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Default Extension="xlsx" ContentType="application/vnd.openxmlformats-officedocument.spreadsheetml.sheet"/>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001125" cy="13501688"/>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277" y="2016"/>
      </p:cViewPr>
      <p:guideLst>
        <p:guide orient="horz" pos="4253"/>
        <p:guide pos="283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0.1079219288174512"/>
          <c:y val="2.2321428571428596E-3"/>
          <c:w val="0.51205510907003449"/>
          <c:h val="0.9955357142857143"/>
        </c:manualLayout>
      </c:layout>
      <c:pieChart>
        <c:varyColors val="1"/>
        <c:ser>
          <c:idx val="0"/>
          <c:order val="0"/>
          <c:tx>
            <c:strRef>
              <c:f>Sheet1!$A$2</c:f>
              <c:strCache>
                <c:ptCount val="1"/>
              </c:strCache>
            </c:strRef>
          </c:tx>
          <c:explosion val="43"/>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Pt>
            <c:idx val="5"/>
            <c:spPr>
              <a:solidFill>
                <a:schemeClr val="accent6"/>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Sheet1!$B$1:$G$1</c:f>
              <c:strCache>
                <c:ptCount val="6"/>
                <c:pt idx="0">
                  <c:v>Kazakhs</c:v>
                </c:pt>
                <c:pt idx="1">
                  <c:v>Russians</c:v>
                </c:pt>
                <c:pt idx="2">
                  <c:v>Uigurs</c:v>
                </c:pt>
                <c:pt idx="3">
                  <c:v>Koreans</c:v>
                </c:pt>
                <c:pt idx="4">
                  <c:v>Tatars</c:v>
                </c:pt>
                <c:pt idx="5">
                  <c:v>Other nationalites</c:v>
                </c:pt>
              </c:strCache>
            </c:strRef>
          </c:cat>
          <c:val>
            <c:numRef>
              <c:f>Sheet1!$B$2:$G$2</c:f>
              <c:numCache>
                <c:formatCode>0%</c:formatCode>
                <c:ptCount val="6"/>
                <c:pt idx="0">
                  <c:v>0.51</c:v>
                </c:pt>
                <c:pt idx="1">
                  <c:v>0.31000000000000022</c:v>
                </c:pt>
                <c:pt idx="2">
                  <c:v>5.0000000000000037E-2</c:v>
                </c:pt>
                <c:pt idx="3">
                  <c:v>2.0000000000000018E-2</c:v>
                </c:pt>
                <c:pt idx="4">
                  <c:v>2.0000000000000018E-2</c:v>
                </c:pt>
                <c:pt idx="5">
                  <c:v>7.0000000000000034E-2</c:v>
                </c:pt>
              </c:numCache>
            </c:numRef>
          </c:val>
        </c:ser>
        <c:ser>
          <c:idx val="1"/>
          <c:order val="1"/>
          <c:tx>
            <c:strRef>
              <c:f>Sheet1!$A$3</c:f>
              <c:strCache>
                <c:ptCount val="1"/>
              </c:strCache>
            </c:strRef>
          </c:tx>
          <c:explosion val="1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Pt>
            <c:idx val="5"/>
            <c:spPr>
              <a:solidFill>
                <a:schemeClr val="accent6"/>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Sheet1!$B$1:$G$1</c:f>
              <c:strCache>
                <c:ptCount val="6"/>
                <c:pt idx="0">
                  <c:v>Kazakhs</c:v>
                </c:pt>
                <c:pt idx="1">
                  <c:v>Russians</c:v>
                </c:pt>
                <c:pt idx="2">
                  <c:v>Uigurs</c:v>
                </c:pt>
                <c:pt idx="3">
                  <c:v>Koreans</c:v>
                </c:pt>
                <c:pt idx="4">
                  <c:v>Tatars</c:v>
                </c:pt>
                <c:pt idx="5">
                  <c:v>Other nationalites</c:v>
                </c:pt>
              </c:strCache>
            </c:strRef>
          </c:cat>
          <c:val>
            <c:numRef>
              <c:f>Sheet1!$B$3:$G$3</c:f>
              <c:numCache>
                <c:formatCode>General</c:formatCode>
                <c:ptCount val="6"/>
                <c:pt idx="2">
                  <c:v>0</c:v>
                </c:pt>
                <c:pt idx="3">
                  <c:v>0</c:v>
                </c:pt>
              </c:numCache>
            </c:numRef>
          </c:val>
        </c:ser>
        <c:ser>
          <c:idx val="2"/>
          <c:order val="2"/>
          <c:tx>
            <c:strRef>
              <c:f>Sheet1!$A$4</c:f>
              <c:strCache>
                <c:ptCount val="1"/>
              </c:strCache>
            </c:strRef>
          </c:tx>
          <c:explosion val="1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Pt>
            <c:idx val="5"/>
            <c:spPr>
              <a:solidFill>
                <a:schemeClr val="accent6"/>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Sheet1!$B$1:$G$1</c:f>
              <c:strCache>
                <c:ptCount val="6"/>
                <c:pt idx="0">
                  <c:v>Kazakhs</c:v>
                </c:pt>
                <c:pt idx="1">
                  <c:v>Russians</c:v>
                </c:pt>
                <c:pt idx="2">
                  <c:v>Uigurs</c:v>
                </c:pt>
                <c:pt idx="3">
                  <c:v>Koreans</c:v>
                </c:pt>
                <c:pt idx="4">
                  <c:v>Tatars</c:v>
                </c:pt>
                <c:pt idx="5">
                  <c:v>Other nationalites</c:v>
                </c:pt>
              </c:strCache>
            </c:strRef>
          </c:cat>
          <c:val>
            <c:numRef>
              <c:f>Sheet1!$B$4:$G$4</c:f>
              <c:numCache>
                <c:formatCode>General</c:formatCode>
                <c:ptCount val="6"/>
                <c:pt idx="1">
                  <c:v>0</c:v>
                </c:pt>
                <c:pt idx="2" formatCode="0%">
                  <c:v>5.0000000000000037E-2</c:v>
                </c:pt>
                <c:pt idx="3">
                  <c:v>0</c:v>
                </c:pt>
              </c:numCache>
            </c:numRef>
          </c:val>
        </c:ser>
        <c:ser>
          <c:idx val="3"/>
          <c:order val="3"/>
          <c:tx>
            <c:strRef>
              <c:f>Sheet1!$A$5</c:f>
              <c:strCache>
                <c:ptCount val="1"/>
              </c:strCache>
            </c:strRef>
          </c:tx>
          <c:explosion val="1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Pt>
            <c:idx val="5"/>
            <c:spPr>
              <a:solidFill>
                <a:schemeClr val="accent6"/>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Sheet1!$B$1:$G$1</c:f>
              <c:strCache>
                <c:ptCount val="6"/>
                <c:pt idx="0">
                  <c:v>Kazakhs</c:v>
                </c:pt>
                <c:pt idx="1">
                  <c:v>Russians</c:v>
                </c:pt>
                <c:pt idx="2">
                  <c:v>Uigurs</c:v>
                </c:pt>
                <c:pt idx="3">
                  <c:v>Koreans</c:v>
                </c:pt>
                <c:pt idx="4">
                  <c:v>Tatars</c:v>
                </c:pt>
                <c:pt idx="5">
                  <c:v>Other nationalites</c:v>
                </c:pt>
              </c:strCache>
            </c:strRef>
          </c:cat>
          <c:val>
            <c:numRef>
              <c:f>Sheet1!$B$5:$G$5</c:f>
              <c:numCache>
                <c:formatCode>General</c:formatCode>
                <c:ptCount val="6"/>
              </c:numCache>
            </c:numRef>
          </c:val>
        </c:ser>
        <c:ser>
          <c:idx val="4"/>
          <c:order val="4"/>
          <c:tx>
            <c:strRef>
              <c:f>Sheet1!$A$6</c:f>
              <c:strCache>
                <c:ptCount val="1"/>
              </c:strCache>
            </c:strRef>
          </c:tx>
          <c:explosion val="1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Pt>
            <c:idx val="5"/>
            <c:spPr>
              <a:solidFill>
                <a:schemeClr val="accent6"/>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Sheet1!$B$1:$G$1</c:f>
              <c:strCache>
                <c:ptCount val="6"/>
                <c:pt idx="0">
                  <c:v>Kazakhs</c:v>
                </c:pt>
                <c:pt idx="1">
                  <c:v>Russians</c:v>
                </c:pt>
                <c:pt idx="2">
                  <c:v>Uigurs</c:v>
                </c:pt>
                <c:pt idx="3">
                  <c:v>Koreans</c:v>
                </c:pt>
                <c:pt idx="4">
                  <c:v>Tatars</c:v>
                </c:pt>
                <c:pt idx="5">
                  <c:v>Other nationalites</c:v>
                </c:pt>
              </c:strCache>
            </c:strRef>
          </c:cat>
          <c:val>
            <c:numRef>
              <c:f>Sheet1!$B$6:$G$6</c:f>
              <c:numCache>
                <c:formatCode>General</c:formatCode>
                <c:ptCount val="6"/>
                <c:pt idx="0" formatCode="0%">
                  <c:v>0</c:v>
                </c:pt>
              </c:numCache>
            </c:numRef>
          </c:val>
        </c:ser>
        <c:ser>
          <c:idx val="5"/>
          <c:order val="5"/>
          <c:tx>
            <c:strRef>
              <c:f>Sheet1!$A$7</c:f>
              <c:strCache>
                <c:ptCount val="1"/>
              </c:strCache>
            </c:strRef>
          </c:tx>
          <c:explosion val="1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Pt>
            <c:idx val="5"/>
            <c:spPr>
              <a:solidFill>
                <a:schemeClr val="accent6"/>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Sheet1!$B$1:$G$1</c:f>
              <c:strCache>
                <c:ptCount val="6"/>
                <c:pt idx="0">
                  <c:v>Kazakhs</c:v>
                </c:pt>
                <c:pt idx="1">
                  <c:v>Russians</c:v>
                </c:pt>
                <c:pt idx="2">
                  <c:v>Uigurs</c:v>
                </c:pt>
                <c:pt idx="3">
                  <c:v>Koreans</c:v>
                </c:pt>
                <c:pt idx="4">
                  <c:v>Tatars</c:v>
                </c:pt>
                <c:pt idx="5">
                  <c:v>Other nationalites</c:v>
                </c:pt>
              </c:strCache>
            </c:strRef>
          </c:cat>
          <c:val>
            <c:numRef>
              <c:f>Sheet1!$B$7:$G$7</c:f>
              <c:numCache>
                <c:formatCode>General</c:formatCode>
                <c:ptCount val="6"/>
              </c:numCache>
            </c:numRef>
          </c:val>
        </c:ser>
        <c:dLbls>
          <c:showPercent val="1"/>
        </c:dLbls>
        <c:firstSliceAng val="0"/>
      </c:pieChart>
      <c:spPr>
        <a:noFill/>
        <a:ln>
          <a:noFill/>
        </a:ln>
        <a:effectLst/>
      </c:spPr>
    </c:plotArea>
    <c:legend>
      <c:legendPos val="r"/>
      <c:layout>
        <c:manualLayout>
          <c:xMode val="edge"/>
          <c:yMode val="edge"/>
          <c:x val="0.70779009766636392"/>
          <c:y val="0.20188701902458267"/>
          <c:w val="0.21208896506984246"/>
          <c:h val="0.45679218202299876"/>
        </c:manualLayout>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0.1079219288174512"/>
          <c:y val="2.2321428571428588E-3"/>
          <c:w val="0.51205510907003449"/>
          <c:h val="0.9955357142857143"/>
        </c:manualLayout>
      </c:layout>
      <c:pieChart>
        <c:varyColors val="1"/>
        <c:ser>
          <c:idx val="0"/>
          <c:order val="0"/>
          <c:tx>
            <c:strRef>
              <c:f>Sheet1!$A$2</c:f>
              <c:strCache>
                <c:ptCount val="1"/>
              </c:strCache>
            </c:strRef>
          </c:tx>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Sheet1!$B$1:$E$1</c:f>
              <c:strCache>
                <c:ptCount val="4"/>
                <c:pt idx="0">
                  <c:v>Uzbeks</c:v>
                </c:pt>
                <c:pt idx="1">
                  <c:v>Kazakhs</c:v>
                </c:pt>
                <c:pt idx="2">
                  <c:v>Russians</c:v>
                </c:pt>
                <c:pt idx="3">
                  <c:v>Other nationalites</c:v>
                </c:pt>
              </c:strCache>
            </c:strRef>
          </c:cat>
          <c:val>
            <c:numRef>
              <c:f>Sheet1!$B$2:$E$2</c:f>
              <c:numCache>
                <c:formatCode>0%</c:formatCode>
                <c:ptCount val="4"/>
                <c:pt idx="0">
                  <c:v>0.56999999999999995</c:v>
                </c:pt>
                <c:pt idx="1">
                  <c:v>0.3500000000000002</c:v>
                </c:pt>
                <c:pt idx="2">
                  <c:v>0.05</c:v>
                </c:pt>
                <c:pt idx="3">
                  <c:v>7.0000000000000021E-2</c:v>
                </c:pt>
              </c:numCache>
            </c:numRef>
          </c:val>
        </c:ser>
        <c:ser>
          <c:idx val="1"/>
          <c:order val="1"/>
          <c:tx>
            <c:strRef>
              <c:f>Sheet1!$A$3</c:f>
              <c:strCache>
                <c:ptCount val="1"/>
              </c:strCache>
            </c:strRef>
          </c:tx>
          <c:explosion val="1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Sheet1!$B$1:$E$1</c:f>
              <c:strCache>
                <c:ptCount val="4"/>
                <c:pt idx="0">
                  <c:v>Uzbeks</c:v>
                </c:pt>
                <c:pt idx="1">
                  <c:v>Kazakhs</c:v>
                </c:pt>
                <c:pt idx="2">
                  <c:v>Russians</c:v>
                </c:pt>
                <c:pt idx="3">
                  <c:v>Other nationalites</c:v>
                </c:pt>
              </c:strCache>
            </c:strRef>
          </c:cat>
          <c:val>
            <c:numRef>
              <c:f>Sheet1!$B$3:$E$3</c:f>
              <c:numCache>
                <c:formatCode>General</c:formatCode>
                <c:ptCount val="4"/>
                <c:pt idx="2">
                  <c:v>0</c:v>
                </c:pt>
              </c:numCache>
            </c:numRef>
          </c:val>
        </c:ser>
        <c:ser>
          <c:idx val="2"/>
          <c:order val="2"/>
          <c:tx>
            <c:strRef>
              <c:f>Sheet1!$A$4</c:f>
              <c:strCache>
                <c:ptCount val="1"/>
              </c:strCache>
            </c:strRef>
          </c:tx>
          <c:explosion val="1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Sheet1!$B$1:$E$1</c:f>
              <c:strCache>
                <c:ptCount val="4"/>
                <c:pt idx="0">
                  <c:v>Uzbeks</c:v>
                </c:pt>
                <c:pt idx="1">
                  <c:v>Kazakhs</c:v>
                </c:pt>
                <c:pt idx="2">
                  <c:v>Russians</c:v>
                </c:pt>
                <c:pt idx="3">
                  <c:v>Other nationalites</c:v>
                </c:pt>
              </c:strCache>
            </c:strRef>
          </c:cat>
          <c:val>
            <c:numRef>
              <c:f>Sheet1!$B$4:$E$4</c:f>
              <c:numCache>
                <c:formatCode>General</c:formatCode>
                <c:ptCount val="4"/>
                <c:pt idx="1">
                  <c:v>0</c:v>
                </c:pt>
                <c:pt idx="2" formatCode="0%">
                  <c:v>0.05</c:v>
                </c:pt>
              </c:numCache>
            </c:numRef>
          </c:val>
        </c:ser>
        <c:ser>
          <c:idx val="3"/>
          <c:order val="3"/>
          <c:tx>
            <c:strRef>
              <c:f>Sheet1!$A$5</c:f>
              <c:strCache>
                <c:ptCount val="1"/>
              </c:strCache>
            </c:strRef>
          </c:tx>
          <c:explosion val="1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Sheet1!$B$1:$E$1</c:f>
              <c:strCache>
                <c:ptCount val="4"/>
                <c:pt idx="0">
                  <c:v>Uzbeks</c:v>
                </c:pt>
                <c:pt idx="1">
                  <c:v>Kazakhs</c:v>
                </c:pt>
                <c:pt idx="2">
                  <c:v>Russians</c:v>
                </c:pt>
                <c:pt idx="3">
                  <c:v>Other nationalites</c:v>
                </c:pt>
              </c:strCache>
            </c:strRef>
          </c:cat>
          <c:val>
            <c:numRef>
              <c:f>Sheet1!$B$5:$E$5</c:f>
              <c:numCache>
                <c:formatCode>General</c:formatCode>
                <c:ptCount val="4"/>
              </c:numCache>
            </c:numRef>
          </c:val>
        </c:ser>
        <c:ser>
          <c:idx val="4"/>
          <c:order val="4"/>
          <c:tx>
            <c:strRef>
              <c:f>Sheet1!$A$6</c:f>
              <c:strCache>
                <c:ptCount val="1"/>
              </c:strCache>
            </c:strRef>
          </c:tx>
          <c:explosion val="1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Sheet1!$B$1:$E$1</c:f>
              <c:strCache>
                <c:ptCount val="4"/>
                <c:pt idx="0">
                  <c:v>Uzbeks</c:v>
                </c:pt>
                <c:pt idx="1">
                  <c:v>Kazakhs</c:v>
                </c:pt>
                <c:pt idx="2">
                  <c:v>Russians</c:v>
                </c:pt>
                <c:pt idx="3">
                  <c:v>Other nationalites</c:v>
                </c:pt>
              </c:strCache>
            </c:strRef>
          </c:cat>
          <c:val>
            <c:numRef>
              <c:f>Sheet1!$B$6:$E$6</c:f>
              <c:numCache>
                <c:formatCode>General</c:formatCode>
                <c:ptCount val="4"/>
                <c:pt idx="0" formatCode="0%">
                  <c:v>0</c:v>
                </c:pt>
              </c:numCache>
            </c:numRef>
          </c:val>
        </c:ser>
        <c:ser>
          <c:idx val="5"/>
          <c:order val="5"/>
          <c:tx>
            <c:strRef>
              <c:f>Sheet1!$A$7</c:f>
              <c:strCache>
                <c:ptCount val="1"/>
              </c:strCache>
            </c:strRef>
          </c:tx>
          <c:explosion val="1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ru-RU"/>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Sheet1!$B$1:$E$1</c:f>
              <c:strCache>
                <c:ptCount val="4"/>
                <c:pt idx="0">
                  <c:v>Uzbeks</c:v>
                </c:pt>
                <c:pt idx="1">
                  <c:v>Kazakhs</c:v>
                </c:pt>
                <c:pt idx="2">
                  <c:v>Russians</c:v>
                </c:pt>
                <c:pt idx="3">
                  <c:v>Other nationalites</c:v>
                </c:pt>
              </c:strCache>
            </c:strRef>
          </c:cat>
          <c:val>
            <c:numRef>
              <c:f>Sheet1!$B$7:$E$7</c:f>
              <c:numCache>
                <c:formatCode>General</c:formatCode>
                <c:ptCount val="4"/>
              </c:numCache>
            </c:numRef>
          </c:val>
        </c:ser>
        <c:dLbls>
          <c:showPercent val="1"/>
        </c:dLbls>
        <c:firstSliceAng val="0"/>
      </c:pieChart>
      <c:spPr>
        <a:noFill/>
        <a:ln>
          <a:noFill/>
        </a:ln>
        <a:effectLst/>
      </c:spPr>
    </c:plotArea>
    <c:legend>
      <c:legendPos val="r"/>
      <c:layout>
        <c:manualLayout>
          <c:xMode val="edge"/>
          <c:yMode val="edge"/>
          <c:x val="0.73500098202010522"/>
          <c:y val="0.2625264325619428"/>
          <c:w val="0.21813582825956268"/>
          <c:h val="0.38780093664762527"/>
        </c:manualLayout>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75085" y="4194275"/>
            <a:ext cx="7650956" cy="289411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50169" y="7650957"/>
            <a:ext cx="6300788" cy="345043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25816" y="540695"/>
            <a:ext cx="2025253" cy="1152019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0056" y="540695"/>
            <a:ext cx="5925741" cy="115201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1027" y="8676086"/>
            <a:ext cx="7650956" cy="268158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11027" y="5722593"/>
            <a:ext cx="7650956" cy="295349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0056" y="3150395"/>
            <a:ext cx="3975497" cy="89104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75572" y="3150395"/>
            <a:ext cx="3975497" cy="89104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0056" y="3022254"/>
            <a:ext cx="3977060" cy="125953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0056" y="4281785"/>
            <a:ext cx="3977060" cy="77790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572447" y="3022254"/>
            <a:ext cx="3978622" cy="125953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572447" y="4281785"/>
            <a:ext cx="3978622" cy="77790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057" y="537567"/>
            <a:ext cx="2961308" cy="2287786"/>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19190" y="537568"/>
            <a:ext cx="5031879" cy="1152331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0057" y="2825354"/>
            <a:ext cx="2961308" cy="92355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4284" y="9451182"/>
            <a:ext cx="5400675" cy="111576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64284" y="1206401"/>
            <a:ext cx="5400675" cy="81010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64284" y="10566947"/>
            <a:ext cx="5400675" cy="15845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056" y="540694"/>
            <a:ext cx="8101013" cy="2250281"/>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0056" y="3150395"/>
            <a:ext cx="8101013" cy="891049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0056" y="12514065"/>
            <a:ext cx="2100263" cy="718840"/>
          </a:xfrm>
          <a:prstGeom prst="rect">
            <a:avLst/>
          </a:prstGeom>
        </p:spPr>
        <p:txBody>
          <a:bodyPr vert="horz" lIns="91440" tIns="45720" rIns="91440" bIns="45720" rtlCol="0" anchor="ctr"/>
          <a:lstStyle>
            <a:lvl1pPr algn="l">
              <a:defRPr sz="1200">
                <a:solidFill>
                  <a:schemeClr val="tx1">
                    <a:tint val="75000"/>
                  </a:schemeClr>
                </a:solidFill>
              </a:defRPr>
            </a:lvl1p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3"/>
          </p:nvPr>
        </p:nvSpPr>
        <p:spPr>
          <a:xfrm>
            <a:off x="3075385" y="12514065"/>
            <a:ext cx="2850356" cy="71884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0806" y="12514065"/>
            <a:ext cx="2100263" cy="718840"/>
          </a:xfrm>
          <a:prstGeom prst="rect">
            <a:avLst/>
          </a:prstGeom>
        </p:spPr>
        <p:txBody>
          <a:bodyPr vert="horz" lIns="91440" tIns="45720" rIns="91440" bIns="45720" rtlCol="0" anchor="ctr"/>
          <a:lstStyle>
            <a:lvl1pPr algn="r">
              <a:defRPr sz="1200">
                <a:solidFill>
                  <a:schemeClr val="tx1">
                    <a:tint val="75000"/>
                  </a:schemeClr>
                </a:solidFill>
              </a:defRPr>
            </a:lvl1pPr>
          </a:lstStyle>
          <a:p>
            <a:fld id="{1BB5F9F1-C056-475D-B0FF-5234827B123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saira@mail.ru" TargetMode="External"/><Relationship Id="rId7" Type="http://schemas.openxmlformats.org/officeDocument/2006/relationships/image" Target="../media/image2.gi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132410" y="60009"/>
            <a:ext cx="453650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Influence of Heredity, Environment and Mother’s Health on Distribution  and Clinical Course of </a:t>
            </a:r>
            <a:r>
              <a:rPr kumimoji="0" lang="en-US"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Ichthyosiformal</a:t>
            </a: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Dermatoses</a:t>
            </a: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in Southern Kazakhstan</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6" name="Rectangle 2"/>
          <p:cNvSpPr>
            <a:spLocks noChangeArrowheads="1"/>
          </p:cNvSpPr>
          <p:nvPr/>
        </p:nvSpPr>
        <p:spPr bwMode="auto">
          <a:xfrm>
            <a:off x="684138" y="1278236"/>
            <a:ext cx="8009764"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Irina Kim</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Institute of Dermatology and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Venereology</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60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Raimbek</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Str.,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Almaty</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Kazakhstan</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3"/>
              </a:rPr>
              <a:t>kasaira@mail.ru</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324098" y="2286348"/>
            <a:ext cx="8435062"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600" dirty="0" smtClean="0"/>
              <a:t>Our comparative population-epidemiological Study of Hereditary </a:t>
            </a:r>
            <a:r>
              <a:rPr lang="en-US" sz="1600" dirty="0" err="1" smtClean="0"/>
              <a:t>Ichthyoses</a:t>
            </a:r>
            <a:r>
              <a:rPr lang="en-US" sz="1600" dirty="0" smtClean="0"/>
              <a:t> carried out  in city and rural districts of the Southern Kazakhstan. It was revealed some regional features of publications with a significant gender component, which need to be considered for effective health service. The total population covered by the investigation amounted to 650 thousand people.      </a:t>
            </a:r>
            <a:endParaRPr lang="ru-RU" sz="1600" dirty="0"/>
          </a:p>
        </p:txBody>
      </p:sp>
      <p:sp>
        <p:nvSpPr>
          <p:cNvPr id="1028" name="Rectangle 4"/>
          <p:cNvSpPr>
            <a:spLocks noChangeArrowheads="1"/>
          </p:cNvSpPr>
          <p:nvPr/>
        </p:nvSpPr>
        <p:spPr bwMode="auto">
          <a:xfrm>
            <a:off x="252090" y="5418987"/>
            <a:ext cx="381642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n-US" sz="1400" dirty="0" smtClean="0"/>
              <a:t>1. The numerous nations occupying Kazakhstan have the steady national traditions concerning relationship between men and women. For example, related encouraged marriages within certain ethnic groups (in our investigation: Uzbeks and </a:t>
            </a:r>
            <a:r>
              <a:rPr lang="en-US" sz="1400" dirty="0" err="1" smtClean="0"/>
              <a:t>Uygurs</a:t>
            </a:r>
            <a:r>
              <a:rPr lang="en-US" sz="1400" dirty="0" smtClean="0"/>
              <a:t>) primarily  for economic reasons and dependent subordinated position of women. It was found that especially severe </a:t>
            </a:r>
            <a:r>
              <a:rPr lang="en-US" sz="1400" dirty="0" err="1" smtClean="0"/>
              <a:t>autosomal</a:t>
            </a:r>
            <a:r>
              <a:rPr lang="en-US" sz="1400" dirty="0" smtClean="0"/>
              <a:t>-recessive </a:t>
            </a:r>
            <a:r>
              <a:rPr lang="en-US" sz="1400" dirty="0" err="1" smtClean="0"/>
              <a:t>ichthyoses</a:t>
            </a:r>
            <a:r>
              <a:rPr lang="en-US" sz="1400" dirty="0" smtClean="0"/>
              <a:t> occur mainly in families of villagers with  low educational and socioeconomic levels, with a high degree of consanguinity</a:t>
            </a:r>
            <a:r>
              <a:rPr lang="ru-RU" sz="1400" dirty="0" smtClean="0"/>
              <a:t> (</a:t>
            </a:r>
            <a:r>
              <a:rPr lang="en-US" sz="1400" dirty="0" smtClean="0"/>
              <a:t>Table).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396106" y="11071324"/>
            <a:ext cx="4032448"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400" dirty="0" smtClean="0"/>
              <a:t>3. Inadequate and unbalanced nutrition, frequent childbirth and chronic stress for mothers lead to a significant increase in severe and complicated forms of disease. Society believes, that care of patients with congenital disorders is traditional women’s duty! Often mothers of disabled children are forced to leave work and to live on a meager   allowance.</a:t>
            </a:r>
            <a:endParaRPr lang="ru-RU" sz="1400" dirty="0"/>
          </a:p>
        </p:txBody>
      </p:sp>
      <p:sp>
        <p:nvSpPr>
          <p:cNvPr id="1030" name="Rectangle 6"/>
          <p:cNvSpPr>
            <a:spLocks noChangeArrowheads="1"/>
          </p:cNvSpPr>
          <p:nvPr/>
        </p:nvSpPr>
        <p:spPr bwMode="auto">
          <a:xfrm>
            <a:off x="4356546" y="5454700"/>
            <a:ext cx="443643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400" dirty="0" smtClean="0"/>
              <a:t>2. In the Turkestan district the experts noted considerable pollution of the territory by the industrial emissions, containing lead, arsenic, sulfur and by the agricultural pesticides. Those factors as well as emissions of vehicles significantly worsens the disease and increase the number of birth of children with congenital anomalies. Thus, if the men working in the hazardous industries, are entitled  to certain statutory compensation and benefits, but there is no any compensations for  the damage caused by agricultural pesticides to health of women working in the numerous local cotton fields.</a:t>
            </a:r>
            <a:endParaRPr lang="ru-RU" sz="1400" dirty="0"/>
          </a:p>
        </p:txBody>
      </p:sp>
      <p:sp>
        <p:nvSpPr>
          <p:cNvPr id="11" name="Прямоугольник 10"/>
          <p:cNvSpPr/>
          <p:nvPr/>
        </p:nvSpPr>
        <p:spPr>
          <a:xfrm>
            <a:off x="612130" y="12799516"/>
            <a:ext cx="8035581" cy="523220"/>
          </a:xfrm>
          <a:prstGeom prst="rect">
            <a:avLst/>
          </a:prstGeom>
        </p:spPr>
        <p:txBody>
          <a:bodyPr wrap="square">
            <a:spAutoFit/>
          </a:bodyPr>
          <a:lstStyle/>
          <a:p>
            <a:pPr algn="ctr"/>
            <a:r>
              <a:rPr lang="en-US" sz="1400" b="1" i="1" dirty="0" smtClean="0"/>
              <a:t>Thus in Kazakhstan it is necessary to study and disseminate best practices more widely developed countries in the field of gender innovations to address both to the immediate and basic scientific problems.</a:t>
            </a:r>
            <a:endParaRPr lang="ru-RU" sz="1400" b="1" i="1" dirty="0"/>
          </a:p>
        </p:txBody>
      </p:sp>
      <p:sp>
        <p:nvSpPr>
          <p:cNvPr id="1032"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31" name="Object 7"/>
          <p:cNvGraphicFramePr>
            <a:graphicFrameLocks noChangeAspect="1"/>
          </p:cNvGraphicFramePr>
          <p:nvPr/>
        </p:nvGraphicFramePr>
        <p:xfrm>
          <a:off x="7984012" y="0"/>
          <a:ext cx="1017113" cy="1048617"/>
        </p:xfrm>
        <a:graphic>
          <a:graphicData uri="http://schemas.openxmlformats.org/presentationml/2006/ole">
            <p:oleObj spid="_x0000_s1031" name="Точечный рисунок" r:id="rId4" imgW="2076740" imgH="2095793" progId="PBrush">
              <p:embed/>
            </p:oleObj>
          </a:graphicData>
        </a:graphic>
      </p:graphicFrame>
      <p:sp>
        <p:nvSpPr>
          <p:cNvPr id="12" name="Прямоугольник 11"/>
          <p:cNvSpPr/>
          <p:nvPr/>
        </p:nvSpPr>
        <p:spPr>
          <a:xfrm>
            <a:off x="4716586" y="11143332"/>
            <a:ext cx="3888432" cy="1600438"/>
          </a:xfrm>
          <a:prstGeom prst="rect">
            <a:avLst/>
          </a:prstGeom>
        </p:spPr>
        <p:txBody>
          <a:bodyPr wrap="square">
            <a:spAutoFit/>
          </a:bodyPr>
          <a:lstStyle/>
          <a:p>
            <a:pPr algn="just"/>
            <a:r>
              <a:rPr lang="en-US" sz="1400" dirty="0" smtClean="0"/>
              <a:t>4.  Since almost all  hereditary diseases are virtually incurable, the prevention of the birth of a sick child is a primary goal. Unfortunately, effective genetic screening is possible only if sufficient biomedical education of woman and enhancing her socioeconomic status in a family, allowing to take a responsible decision. </a:t>
            </a:r>
            <a:endParaRPr lang="ru-RU" sz="1400" dirty="0"/>
          </a:p>
        </p:txBody>
      </p:sp>
      <p:graphicFrame>
        <p:nvGraphicFramePr>
          <p:cNvPr id="13" name="Объект 99"/>
          <p:cNvGraphicFramePr/>
          <p:nvPr/>
        </p:nvGraphicFramePr>
        <p:xfrm>
          <a:off x="612130" y="3366468"/>
          <a:ext cx="3096344" cy="2016224"/>
        </p:xfrm>
        <a:graphic>
          <a:graphicData uri="http://schemas.openxmlformats.org/drawingml/2006/chart">
            <c:chart xmlns:c="http://schemas.openxmlformats.org/drawingml/2006/chart" xmlns:r="http://schemas.openxmlformats.org/officeDocument/2006/relationships" r:id="rId5"/>
          </a:graphicData>
        </a:graphic>
      </p:graphicFrame>
      <p:sp>
        <p:nvSpPr>
          <p:cNvPr id="2" name="Rectangle 8"/>
          <p:cNvSpPr>
            <a:spLocks noChangeArrowheads="1"/>
          </p:cNvSpPr>
          <p:nvPr/>
        </p:nvSpPr>
        <p:spPr bwMode="auto">
          <a:xfrm>
            <a:off x="540122" y="4878636"/>
            <a:ext cx="313241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National structure of the large multinational city of </a:t>
            </a:r>
            <a:r>
              <a:rPr kumimoji="0" lang="en-US" sz="120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Almaty</a:t>
            </a:r>
            <a:endParaRPr kumimoji="0" lang="en-US" sz="1200" i="0" u="none" strike="noStrike" cap="none" normalizeH="0" baseline="0" dirty="0" smtClean="0">
              <a:ln>
                <a:noFill/>
              </a:ln>
              <a:solidFill>
                <a:schemeClr val="tx1"/>
              </a:solidFill>
              <a:effectLst/>
              <a:latin typeface="Calibri" pitchFamily="34" charset="0"/>
              <a:cs typeface="Arial" pitchFamily="34" charset="0"/>
            </a:endParaRPr>
          </a:p>
        </p:txBody>
      </p:sp>
      <p:graphicFrame>
        <p:nvGraphicFramePr>
          <p:cNvPr id="14" name="Объект 99"/>
          <p:cNvGraphicFramePr/>
          <p:nvPr/>
        </p:nvGraphicFramePr>
        <p:xfrm>
          <a:off x="5220642" y="3438476"/>
          <a:ext cx="3024336" cy="1944216"/>
        </p:xfrm>
        <a:graphic>
          <a:graphicData uri="http://schemas.openxmlformats.org/drawingml/2006/chart">
            <c:chart xmlns:c="http://schemas.openxmlformats.org/drawingml/2006/chart" xmlns:r="http://schemas.openxmlformats.org/officeDocument/2006/relationships" r:id="rId6"/>
          </a:graphicData>
        </a:graphic>
      </p:graphicFrame>
      <p:sp>
        <p:nvSpPr>
          <p:cNvPr id="15" name="Rectangle 8"/>
          <p:cNvSpPr>
            <a:spLocks noChangeArrowheads="1"/>
          </p:cNvSpPr>
          <p:nvPr/>
        </p:nvSpPr>
        <p:spPr bwMode="auto">
          <a:xfrm>
            <a:off x="5292650" y="4950644"/>
            <a:ext cx="313241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en-US" sz="1200" dirty="0" smtClean="0"/>
              <a:t>National structure of the rural district of  the Southern Kazakhstan</a:t>
            </a:r>
            <a:endParaRPr kumimoji="0" lang="en-US" sz="1200" i="0" u="none" strike="noStrike" cap="none" normalizeH="0" baseline="0" dirty="0" smtClean="0">
              <a:ln>
                <a:noFill/>
              </a:ln>
              <a:solidFill>
                <a:schemeClr val="tx1"/>
              </a:solidFill>
              <a:effectLst/>
              <a:latin typeface="Calibri" pitchFamily="34" charset="0"/>
              <a:cs typeface="Arial" pitchFamily="34" charset="0"/>
            </a:endParaRPr>
          </a:p>
        </p:txBody>
      </p:sp>
      <p:graphicFrame>
        <p:nvGraphicFramePr>
          <p:cNvPr id="17" name="Таблица 16"/>
          <p:cNvGraphicFramePr>
            <a:graphicFrameLocks noGrp="1"/>
          </p:cNvGraphicFramePr>
          <p:nvPr/>
        </p:nvGraphicFramePr>
        <p:xfrm>
          <a:off x="180082" y="8118996"/>
          <a:ext cx="8496945" cy="2759928"/>
        </p:xfrm>
        <a:graphic>
          <a:graphicData uri="http://schemas.openxmlformats.org/drawingml/2006/table">
            <a:tbl>
              <a:tblPr/>
              <a:tblGrid>
                <a:gridCol w="1958130"/>
                <a:gridCol w="1118931"/>
                <a:gridCol w="769265"/>
                <a:gridCol w="909132"/>
                <a:gridCol w="1188864"/>
                <a:gridCol w="769265"/>
                <a:gridCol w="769265"/>
                <a:gridCol w="1014093"/>
              </a:tblGrid>
              <a:tr h="95632">
                <a:tc rowSpan="2">
                  <a:txBody>
                    <a:bodyPr/>
                    <a:lstStyle/>
                    <a:p>
                      <a:pPr algn="ctr">
                        <a:spcAft>
                          <a:spcPts val="0"/>
                        </a:spcAft>
                      </a:pPr>
                      <a:endParaRPr lang="en-US" sz="1100" dirty="0" smtClean="0">
                        <a:latin typeface="Calibri" pitchFamily="34" charset="0"/>
                        <a:ea typeface="Times New Roman"/>
                        <a:cs typeface="Times New Roman"/>
                      </a:endParaRPr>
                    </a:p>
                    <a:p>
                      <a:pPr algn="ctr">
                        <a:spcAft>
                          <a:spcPts val="0"/>
                        </a:spcAft>
                      </a:pPr>
                      <a:r>
                        <a:rPr lang="en-US" sz="1100" dirty="0" smtClean="0">
                          <a:latin typeface="Calibri" pitchFamily="34" charset="0"/>
                          <a:ea typeface="Times New Roman"/>
                          <a:cs typeface="Times New Roman"/>
                        </a:rPr>
                        <a:t>Diagnosis</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rowSpan="2">
                  <a:txBody>
                    <a:bodyPr/>
                    <a:lstStyle/>
                    <a:p>
                      <a:pPr algn="ctr">
                        <a:spcAft>
                          <a:spcPts val="0"/>
                        </a:spcAft>
                      </a:pPr>
                      <a:endParaRPr lang="en-US" sz="1100" dirty="0">
                        <a:latin typeface="Calibri" pitchFamily="34" charset="0"/>
                        <a:ea typeface="Times New Roman"/>
                        <a:cs typeface="Times New Roman"/>
                      </a:endParaRPr>
                    </a:p>
                    <a:p>
                      <a:pPr algn="ctr">
                        <a:spcAft>
                          <a:spcPts val="0"/>
                        </a:spcAft>
                      </a:pPr>
                      <a:r>
                        <a:rPr lang="en-US" sz="1100" dirty="0">
                          <a:latin typeface="Calibri" pitchFamily="34" charset="0"/>
                          <a:ea typeface="Times New Roman"/>
                          <a:cs typeface="Times New Roman"/>
                        </a:rPr>
                        <a:t>Type of inheritance</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gridSpan="3">
                  <a:txBody>
                    <a:bodyPr/>
                    <a:lstStyle/>
                    <a:p>
                      <a:pPr algn="ctr">
                        <a:spcAft>
                          <a:spcPts val="0"/>
                        </a:spcAft>
                      </a:pPr>
                      <a:r>
                        <a:rPr lang="en-US" sz="1100" dirty="0">
                          <a:latin typeface="Calibri" pitchFamily="34" charset="0"/>
                          <a:ea typeface="Times New Roman"/>
                          <a:cs typeface="Times New Roman"/>
                        </a:rPr>
                        <a:t>City population (</a:t>
                      </a:r>
                      <a:r>
                        <a:rPr lang="en-US" sz="1100" dirty="0" err="1">
                          <a:latin typeface="Calibri" pitchFamily="34" charset="0"/>
                          <a:ea typeface="Times New Roman"/>
                          <a:cs typeface="Times New Roman"/>
                        </a:rPr>
                        <a:t>Almaty</a:t>
                      </a:r>
                      <a:r>
                        <a:rPr lang="en-US" sz="1100" dirty="0">
                          <a:latin typeface="Calibri" pitchFamily="34" charset="0"/>
                          <a:ea typeface="Times New Roman"/>
                          <a:cs typeface="Times New Roman"/>
                        </a:rPr>
                        <a:t>)</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endParaRPr lang="ru-RU"/>
                    </a:p>
                  </a:txBody>
                  <a:tcPr/>
                </a:tc>
                <a:tc hMerge="1">
                  <a:txBody>
                    <a:bodyPr/>
                    <a:lstStyle/>
                    <a:p>
                      <a:endParaRPr lang="ru-RU"/>
                    </a:p>
                  </a:txBody>
                  <a:tcPr/>
                </a:tc>
                <a:tc gridSpan="3">
                  <a:txBody>
                    <a:bodyPr/>
                    <a:lstStyle/>
                    <a:p>
                      <a:pPr algn="ctr">
                        <a:spcAft>
                          <a:spcPts val="0"/>
                        </a:spcAft>
                      </a:pPr>
                      <a:r>
                        <a:rPr lang="en-US" sz="1100" dirty="0">
                          <a:latin typeface="Calibri" pitchFamily="34" charset="0"/>
                          <a:ea typeface="Times New Roman"/>
                          <a:cs typeface="Times New Roman"/>
                        </a:rPr>
                        <a:t>Rural population</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endParaRPr lang="ru-RU"/>
                    </a:p>
                  </a:txBody>
                  <a:tcPr/>
                </a:tc>
                <a:tc hMerge="1">
                  <a:txBody>
                    <a:bodyPr/>
                    <a:lstStyle/>
                    <a:p>
                      <a:endParaRPr lang="ru-RU"/>
                    </a:p>
                  </a:txBody>
                  <a:tcPr/>
                </a:tc>
              </a:tr>
              <a:tr h="494207">
                <a:tc vMerge="1">
                  <a:txBody>
                    <a:bodyPr/>
                    <a:lstStyle/>
                    <a:p>
                      <a:endParaRPr lang="ru-RU"/>
                    </a:p>
                  </a:txBody>
                  <a:tcPr/>
                </a:tc>
                <a:tc vMerge="1">
                  <a:txBody>
                    <a:bodyPr/>
                    <a:lstStyle/>
                    <a:p>
                      <a:endParaRPr lang="ru-RU"/>
                    </a:p>
                  </a:txBody>
                  <a:tcPr/>
                </a:tc>
                <a:tc>
                  <a:txBody>
                    <a:bodyPr/>
                    <a:lstStyle/>
                    <a:p>
                      <a:pPr algn="ctr">
                        <a:spcAft>
                          <a:spcPts val="0"/>
                        </a:spcAft>
                      </a:pPr>
                      <a:r>
                        <a:rPr lang="en-US" sz="1100" dirty="0">
                          <a:latin typeface="Calibri" pitchFamily="34" charset="0"/>
                          <a:ea typeface="Times New Roman"/>
                          <a:cs typeface="Times New Roman"/>
                        </a:rPr>
                        <a:t>families</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dirty="0">
                          <a:latin typeface="Calibri" pitchFamily="34" charset="0"/>
                          <a:ea typeface="Times New Roman"/>
                          <a:cs typeface="Times New Roman"/>
                        </a:rPr>
                        <a:t>patients</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dirty="0">
                          <a:latin typeface="Calibri" pitchFamily="34" charset="0"/>
                          <a:ea typeface="Times New Roman"/>
                          <a:cs typeface="Times New Roman"/>
                        </a:rPr>
                        <a:t>Distribution per 100 000 of inhabitants</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dirty="0">
                          <a:latin typeface="Calibri" pitchFamily="34" charset="0"/>
                          <a:ea typeface="Times New Roman"/>
                          <a:cs typeface="Times New Roman"/>
                        </a:rPr>
                        <a:t>families</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dirty="0">
                          <a:latin typeface="Calibri" pitchFamily="34" charset="0"/>
                          <a:ea typeface="Times New Roman"/>
                          <a:cs typeface="Times New Roman"/>
                        </a:rPr>
                        <a:t>patients</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dirty="0">
                          <a:latin typeface="Calibri" pitchFamily="34" charset="0"/>
                          <a:ea typeface="Times New Roman"/>
                          <a:cs typeface="Times New Roman"/>
                        </a:rPr>
                        <a:t>Distribution per 100 000 of inhabitants</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216024">
                <a:tc>
                  <a:txBody>
                    <a:bodyPr/>
                    <a:lstStyle/>
                    <a:p>
                      <a:pPr algn="just">
                        <a:spcAft>
                          <a:spcPts val="0"/>
                        </a:spcAft>
                      </a:pPr>
                      <a:r>
                        <a:rPr lang="en-US" sz="1100">
                          <a:latin typeface="Calibri" pitchFamily="34" charset="0"/>
                          <a:ea typeface="Times New Roman"/>
                          <a:cs typeface="Times New Roman"/>
                        </a:rPr>
                        <a:t>Ichthyosis vulgaris</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a:latin typeface="Calibri" pitchFamily="34" charset="0"/>
                          <a:ea typeface="Times New Roman"/>
                          <a:cs typeface="Times New Roman"/>
                        </a:rPr>
                        <a:t>AD</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24</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55</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14,74</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13</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36</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12,72</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363103">
                <a:tc>
                  <a:txBody>
                    <a:bodyPr/>
                    <a:lstStyle/>
                    <a:p>
                      <a:pPr algn="just">
                        <a:spcAft>
                          <a:spcPts val="0"/>
                        </a:spcAft>
                      </a:pPr>
                      <a:r>
                        <a:rPr lang="en-US" sz="1100">
                          <a:latin typeface="Calibri" pitchFamily="34" charset="0"/>
                          <a:ea typeface="Times New Roman"/>
                          <a:cs typeface="Times New Roman"/>
                        </a:rPr>
                        <a:t>X-chromosome linked ichthyosis</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a:latin typeface="Calibri" pitchFamily="34" charset="0"/>
                          <a:ea typeface="Times New Roman"/>
                          <a:cs typeface="Times New Roman"/>
                        </a:rPr>
                        <a:t>X-linked</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5</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11</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6,4</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4</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13</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9,15</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337278">
                <a:tc>
                  <a:txBody>
                    <a:bodyPr/>
                    <a:lstStyle/>
                    <a:p>
                      <a:pPr algn="just">
                        <a:spcAft>
                          <a:spcPts val="0"/>
                        </a:spcAft>
                      </a:pPr>
                      <a:r>
                        <a:rPr lang="en-US" sz="1100">
                          <a:latin typeface="Calibri" pitchFamily="34" charset="0"/>
                          <a:ea typeface="Times New Roman"/>
                          <a:cs typeface="Times New Roman"/>
                        </a:rPr>
                        <a:t>Ichthyosiformal eritrodermia nonbullosa</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a:latin typeface="Calibri" pitchFamily="34" charset="0"/>
                          <a:ea typeface="Times New Roman"/>
                          <a:cs typeface="Times New Roman"/>
                        </a:rPr>
                        <a:t>AR</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2</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3</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0,8</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7</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8</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2,83</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216024">
                <a:tc>
                  <a:txBody>
                    <a:bodyPr/>
                    <a:lstStyle/>
                    <a:p>
                      <a:pPr algn="just">
                        <a:spcAft>
                          <a:spcPts val="0"/>
                        </a:spcAft>
                      </a:pPr>
                      <a:r>
                        <a:rPr lang="en-US" sz="1100">
                          <a:latin typeface="Calibri" pitchFamily="34" charset="0"/>
                          <a:ea typeface="Times New Roman"/>
                          <a:cs typeface="Times New Roman"/>
                        </a:rPr>
                        <a:t>Lamellar ichthyosis</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a:latin typeface="Calibri" pitchFamily="34" charset="0"/>
                          <a:ea typeface="Times New Roman"/>
                          <a:cs typeface="Times New Roman"/>
                        </a:rPr>
                        <a:t>AR</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1</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1</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0.27</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3</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3</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1.06</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288032">
                <a:tc>
                  <a:txBody>
                    <a:bodyPr/>
                    <a:lstStyle/>
                    <a:p>
                      <a:pPr algn="just">
                        <a:spcAft>
                          <a:spcPts val="0"/>
                        </a:spcAft>
                      </a:pPr>
                      <a:r>
                        <a:rPr lang="en-US" sz="1100">
                          <a:latin typeface="Calibri" pitchFamily="34" charset="0"/>
                          <a:ea typeface="Times New Roman"/>
                          <a:cs typeface="Times New Roman"/>
                        </a:rPr>
                        <a:t>Congenital ichthyosis (Harlequin type)</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a:latin typeface="Calibri" pitchFamily="34" charset="0"/>
                          <a:ea typeface="Times New Roman"/>
                          <a:cs typeface="Times New Roman"/>
                        </a:rPr>
                        <a:t>AR</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2</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2</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0,54</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1</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1</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0,35</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454019">
                <a:tc>
                  <a:txBody>
                    <a:bodyPr/>
                    <a:lstStyle/>
                    <a:p>
                      <a:pPr algn="just">
                        <a:spcAft>
                          <a:spcPts val="0"/>
                        </a:spcAft>
                      </a:pPr>
                      <a:r>
                        <a:rPr lang="en-US" sz="1100">
                          <a:latin typeface="Calibri" pitchFamily="34" charset="0"/>
                          <a:ea typeface="Times New Roman"/>
                          <a:cs typeface="Times New Roman"/>
                        </a:rPr>
                        <a:t>Syndrome of ichthyosiformal eritrodermia + alopecia + atopia</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en-US" sz="1100">
                          <a:latin typeface="Calibri" pitchFamily="34" charset="0"/>
                          <a:ea typeface="Times New Roman"/>
                          <a:cs typeface="Times New Roman"/>
                        </a:rPr>
                        <a:t>AD</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1</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a:latin typeface="Calibri" pitchFamily="34" charset="0"/>
                          <a:ea typeface="Times New Roman"/>
                          <a:cs typeface="Times New Roman"/>
                        </a:rPr>
                        <a:t>2</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dirty="0">
                          <a:latin typeface="Calibri" pitchFamily="34" charset="0"/>
                          <a:ea typeface="Times New Roman"/>
                          <a:cs typeface="Times New Roman"/>
                        </a:rPr>
                        <a:t>0,71</a:t>
                      </a: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153865">
                <a:tc>
                  <a:txBody>
                    <a:bodyPr/>
                    <a:lstStyle/>
                    <a:p>
                      <a:pPr>
                        <a:spcAft>
                          <a:spcPts val="0"/>
                        </a:spcAft>
                      </a:pPr>
                      <a:r>
                        <a:rPr lang="en-US" sz="1100" b="1">
                          <a:latin typeface="Calibri" pitchFamily="34" charset="0"/>
                          <a:ea typeface="Times New Roman"/>
                          <a:cs typeface="Times New Roman"/>
                        </a:rPr>
                        <a:t>Total</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spcAft>
                          <a:spcPts val="0"/>
                        </a:spcAft>
                      </a:pP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b="1">
                          <a:latin typeface="Calibri" pitchFamily="34" charset="0"/>
                          <a:ea typeface="Times New Roman"/>
                          <a:cs typeface="Times New Roman"/>
                        </a:rPr>
                        <a:t>34</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b="1">
                          <a:latin typeface="Calibri" pitchFamily="34" charset="0"/>
                          <a:ea typeface="Times New Roman"/>
                          <a:cs typeface="Times New Roman"/>
                        </a:rPr>
                        <a:t>72</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b="1">
                          <a:latin typeface="Calibri" pitchFamily="34" charset="0"/>
                          <a:ea typeface="Times New Roman"/>
                          <a:cs typeface="Times New Roman"/>
                        </a:rPr>
                        <a:t>19,3</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b="1">
                          <a:latin typeface="Calibri" pitchFamily="34" charset="0"/>
                          <a:ea typeface="Times New Roman"/>
                          <a:cs typeface="Times New Roman"/>
                        </a:rPr>
                        <a:t>29</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b="1">
                          <a:latin typeface="Calibri" pitchFamily="34" charset="0"/>
                          <a:ea typeface="Times New Roman"/>
                          <a:cs typeface="Times New Roman"/>
                        </a:rPr>
                        <a:t>63</a:t>
                      </a:r>
                      <a:endParaRPr lang="ru-RU" sz="110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ru-RU" sz="1100" b="1" dirty="0">
                          <a:latin typeface="Calibri" pitchFamily="34" charset="0"/>
                          <a:ea typeface="Times New Roman"/>
                          <a:cs typeface="Times New Roman"/>
                        </a:rPr>
                        <a:t>22,6</a:t>
                      </a:r>
                      <a:endParaRPr lang="ru-RU" sz="1100" dirty="0">
                        <a:latin typeface="Calibri" pitchFamily="34" charset="0"/>
                        <a:ea typeface="Times New Roman"/>
                        <a:cs typeface="Times New Roman"/>
                      </a:endParaRPr>
                    </a:p>
                  </a:txBody>
                  <a:tcPr marL="49457" marR="49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bl>
          </a:graphicData>
        </a:graphic>
      </p:graphicFrame>
      <p:pic>
        <p:nvPicPr>
          <p:cNvPr id="18" name="그림 2"/>
          <p:cNvPicPr>
            <a:picLocks noChangeAspect="1"/>
          </p:cNvPicPr>
          <p:nvPr/>
        </p:nvPicPr>
        <p:blipFill>
          <a:blip r:embed="rId7" cstate="print">
            <a:extLst>
              <a:ext uri="{28A0092B-C50C-407E-A947-70E740481C1C}">
                <a14:useLocalDpi xmlns:xdr="http://schemas.openxmlformats.org/drawingml/2006/spreadsheetDrawing" xmlns:a14="http://schemas.microsoft.com/office/drawing/2010/main" xmlns="" xmlns:lc="http://schemas.openxmlformats.org/drawingml/2006/lockedCanvas" val="0"/>
              </a:ext>
            </a:extLst>
          </a:blip>
          <a:stretch>
            <a:fillRect/>
          </a:stretch>
        </p:blipFill>
        <p:spPr>
          <a:xfrm>
            <a:off x="0" y="0"/>
            <a:ext cx="3060402" cy="1046239"/>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537</Words>
  <Application>Microsoft Office PowerPoint</Application>
  <PresentationFormat>Произвольный</PresentationFormat>
  <Paragraphs>79</Paragraphs>
  <Slides>1</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vt:i4>
      </vt:variant>
    </vt:vector>
  </HeadingPairs>
  <TitlesOfParts>
    <vt:vector size="3" baseType="lpstr">
      <vt:lpstr>Тема Office</vt:lpstr>
      <vt:lpstr>Точечный рисунок</vt:lpstr>
      <vt:lpstr>Слайд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YUVK</dc:creator>
  <cp:lastModifiedBy>YUVK</cp:lastModifiedBy>
  <cp:revision>9</cp:revision>
  <dcterms:created xsi:type="dcterms:W3CDTF">2015-08-10T16:14:09Z</dcterms:created>
  <dcterms:modified xsi:type="dcterms:W3CDTF">2015-08-15T16:44:50Z</dcterms:modified>
</cp:coreProperties>
</file>