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001125" cy="13501688"/>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277" y="-120"/>
      </p:cViewPr>
      <p:guideLst>
        <p:guide orient="horz" pos="4253"/>
        <p:guide pos="283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75085" y="4194275"/>
            <a:ext cx="7650956" cy="289411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50169" y="7650957"/>
            <a:ext cx="6300788" cy="345043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25816" y="540695"/>
            <a:ext cx="2025253" cy="1152019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0056" y="540695"/>
            <a:ext cx="5925741" cy="115201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1027" y="8676086"/>
            <a:ext cx="7650956" cy="268158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11027" y="5722593"/>
            <a:ext cx="7650956" cy="295349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0056" y="3150395"/>
            <a:ext cx="3975497" cy="89104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5572" y="3150395"/>
            <a:ext cx="3975497" cy="89104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0056" y="3022254"/>
            <a:ext cx="3977060" cy="125953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0056" y="4281785"/>
            <a:ext cx="3977060" cy="77790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572447" y="3022254"/>
            <a:ext cx="3978622" cy="125953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447" y="4281785"/>
            <a:ext cx="3978622" cy="77790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057" y="537567"/>
            <a:ext cx="2961308" cy="2287786"/>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19190" y="537568"/>
            <a:ext cx="5031879" cy="1152331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0057" y="2825354"/>
            <a:ext cx="2961308" cy="92355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4284" y="9451182"/>
            <a:ext cx="5400675" cy="111576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64284" y="1206401"/>
            <a:ext cx="5400675" cy="81010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64284" y="10566947"/>
            <a:ext cx="5400675" cy="15845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E63888-57DA-42C5-A576-FE4F0F92270C}" type="datetimeFigureOut">
              <a:rPr lang="ru-RU" smtClean="0"/>
              <a:pPr/>
              <a:t>15.08.2015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B5F9F1-C056-475D-B0FF-5234827B123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39999">
              <a:srgbClr val="85C2FF"/>
            </a:gs>
            <a:gs pos="70000">
              <a:srgbClr val="C4D6EB"/>
            </a:gs>
            <a:gs pos="100000">
              <a:srgbClr val="FFEBFA"/>
            </a:gs>
          </a:gsLst>
          <a:lin ang="2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056" y="540694"/>
            <a:ext cx="8101013" cy="2250281"/>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0056" y="3150395"/>
            <a:ext cx="8101013" cy="891049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0056" y="12514065"/>
            <a:ext cx="2100263" cy="718840"/>
          </a:xfrm>
          <a:prstGeom prst="rect">
            <a:avLst/>
          </a:prstGeom>
        </p:spPr>
        <p:txBody>
          <a:bodyPr vert="horz" lIns="91440" tIns="45720" rIns="91440" bIns="45720" rtlCol="0" anchor="ctr"/>
          <a:lstStyle>
            <a:lvl1pPr algn="l">
              <a:defRPr sz="1200">
                <a:solidFill>
                  <a:schemeClr val="tx1">
                    <a:tint val="75000"/>
                  </a:schemeClr>
                </a:solidFill>
              </a:defRPr>
            </a:lvl1pPr>
          </a:lstStyle>
          <a:p>
            <a:fld id="{BFE63888-57DA-42C5-A576-FE4F0F92270C}" type="datetimeFigureOut">
              <a:rPr lang="ru-RU" smtClean="0"/>
              <a:pPr/>
              <a:t>15.08.2015</a:t>
            </a:fld>
            <a:endParaRPr lang="ru-RU"/>
          </a:p>
        </p:txBody>
      </p:sp>
      <p:sp>
        <p:nvSpPr>
          <p:cNvPr id="5" name="Нижний колонтитул 4"/>
          <p:cNvSpPr>
            <a:spLocks noGrp="1"/>
          </p:cNvSpPr>
          <p:nvPr>
            <p:ph type="ftr" sz="quarter" idx="3"/>
          </p:nvPr>
        </p:nvSpPr>
        <p:spPr>
          <a:xfrm>
            <a:off x="3075385" y="12514065"/>
            <a:ext cx="2850356" cy="71884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0806" y="12514065"/>
            <a:ext cx="2100263" cy="718840"/>
          </a:xfrm>
          <a:prstGeom prst="rect">
            <a:avLst/>
          </a:prstGeom>
        </p:spPr>
        <p:txBody>
          <a:bodyPr vert="horz" lIns="91440" tIns="45720" rIns="91440" bIns="45720" rtlCol="0" anchor="ctr"/>
          <a:lstStyle>
            <a:lvl1pPr algn="r">
              <a:defRPr sz="1200">
                <a:solidFill>
                  <a:schemeClr val="tx1">
                    <a:tint val="75000"/>
                  </a:schemeClr>
                </a:solidFill>
              </a:defRPr>
            </a:lvl1pPr>
          </a:lstStyle>
          <a:p>
            <a:fld id="{1BB5F9F1-C056-475D-B0FF-5234827B123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332210" y="1422252"/>
            <a:ext cx="5112567"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400" b="1" dirty="0" smtClean="0"/>
              <a:t>Environmentally Friendly Syntheses</a:t>
            </a:r>
            <a:r>
              <a:rPr lang="en-US" sz="2400" dirty="0" smtClean="0"/>
              <a:t> </a:t>
            </a:r>
            <a:r>
              <a:rPr lang="en-GB" sz="2400" b="1" dirty="0" smtClean="0"/>
              <a:t>of Biological Active </a:t>
            </a:r>
            <a:r>
              <a:rPr lang="en-GB" sz="2400" b="1" dirty="0" err="1" smtClean="0"/>
              <a:t>Azaheterocycles</a:t>
            </a:r>
            <a:r>
              <a:rPr lang="en-GB" sz="2400" b="1" dirty="0" smtClean="0"/>
              <a:t> </a:t>
            </a:r>
            <a:endParaRPr lang="ru-RU" sz="2400" dirty="0"/>
          </a:p>
        </p:txBody>
      </p:sp>
      <p:sp>
        <p:nvSpPr>
          <p:cNvPr id="1026" name="Rectangle 2"/>
          <p:cNvSpPr>
            <a:spLocks noChangeArrowheads="1"/>
          </p:cNvSpPr>
          <p:nvPr/>
        </p:nvSpPr>
        <p:spPr bwMode="auto">
          <a:xfrm>
            <a:off x="0" y="2093261"/>
            <a:ext cx="764972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GB" b="1" u="sng" dirty="0" smtClean="0"/>
              <a:t>V</a:t>
            </a:r>
            <a:r>
              <a:rPr lang="en-US" b="1" u="sng" dirty="0" err="1" smtClean="0"/>
              <a:t>alentina</a:t>
            </a:r>
            <a:r>
              <a:rPr lang="en-GB" b="1" u="sng" dirty="0" smtClean="0"/>
              <a:t> Yu</a:t>
            </a:r>
            <a:r>
              <a:rPr lang="en-GB" b="1" baseline="30000" dirty="0" smtClean="0"/>
              <a:t>1</a:t>
            </a:r>
            <a:r>
              <a:rPr lang="en-GB" dirty="0" smtClean="0"/>
              <a:t>, </a:t>
            </a:r>
            <a:r>
              <a:rPr lang="en-GB" dirty="0" err="1" smtClean="0"/>
              <a:t>Assel</a:t>
            </a:r>
            <a:r>
              <a:rPr lang="en-GB" dirty="0" smtClean="0"/>
              <a:t> Ten</a:t>
            </a:r>
            <a:r>
              <a:rPr lang="en-GB" baseline="30000" dirty="0" smtClean="0"/>
              <a:t>1</a:t>
            </a:r>
            <a:r>
              <a:rPr lang="en-GB" dirty="0" smtClean="0"/>
              <a:t> and </a:t>
            </a:r>
            <a:r>
              <a:rPr lang="en-GB" dirty="0" err="1" smtClean="0"/>
              <a:t>Lyailya</a:t>
            </a:r>
            <a:r>
              <a:rPr lang="en-GB" dirty="0" smtClean="0"/>
              <a:t> Bahktybaeva</a:t>
            </a:r>
            <a:r>
              <a:rPr lang="en-GB" baseline="30000" dirty="0" smtClean="0"/>
              <a:t>2</a:t>
            </a:r>
            <a:r>
              <a:rPr lang="en-GB" dirty="0" smtClean="0"/>
              <a:t> </a:t>
            </a:r>
            <a:endParaRPr lang="ru-RU" dirty="0" smtClean="0"/>
          </a:p>
          <a:p>
            <a:pPr algn="ctr"/>
            <a:r>
              <a:rPr lang="en-GB" dirty="0" smtClean="0"/>
              <a:t> </a:t>
            </a:r>
            <a:endParaRPr lang="ru-RU" dirty="0" smtClean="0"/>
          </a:p>
          <a:p>
            <a:pPr algn="ctr"/>
            <a:r>
              <a:rPr lang="en-GB" baseline="30000" dirty="0" smtClean="0"/>
              <a:t>1</a:t>
            </a:r>
            <a:r>
              <a:rPr lang="en-GB" dirty="0" smtClean="0"/>
              <a:t> </a:t>
            </a:r>
            <a:r>
              <a:rPr lang="en-GB" dirty="0" err="1" smtClean="0"/>
              <a:t>Instutite</a:t>
            </a:r>
            <a:r>
              <a:rPr lang="en-GB" dirty="0" smtClean="0"/>
              <a:t> of Chemical Sciences, Kazakhstan</a:t>
            </a:r>
            <a:endParaRPr lang="ru-RU" dirty="0" smtClean="0"/>
          </a:p>
          <a:p>
            <a:pPr algn="ctr"/>
            <a:r>
              <a:rPr lang="en-GB" baseline="30000" dirty="0" smtClean="0"/>
              <a:t>2</a:t>
            </a:r>
            <a:r>
              <a:rPr lang="en-GB" dirty="0" smtClean="0"/>
              <a:t> al-</a:t>
            </a:r>
            <a:r>
              <a:rPr lang="en-GB" dirty="0" err="1" smtClean="0"/>
              <a:t>Farabi</a:t>
            </a:r>
            <a:r>
              <a:rPr lang="en-GB" dirty="0" smtClean="0"/>
              <a:t> Kazakh National University, Kazakhstan </a:t>
            </a:r>
          </a:p>
          <a:p>
            <a:pPr algn="ctr"/>
            <a:r>
              <a:rPr lang="en-GB" i="1" dirty="0" smtClean="0"/>
              <a:t>yu_vk@mail.ru</a:t>
            </a:r>
            <a:endParaRPr lang="ru-RU" i="1" dirty="0" smtClean="0"/>
          </a:p>
          <a:p>
            <a:pPr algn="ctr"/>
            <a:r>
              <a:rPr lang="en-GB" dirty="0" smtClean="0"/>
              <a:t> </a:t>
            </a:r>
            <a:endParaRPr lang="ru-RU" dirty="0" smtClean="0"/>
          </a:p>
        </p:txBody>
      </p:sp>
      <p:sp>
        <p:nvSpPr>
          <p:cNvPr id="1028" name="Rectangle 4"/>
          <p:cNvSpPr>
            <a:spLocks noChangeArrowheads="1"/>
          </p:cNvSpPr>
          <p:nvPr/>
        </p:nvSpPr>
        <p:spPr bwMode="auto">
          <a:xfrm>
            <a:off x="324098" y="3654500"/>
            <a:ext cx="835292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dirty="0" smtClean="0"/>
              <a:t>1. </a:t>
            </a:r>
            <a:r>
              <a:rPr lang="en-GB" sz="1400" b="1" dirty="0" smtClean="0"/>
              <a:t>Relevance</a:t>
            </a:r>
            <a:r>
              <a:rPr lang="en-US" sz="1400" b="1" dirty="0" smtClean="0"/>
              <a:t>:</a:t>
            </a:r>
            <a:endParaRPr lang="ru-RU" sz="1400" dirty="0" smtClean="0"/>
          </a:p>
          <a:p>
            <a:pPr algn="just"/>
            <a:r>
              <a:rPr lang="en-US" sz="1400" dirty="0" smtClean="0"/>
              <a:t>It is not a secret that in society there is a negative attitude towards chemistry as industry giving a high contribution to the pollution of the environment. On another hand, chemistry is capable of creating and indeed creates new reagents, drugs, catalysts and various materials necessary for humans. The development of modern chemistry is characterized by the tendency of tightening environmental regulations and transition to the safe and efficient technologies.  This tendency reflects the essence of green chemistry: techniques of which allow not only obtaining the desired substance but performing it without damage to the environment at every stage of production. </a:t>
            </a:r>
            <a:endParaRPr lang="ru-RU" sz="1400" dirty="0" smtClean="0"/>
          </a:p>
          <a:p>
            <a:r>
              <a:rPr lang="en-US" sz="1400" b="1" dirty="0" smtClean="0"/>
              <a:t> </a:t>
            </a:r>
            <a:endParaRPr lang="ru-RU" sz="1400" dirty="0"/>
          </a:p>
        </p:txBody>
      </p:sp>
      <p:sp>
        <p:nvSpPr>
          <p:cNvPr id="1029" name="Rectangle 5"/>
          <p:cNvSpPr>
            <a:spLocks noChangeArrowheads="1"/>
          </p:cNvSpPr>
          <p:nvPr/>
        </p:nvSpPr>
        <p:spPr bwMode="auto">
          <a:xfrm>
            <a:off x="252090" y="7722662"/>
            <a:ext cx="8496944"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b="1" dirty="0" smtClean="0"/>
              <a:t>3. </a:t>
            </a:r>
            <a:r>
              <a:rPr lang="en-GB" sz="1400" b="1" dirty="0" smtClean="0"/>
              <a:t>Methods</a:t>
            </a:r>
            <a:r>
              <a:rPr lang="ru-RU" sz="1400" b="1" dirty="0" smtClean="0"/>
              <a:t>: </a:t>
            </a:r>
            <a:endParaRPr lang="ru-RU" sz="1400" dirty="0" smtClean="0"/>
          </a:p>
          <a:p>
            <a:pPr algn="just"/>
            <a:r>
              <a:rPr lang="en-US" sz="1400" dirty="0" smtClean="0"/>
              <a:t>For the synthesis and construction of desired molecules a wide range of the organic reactions is used. The main criterion for selection of structural units is giving the complete molecule a specific biological function as well as reduction of its toxicity. Desired molecule must “works” as a plant hormones– provide </a:t>
            </a:r>
            <a:r>
              <a:rPr lang="en-US" sz="1400" dirty="0" err="1" smtClean="0"/>
              <a:t>bioeffect</a:t>
            </a:r>
            <a:r>
              <a:rPr lang="en-US" sz="1400" dirty="0" smtClean="0"/>
              <a:t> in very small concentrations. </a:t>
            </a:r>
            <a:endParaRPr lang="ru-RU" sz="1400" dirty="0"/>
          </a:p>
        </p:txBody>
      </p:sp>
      <p:sp>
        <p:nvSpPr>
          <p:cNvPr id="1030" name="Rectangle 6"/>
          <p:cNvSpPr>
            <a:spLocks noChangeArrowheads="1"/>
          </p:cNvSpPr>
          <p:nvPr/>
        </p:nvSpPr>
        <p:spPr bwMode="auto">
          <a:xfrm>
            <a:off x="2052291" y="5526708"/>
            <a:ext cx="662473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b="1" dirty="0" smtClean="0"/>
              <a:t>2. </a:t>
            </a:r>
            <a:r>
              <a:rPr lang="en-GB" sz="1400" b="1" dirty="0" smtClean="0"/>
              <a:t>Aims</a:t>
            </a:r>
            <a:r>
              <a:rPr lang="ru-RU" sz="1400" b="1" dirty="0" smtClean="0"/>
              <a:t> &amp; </a:t>
            </a:r>
            <a:r>
              <a:rPr lang="en-GB" sz="1400" b="1" dirty="0" smtClean="0"/>
              <a:t>Objectives</a:t>
            </a:r>
            <a:r>
              <a:rPr lang="ru-RU" sz="1400" b="1" dirty="0" smtClean="0"/>
              <a:t>: </a:t>
            </a:r>
            <a:endParaRPr lang="ru-RU" sz="1400" dirty="0" smtClean="0"/>
          </a:p>
          <a:p>
            <a:pPr algn="just"/>
            <a:r>
              <a:rPr lang="en-US" sz="1400" dirty="0" smtClean="0"/>
              <a:t>There had been found analgesics, cardiac anti-</a:t>
            </a:r>
            <a:r>
              <a:rPr lang="en-US" sz="1400" dirty="0" err="1" smtClean="0"/>
              <a:t>arrhythmics</a:t>
            </a:r>
            <a:r>
              <a:rPr lang="en-US" sz="1400" dirty="0" smtClean="0"/>
              <a:t>, </a:t>
            </a:r>
            <a:r>
              <a:rPr lang="en-US" sz="1400" dirty="0" err="1" smtClean="0"/>
              <a:t>immunomodulators</a:t>
            </a:r>
            <a:r>
              <a:rPr lang="en-US" sz="1400" dirty="0" smtClean="0"/>
              <a:t>, </a:t>
            </a:r>
            <a:r>
              <a:rPr lang="en-US" sz="1400" dirty="0" err="1" smtClean="0"/>
              <a:t>geroprotectors</a:t>
            </a:r>
            <a:r>
              <a:rPr lang="en-US" sz="1400" dirty="0" smtClean="0"/>
              <a:t>, plant growth stimulants among synthesized by us compounds. The studied </a:t>
            </a:r>
            <a:r>
              <a:rPr lang="en-US" sz="1400" dirty="0" err="1" smtClean="0"/>
              <a:t>azaheterocycles</a:t>
            </a:r>
            <a:r>
              <a:rPr lang="en-US" sz="1400" dirty="0" smtClean="0"/>
              <a:t> family refers to the organic compounds of complex structure. The synthesis of these is multi stage, sometimes with low yields and long reaction time. The environmental risks from the production are big but the demand for them is very high. The aim is to demonstrate the benefits of green synthesis methods of </a:t>
            </a:r>
            <a:r>
              <a:rPr lang="en-US" sz="1400" dirty="0" err="1" smtClean="0"/>
              <a:t>azaheterocycles</a:t>
            </a:r>
            <a:r>
              <a:rPr lang="en-US" sz="1400" dirty="0" smtClean="0"/>
              <a:t> in comparison with classical ones. </a:t>
            </a:r>
            <a:endParaRPr lang="ru-RU" sz="1400" dirty="0" smtClean="0"/>
          </a:p>
          <a:p>
            <a:r>
              <a:rPr lang="en-US" sz="1400" b="1" dirty="0" smtClean="0"/>
              <a:t> </a:t>
            </a:r>
            <a:endParaRPr lang="ru-RU" sz="1400" dirty="0"/>
          </a:p>
        </p:txBody>
      </p:sp>
      <p:sp>
        <p:nvSpPr>
          <p:cNvPr id="11" name="Прямоугольник 10"/>
          <p:cNvSpPr/>
          <p:nvPr/>
        </p:nvSpPr>
        <p:spPr>
          <a:xfrm>
            <a:off x="468114" y="12295460"/>
            <a:ext cx="8035581" cy="954107"/>
          </a:xfrm>
          <a:prstGeom prst="rect">
            <a:avLst/>
          </a:prstGeom>
        </p:spPr>
        <p:txBody>
          <a:bodyPr wrap="square">
            <a:spAutoFit/>
          </a:bodyPr>
          <a:lstStyle/>
          <a:p>
            <a:r>
              <a:rPr lang="ru-RU" sz="1400" b="1" dirty="0" smtClean="0"/>
              <a:t>5. </a:t>
            </a:r>
            <a:r>
              <a:rPr lang="en-GB" sz="1400" b="1" dirty="0" smtClean="0"/>
              <a:t>Conclusions</a:t>
            </a:r>
            <a:r>
              <a:rPr lang="ru-RU" sz="1400" b="1" dirty="0" smtClean="0"/>
              <a:t>: </a:t>
            </a:r>
            <a:endParaRPr lang="ru-RU" sz="1400" dirty="0" smtClean="0"/>
          </a:p>
          <a:p>
            <a:r>
              <a:rPr lang="en-US" sz="1400" dirty="0" smtClean="0"/>
              <a:t>It is well known that “bad” environment is harmful for the health, especially of children and women, therefore the resulting green methods will help switch to the ecologically friendly strategies of the search and synthesis of biologically active substances. </a:t>
            </a:r>
            <a:endParaRPr lang="ru-RU" sz="1400" dirty="0"/>
          </a:p>
        </p:txBody>
      </p:sp>
      <p:sp>
        <p:nvSpPr>
          <p:cNvPr id="103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31" name="Object 7"/>
          <p:cNvGraphicFramePr>
            <a:graphicFrameLocks noChangeAspect="1"/>
          </p:cNvGraphicFramePr>
          <p:nvPr/>
        </p:nvGraphicFramePr>
        <p:xfrm>
          <a:off x="7092850" y="0"/>
          <a:ext cx="1332211" cy="1206228"/>
        </p:xfrm>
        <a:graphic>
          <a:graphicData uri="http://schemas.openxmlformats.org/presentationml/2006/ole">
            <p:oleObj spid="_x0000_s1031" name="Точечный рисунок" r:id="rId3" imgW="2076740" imgH="2095793" progId="PBrush">
              <p:embed/>
            </p:oleObj>
          </a:graphicData>
        </a:graphic>
      </p:graphicFrame>
      <p:sp>
        <p:nvSpPr>
          <p:cNvPr id="12" name="Прямоугольник 11"/>
          <p:cNvSpPr/>
          <p:nvPr/>
        </p:nvSpPr>
        <p:spPr>
          <a:xfrm>
            <a:off x="0" y="8911084"/>
            <a:ext cx="7344816" cy="3323987"/>
          </a:xfrm>
          <a:prstGeom prst="rect">
            <a:avLst/>
          </a:prstGeom>
        </p:spPr>
        <p:txBody>
          <a:bodyPr wrap="square">
            <a:spAutoFit/>
          </a:bodyPr>
          <a:lstStyle/>
          <a:p>
            <a:pPr algn="just"/>
            <a:r>
              <a:rPr lang="en-GB" sz="1400" b="1" dirty="0" smtClean="0"/>
              <a:t>4. Results: </a:t>
            </a:r>
            <a:endParaRPr lang="ru-RU" sz="1400" dirty="0" smtClean="0"/>
          </a:p>
          <a:p>
            <a:pPr algn="just"/>
            <a:r>
              <a:rPr lang="en-GB" sz="1400" dirty="0" smtClean="0"/>
              <a:t>It was found that </a:t>
            </a:r>
            <a:r>
              <a:rPr lang="en-US" sz="1400" dirty="0" smtClean="0"/>
              <a:t>the use of MW</a:t>
            </a:r>
            <a:r>
              <a:rPr lang="en-GB" sz="1400" dirty="0" smtClean="0"/>
              <a:t>-</a:t>
            </a:r>
            <a:r>
              <a:rPr lang="en-US" sz="1400" dirty="0" smtClean="0"/>
              <a:t>radiation in the </a:t>
            </a:r>
            <a:r>
              <a:rPr lang="en-GB" sz="1400" dirty="0" smtClean="0"/>
              <a:t>Williamson </a:t>
            </a:r>
            <a:r>
              <a:rPr lang="en-US" sz="1400" dirty="0" smtClean="0"/>
              <a:t>alkylation of </a:t>
            </a:r>
            <a:r>
              <a:rPr lang="en-US" sz="1400" dirty="0" err="1" smtClean="0"/>
              <a:t>azaheterocyclic</a:t>
            </a:r>
            <a:r>
              <a:rPr lang="en-US" sz="1400" dirty="0" smtClean="0"/>
              <a:t> alcohols and </a:t>
            </a:r>
            <a:r>
              <a:rPr lang="en-US" sz="1400" dirty="0" err="1" smtClean="0"/>
              <a:t>oximes</a:t>
            </a:r>
            <a:r>
              <a:rPr lang="en-US" sz="1400" dirty="0" smtClean="0"/>
              <a:t> with bromides in the presence of phase transfer catalyst </a:t>
            </a:r>
            <a:r>
              <a:rPr lang="kk-KZ" sz="1400" dirty="0" smtClean="0"/>
              <a:t>– </a:t>
            </a:r>
            <a:r>
              <a:rPr lang="en-US" sz="1400" dirty="0" err="1" smtClean="0"/>
              <a:t>tetrabutylammonium</a:t>
            </a:r>
            <a:r>
              <a:rPr lang="en-US" sz="1400" dirty="0" smtClean="0"/>
              <a:t> bromide, reduces the reaction time from few days to few minutes and increases the yield of ethers by </a:t>
            </a:r>
            <a:r>
              <a:rPr lang="kk-KZ" sz="1400" dirty="0" smtClean="0"/>
              <a:t>20%. In addition</a:t>
            </a:r>
            <a:r>
              <a:rPr lang="en-US" sz="1400" dirty="0" smtClean="0"/>
              <a:t>, </a:t>
            </a:r>
            <a:r>
              <a:rPr lang="kk-KZ" sz="1400" dirty="0" smtClean="0"/>
              <a:t>the formation of the by-product </a:t>
            </a:r>
            <a:r>
              <a:rPr lang="en-US" sz="1400" dirty="0" smtClean="0"/>
              <a:t>in the reaction of </a:t>
            </a:r>
            <a:r>
              <a:rPr lang="en-US" sz="1400" dirty="0" err="1" smtClean="0"/>
              <a:t>phenoxyalkylbromides</a:t>
            </a:r>
            <a:r>
              <a:rPr lang="en-US" sz="1400" dirty="0" smtClean="0"/>
              <a:t> with DMF </a:t>
            </a:r>
            <a:r>
              <a:rPr lang="kk-KZ" sz="1400" dirty="0" smtClean="0"/>
              <a:t>(</a:t>
            </a:r>
            <a:r>
              <a:rPr lang="en-US" sz="1400" dirty="0" smtClean="0"/>
              <a:t>classical alkylation solvent</a:t>
            </a:r>
            <a:r>
              <a:rPr lang="kk-KZ" sz="1400" dirty="0" smtClean="0"/>
              <a:t>)</a:t>
            </a:r>
            <a:r>
              <a:rPr lang="en-US" sz="1400" dirty="0" smtClean="0"/>
              <a:t> is avoided</a:t>
            </a:r>
            <a:r>
              <a:rPr lang="kk-KZ" sz="1400" dirty="0" smtClean="0"/>
              <a:t>. MW-radiation is required for Mannich aminomethylation of azaheterocycl</a:t>
            </a:r>
            <a:r>
              <a:rPr lang="en-US" sz="1400" dirty="0" err="1" smtClean="0"/>
              <a:t>ic</a:t>
            </a:r>
            <a:r>
              <a:rPr lang="en-US" sz="1400" dirty="0" smtClean="0"/>
              <a:t> </a:t>
            </a:r>
            <a:r>
              <a:rPr lang="kk-KZ" sz="1400" dirty="0" smtClean="0"/>
              <a:t>ethynyls with aromatic aldehydes and cyclic amines in the presence Cu</a:t>
            </a:r>
            <a:r>
              <a:rPr lang="kk-KZ" sz="1400" baseline="-25000" dirty="0" smtClean="0"/>
              <a:t>2</a:t>
            </a:r>
            <a:r>
              <a:rPr lang="kk-KZ" sz="1400" dirty="0" smtClean="0"/>
              <a:t>Hal</a:t>
            </a:r>
            <a:r>
              <a:rPr lang="kk-KZ" sz="1400" baseline="-25000" dirty="0" smtClean="0"/>
              <a:t>2</a:t>
            </a:r>
            <a:r>
              <a:rPr lang="kk-KZ" sz="1400" dirty="0" smtClean="0"/>
              <a:t> </a:t>
            </a:r>
            <a:r>
              <a:rPr lang="en-US" sz="1400" dirty="0" smtClean="0"/>
              <a:t>to obtain </a:t>
            </a:r>
            <a:r>
              <a:rPr lang="en-US" sz="1400" dirty="0" err="1" smtClean="0"/>
              <a:t>propargyl</a:t>
            </a:r>
            <a:r>
              <a:rPr lang="en-US" sz="1400" dirty="0" smtClean="0"/>
              <a:t> derivatives with sufficiently good yield </a:t>
            </a:r>
            <a:r>
              <a:rPr lang="kk-KZ" sz="1400" dirty="0" smtClean="0"/>
              <a:t>(</a:t>
            </a:r>
            <a:r>
              <a:rPr lang="en-US" sz="1400" dirty="0" smtClean="0"/>
              <a:t>up to </a:t>
            </a:r>
            <a:r>
              <a:rPr lang="kk-KZ" sz="1400" dirty="0" smtClean="0"/>
              <a:t>60%).  </a:t>
            </a:r>
            <a:endParaRPr lang="ru-RU" sz="1400" dirty="0" smtClean="0"/>
          </a:p>
          <a:p>
            <a:pPr algn="just"/>
            <a:r>
              <a:rPr lang="kk-KZ" sz="1400" dirty="0" smtClean="0"/>
              <a:t>Ionic liquids correspond to the concept of “</a:t>
            </a:r>
            <a:r>
              <a:rPr lang="en-US" sz="1400" dirty="0" smtClean="0"/>
              <a:t>green</a:t>
            </a:r>
            <a:r>
              <a:rPr lang="kk-KZ" sz="1400" dirty="0" smtClean="0"/>
              <a:t>”</a:t>
            </a:r>
            <a:r>
              <a:rPr lang="en-US" sz="1400" dirty="0" smtClean="0"/>
              <a:t> chemistry due to their recyclability</a:t>
            </a:r>
            <a:r>
              <a:rPr lang="kk-KZ" sz="1400" dirty="0" smtClean="0"/>
              <a:t>, </a:t>
            </a:r>
            <a:r>
              <a:rPr lang="en-US" sz="1400" dirty="0" smtClean="0"/>
              <a:t>non-flammability and non-volatility</a:t>
            </a:r>
            <a:r>
              <a:rPr lang="kk-KZ" sz="1400" dirty="0" smtClean="0"/>
              <a:t>. In the </a:t>
            </a:r>
            <a:r>
              <a:rPr lang="en-US" sz="1400" dirty="0" smtClean="0"/>
              <a:t>alkylation of </a:t>
            </a:r>
            <a:r>
              <a:rPr lang="kk-KZ" sz="1400" dirty="0" smtClean="0"/>
              <a:t>initial carbo- and  heterocyclic alcohols and oximes with alcoxy- and phenoxyalkylbromides the IL - [BMIM]Br appeared to be </a:t>
            </a:r>
            <a:r>
              <a:rPr lang="en-US" sz="1400" dirty="0" smtClean="0"/>
              <a:t>a good alternative to DMF</a:t>
            </a:r>
            <a:r>
              <a:rPr lang="kk-KZ" sz="1400" dirty="0" smtClean="0"/>
              <a:t>, </a:t>
            </a:r>
            <a:r>
              <a:rPr lang="en-US" sz="1400" dirty="0" smtClean="0"/>
              <a:t>acetone</a:t>
            </a:r>
            <a:r>
              <a:rPr lang="kk-KZ" sz="1400" dirty="0" smtClean="0"/>
              <a:t>, </a:t>
            </a:r>
            <a:r>
              <a:rPr lang="en-US" sz="1400" dirty="0" smtClean="0"/>
              <a:t>benzene, etc</a:t>
            </a:r>
            <a:r>
              <a:rPr lang="kk-KZ" sz="1400" dirty="0" smtClean="0"/>
              <a:t>., </a:t>
            </a:r>
            <a:r>
              <a:rPr lang="en-US" sz="1400" dirty="0" smtClean="0"/>
              <a:t>as well as alkylation promoter</a:t>
            </a:r>
            <a:r>
              <a:rPr lang="kk-KZ" sz="1400" dirty="0" smtClean="0"/>
              <a:t>. </a:t>
            </a:r>
            <a:endParaRPr lang="ru-RU" sz="1400" dirty="0" smtClean="0"/>
          </a:p>
          <a:p>
            <a:pPr algn="just"/>
            <a:r>
              <a:rPr lang="en-US" sz="1400" dirty="0" smtClean="0"/>
              <a:t>The </a:t>
            </a:r>
            <a:r>
              <a:rPr lang="en-US" sz="1400" dirty="0" err="1" smtClean="0"/>
              <a:t>Favorskii</a:t>
            </a:r>
            <a:r>
              <a:rPr lang="en-US" sz="1400" dirty="0" smtClean="0"/>
              <a:t> </a:t>
            </a:r>
            <a:r>
              <a:rPr lang="en-US" sz="1400" dirty="0" err="1" smtClean="0"/>
              <a:t>ethynylation</a:t>
            </a:r>
            <a:r>
              <a:rPr lang="en-US" sz="1400" dirty="0" smtClean="0"/>
              <a:t> of cyclic </a:t>
            </a:r>
            <a:r>
              <a:rPr lang="en-US" sz="1400" dirty="0" err="1" smtClean="0"/>
              <a:t>ketones</a:t>
            </a:r>
            <a:r>
              <a:rPr lang="en-US" sz="1400" dirty="0" smtClean="0"/>
              <a:t>, where hydroxyl containing acetylenes in diethyl ether, </a:t>
            </a:r>
            <a:r>
              <a:rPr lang="en-US" sz="1400" dirty="0" err="1" smtClean="0"/>
              <a:t>dioxane</a:t>
            </a:r>
            <a:r>
              <a:rPr lang="en-US" sz="1400" dirty="0" smtClean="0"/>
              <a:t> or benzene were taken turned to be unsatisfying. The use of [BMIM]Br sufficiently solves the problem.</a:t>
            </a:r>
            <a:endParaRPr lang="ru-RU" sz="1400" dirty="0"/>
          </a:p>
        </p:txBody>
      </p:sp>
      <p:pic>
        <p:nvPicPr>
          <p:cNvPr id="18" name="그림 2"/>
          <p:cNvPicPr>
            <a:picLocks noChangeAspect="1"/>
          </p:cNvPicPr>
          <p:nvPr/>
        </p:nvPicPr>
        <p:blipFill>
          <a:blip r:embed="rId4" cstate="print">
            <a:extLst>
              <a:ext uri="{28A0092B-C50C-407E-A947-70E740481C1C}">
                <a14:useLocalDpi xmlns:lc="http://schemas.openxmlformats.org/drawingml/2006/lockedCanvas" xmlns="" xmlns:a14="http://schemas.microsoft.com/office/drawing/2010/main" xmlns:xdr="http://schemas.openxmlformats.org/drawingml/2006/spreadsheetDrawing" val="0"/>
              </a:ext>
            </a:extLst>
          </a:blip>
          <a:stretch>
            <a:fillRect/>
          </a:stretch>
        </p:blipFill>
        <p:spPr>
          <a:xfrm>
            <a:off x="0" y="0"/>
            <a:ext cx="3528392" cy="1206228"/>
          </a:xfrm>
          <a:prstGeom prst="rect">
            <a:avLst/>
          </a:prstGeom>
        </p:spPr>
      </p:pic>
      <p:pic>
        <p:nvPicPr>
          <p:cNvPr id="1033" name="Picture 9" descr="F:\WFSeoul2015\0h8a7970richton.jpg"/>
          <p:cNvPicPr>
            <a:picLocks noChangeAspect="1" noChangeArrowheads="1"/>
          </p:cNvPicPr>
          <p:nvPr/>
        </p:nvPicPr>
        <p:blipFill>
          <a:blip r:embed="rId5" cstate="print"/>
          <a:srcRect/>
          <a:stretch>
            <a:fillRect/>
          </a:stretch>
        </p:blipFill>
        <p:spPr bwMode="auto">
          <a:xfrm>
            <a:off x="7380882" y="9343132"/>
            <a:ext cx="1440160" cy="2160240"/>
          </a:xfrm>
          <a:prstGeom prst="rect">
            <a:avLst/>
          </a:prstGeom>
          <a:noFill/>
        </p:spPr>
      </p:pic>
      <p:pic>
        <p:nvPicPr>
          <p:cNvPr id="1034" name="Picture 10" descr="F:\WFSeoul2015\869405be5f6463c962a8126b53fc0265.jpg"/>
          <p:cNvPicPr>
            <a:picLocks noChangeAspect="1" noChangeArrowheads="1"/>
          </p:cNvPicPr>
          <p:nvPr/>
        </p:nvPicPr>
        <p:blipFill>
          <a:blip r:embed="rId6" cstate="print"/>
          <a:srcRect/>
          <a:stretch>
            <a:fillRect/>
          </a:stretch>
        </p:blipFill>
        <p:spPr bwMode="auto">
          <a:xfrm>
            <a:off x="180082" y="5526708"/>
            <a:ext cx="1656184" cy="2160240"/>
          </a:xfrm>
          <a:prstGeom prst="rect">
            <a:avLst/>
          </a:prstGeom>
          <a:noFill/>
        </p:spPr>
      </p:pic>
      <p:pic>
        <p:nvPicPr>
          <p:cNvPr id="1035" name="Picture 11" descr="F:\WFSeoul2015\1396308069-kazah-06.jpeg"/>
          <p:cNvPicPr>
            <a:picLocks noChangeAspect="1" noChangeArrowheads="1"/>
          </p:cNvPicPr>
          <p:nvPr/>
        </p:nvPicPr>
        <p:blipFill>
          <a:blip r:embed="rId7" cstate="print"/>
          <a:srcRect/>
          <a:stretch>
            <a:fillRect/>
          </a:stretch>
        </p:blipFill>
        <p:spPr bwMode="auto">
          <a:xfrm>
            <a:off x="7164858" y="1710284"/>
            <a:ext cx="1452098" cy="2178147"/>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543</Words>
  <Application>Microsoft Office PowerPoint</Application>
  <PresentationFormat>Произвольный</PresentationFormat>
  <Paragraphs>21</Paragraphs>
  <Slides>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vt:i4>
      </vt:variant>
    </vt:vector>
  </HeadingPairs>
  <TitlesOfParts>
    <vt:vector size="3" baseType="lpstr">
      <vt:lpstr>Тема Office</vt:lpstr>
      <vt:lpstr>Точечный рисунок</vt:lpstr>
      <vt:lpstr>Слайд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YUVK</dc:creator>
  <cp:lastModifiedBy>YUVK</cp:lastModifiedBy>
  <cp:revision>11</cp:revision>
  <dcterms:created xsi:type="dcterms:W3CDTF">2015-08-10T16:14:09Z</dcterms:created>
  <dcterms:modified xsi:type="dcterms:W3CDTF">2015-08-15T16:42:56Z</dcterms:modified>
</cp:coreProperties>
</file>