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6" r:id="rId3"/>
    <p:sldId id="257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5" r:id="rId2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416" y="-1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4EF28-5935-4919-AD8B-A4ECBE26A474}" type="datetimeFigureOut">
              <a:rPr lang="ru-RU" smtClean="0"/>
              <a:pPr/>
              <a:t>22.10.15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2078-915B-4C58-BBCC-5305920E1A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38.wmf"/><Relationship Id="rId10" Type="http://schemas.openxmlformats.org/officeDocument/2006/relationships/oleObject" Target="../embeddings/oleObject11.bin"/><Relationship Id="rId11" Type="http://schemas.openxmlformats.org/officeDocument/2006/relationships/image" Target="../media/image3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8.wmf"/><Relationship Id="rId10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Relationship Id="rId11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54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55.wmf"/><Relationship Id="rId10" Type="http://schemas.openxmlformats.org/officeDocument/2006/relationships/image" Target="../media/image5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4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7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8.w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1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2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120049" cy="1857388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6937" y="142852"/>
            <a:ext cx="1422299" cy="13573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700808"/>
            <a:ext cx="76438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DEVELOPMENT OF ELECTROCONDUCTIVE MATERIALS BASED ON METALLIZED POLYIMIDES AS ELEMENTS OF FLEXIBLE SOLAR CELLS</a:t>
            </a:r>
            <a:r>
              <a:rPr lang="ru-RU" sz="3600" dirty="0"/>
              <a:t> </a:t>
            </a:r>
            <a:r>
              <a:rPr lang="ru-RU" sz="3600" dirty="0" smtClean="0"/>
              <a:t> </a:t>
            </a: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Rinat Iskakov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KBTU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1"/>
          <p:cNvSpPr/>
          <p:nvPr/>
        </p:nvSpPr>
        <p:spPr>
          <a:xfrm>
            <a:off x="539552" y="2272804"/>
            <a:ext cx="81369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Amount of </a:t>
            </a:r>
            <a:r>
              <a:rPr lang="en-US" b="1" dirty="0" err="1" smtClean="0"/>
              <a:t>ethyleneglycol</a:t>
            </a:r>
            <a:r>
              <a:rPr lang="ru-RU" b="1" dirty="0" smtClean="0"/>
              <a:t>(</a:t>
            </a:r>
            <a:r>
              <a:rPr lang="ru-RU" b="1" dirty="0"/>
              <a:t>EG) -  6%.</a:t>
            </a:r>
          </a:p>
          <a:p>
            <a:endParaRPr lang="ru-RU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Annealing temperature </a:t>
            </a:r>
            <a:r>
              <a:rPr lang="ru-RU" b="1" dirty="0" smtClean="0"/>
              <a:t>140 </a:t>
            </a:r>
            <a:r>
              <a:rPr lang="ru-RU" altLang="ko-KR" b="1" dirty="0" smtClean="0"/>
              <a:t>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Film thickness </a:t>
            </a:r>
            <a:r>
              <a:rPr lang="ru-RU" b="1" dirty="0" smtClean="0"/>
              <a:t>12</a:t>
            </a:r>
            <a:r>
              <a:rPr lang="en-US" b="1" dirty="0" smtClean="0"/>
              <a:t>5 nm</a:t>
            </a:r>
            <a:endParaRPr lang="ru-RU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46" y="4690071"/>
            <a:ext cx="4051196" cy="183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8"/>
          <p:cNvSpPr/>
          <p:nvPr/>
        </p:nvSpPr>
        <p:spPr>
          <a:xfrm>
            <a:off x="3923928" y="148478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Optimal conditions</a:t>
            </a:r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0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9" descr="1111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52120" y="1556792"/>
            <a:ext cx="3240360" cy="259228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9552" y="1762944"/>
            <a:ext cx="46085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Optimization of active layer thickness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Optimization of drying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temperature after annealing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9" name="Рисунок 7" descr="444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1520" y="4509120"/>
            <a:ext cx="8640960" cy="1728192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0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1"/>
          <p:cNvSpPr/>
          <p:nvPr/>
        </p:nvSpPr>
        <p:spPr>
          <a:xfrm>
            <a:off x="932633" y="139515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1) </a:t>
            </a:r>
            <a:r>
              <a:rPr lang="en-US" dirty="0" smtClean="0"/>
              <a:t>Optimization of active layer thickness</a:t>
            </a:r>
            <a:endParaRPr lang="ru-RU" dirty="0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51435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5"/>
          <p:cNvSpPr/>
          <p:nvPr/>
        </p:nvSpPr>
        <p:spPr>
          <a:xfrm>
            <a:off x="1076649" y="592581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Result: </a:t>
            </a:r>
            <a:r>
              <a:rPr lang="ru-RU" altLang="ko-KR" dirty="0" smtClean="0"/>
              <a:t>3500</a:t>
            </a:r>
            <a:r>
              <a:rPr lang="en-US" altLang="ko-KR" dirty="0" smtClean="0"/>
              <a:t> rpm</a:t>
            </a:r>
            <a:r>
              <a:rPr lang="ru-RU" altLang="ko-KR" dirty="0" smtClean="0"/>
              <a:t> </a:t>
            </a:r>
            <a:r>
              <a:rPr lang="ru-RU" altLang="ko-KR" dirty="0" smtClean="0"/>
              <a:t>(</a:t>
            </a:r>
            <a:r>
              <a:rPr lang="en-US" altLang="ko-KR" dirty="0" smtClean="0"/>
              <a:t>90 nm</a:t>
            </a:r>
            <a:r>
              <a:rPr lang="ru-RU" altLang="ko-KR" dirty="0" smtClean="0"/>
              <a:t>)</a:t>
            </a:r>
            <a:r>
              <a:rPr lang="en-US" altLang="ko-KR" dirty="0" smtClean="0"/>
              <a:t> 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8"/>
          <p:cNvSpPr/>
          <p:nvPr/>
        </p:nvSpPr>
        <p:spPr>
          <a:xfrm>
            <a:off x="971600" y="1173543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r>
              <a:rPr lang="ru-RU" dirty="0"/>
              <a:t>) </a:t>
            </a:r>
            <a:r>
              <a:rPr lang="en-US" dirty="0" smtClean="0"/>
              <a:t>Temperature optimization after annealing</a:t>
            </a:r>
            <a:endParaRPr lang="ru-RU" dirty="0"/>
          </a:p>
          <a:p>
            <a:endParaRPr lang="ru-RU" dirty="0"/>
          </a:p>
        </p:txBody>
      </p:sp>
      <p:sp>
        <p:nvSpPr>
          <p:cNvPr id="9" name="Прямоугольник 10"/>
          <p:cNvSpPr/>
          <p:nvPr/>
        </p:nvSpPr>
        <p:spPr>
          <a:xfrm>
            <a:off x="1310533" y="5889437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Results: </a:t>
            </a:r>
            <a:r>
              <a:rPr lang="ru-RU" altLang="ko-KR" dirty="0"/>
              <a:t>150 ℃ 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10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16832"/>
            <a:ext cx="5067300" cy="342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01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10"/>
          <p:cNvSpPr/>
          <p:nvPr/>
        </p:nvSpPr>
        <p:spPr>
          <a:xfrm>
            <a:off x="678108" y="1370590"/>
            <a:ext cx="8142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T</a:t>
            </a:r>
            <a:r>
              <a:rPr lang="en-US" dirty="0" smtClean="0"/>
              <a:t>hickness of the active layer at </a:t>
            </a:r>
            <a:r>
              <a:rPr lang="ru-RU" dirty="0" smtClean="0"/>
              <a:t> </a:t>
            </a:r>
            <a:r>
              <a:rPr lang="ru-RU" dirty="0" smtClean="0"/>
              <a:t>3500 </a:t>
            </a:r>
            <a:r>
              <a:rPr lang="ru-RU" dirty="0" err="1" smtClean="0"/>
              <a:t>rpm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90 nm</a:t>
            </a:r>
            <a:r>
              <a:rPr lang="ru-RU" dirty="0" smtClean="0"/>
              <a:t>)</a:t>
            </a:r>
            <a:endParaRPr lang="ru-RU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Temperature after annealing</a:t>
            </a:r>
            <a:r>
              <a:rPr lang="ru-RU" dirty="0" smtClean="0"/>
              <a:t>- </a:t>
            </a:r>
            <a:r>
              <a:rPr lang="ru-RU" dirty="0"/>
              <a:t>150 </a:t>
            </a:r>
            <a:r>
              <a:rPr lang="ru-RU" dirty="0" smtClean="0"/>
              <a:t>℃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 </a:t>
            </a:r>
            <a:r>
              <a:rPr lang="ru-RU" dirty="0" smtClean="0"/>
              <a:t>PCE</a:t>
            </a:r>
            <a:r>
              <a:rPr lang="en-US" dirty="0" smtClean="0"/>
              <a:t> </a:t>
            </a:r>
            <a:r>
              <a:rPr lang="ru-RU" dirty="0" err="1" smtClean="0"/>
              <a:t>мax</a:t>
            </a:r>
            <a:r>
              <a:rPr lang="ru-RU" dirty="0"/>
              <a:t>: </a:t>
            </a:r>
            <a:r>
              <a:rPr lang="ru-RU" dirty="0" smtClean="0"/>
              <a:t>3.3 % 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en-US" dirty="0" smtClean="0"/>
              <a:t>transmittance efficiency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Рисунок 16" descr="1111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952" y="3284984"/>
            <a:ext cx="439248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01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6284913" y="2083172"/>
            <a:ext cx="2554287" cy="1944688"/>
          </a:xfrm>
          <a:prstGeom prst="can">
            <a:avLst>
              <a:gd name="adj" fmla="val 25713"/>
            </a:avLst>
          </a:prstGeom>
          <a:solidFill>
            <a:schemeClr val="accent1">
              <a:alpha val="2196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10800000">
            <a:off x="995363" y="2070472"/>
            <a:ext cx="2554287" cy="1944688"/>
          </a:xfrm>
          <a:prstGeom prst="can">
            <a:avLst>
              <a:gd name="adj" fmla="val 25713"/>
            </a:avLst>
          </a:prstGeom>
          <a:solidFill>
            <a:schemeClr val="accent1">
              <a:alpha val="2196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 rot="20222646">
            <a:off x="1355725" y="2432422"/>
            <a:ext cx="1727200" cy="1079500"/>
          </a:xfrm>
          <a:prstGeom prst="rect">
            <a:avLst/>
          </a:prstGeom>
          <a:gradFill rotWithShape="1">
            <a:gsLst>
              <a:gs pos="0">
                <a:srgbClr val="C09700">
                  <a:alpha val="60001"/>
                </a:srgbClr>
              </a:gs>
              <a:gs pos="100000">
                <a:srgbClr val="FFCC00">
                  <a:alpha val="60001"/>
                </a:srgbClr>
              </a:gs>
            </a:gsLst>
            <a:lin ang="18900000" scaled="1"/>
          </a:gradFill>
          <a:ln w="9525">
            <a:miter lim="800000"/>
            <a:headEnd/>
            <a:tailEnd/>
          </a:ln>
          <a:scene3d>
            <a:camera prst="legacyPerspectiveFront">
              <a:rot lat="17099992" lon="300000" rev="0"/>
            </a:camera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rgbClr val="FFCC00"/>
            </a:extrusionClr>
            <a:contourClr>
              <a:srgbClr val="C09700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733800" y="3442072"/>
            <a:ext cx="2362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712654" y="2083172"/>
            <a:ext cx="2514600" cy="144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3" tIns="46037" rIns="92073" bIns="46037">
            <a:spAutoFit/>
          </a:bodyPr>
          <a:lstStyle>
            <a:lvl1pPr marL="342900" indent="-3429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kumimoji="1" lang="en-US" sz="1600" b="1" dirty="0" smtClean="0">
                <a:latin typeface="Times New Roman" panose="02020603050405020304" pitchFamily="18" charset="0"/>
              </a:rPr>
              <a:t>Alkali </a:t>
            </a:r>
            <a:r>
              <a:rPr kumimoji="1" lang="en-US" sz="1600" b="1" dirty="0" err="1" smtClean="0">
                <a:latin typeface="Times New Roman" panose="02020603050405020304" pitchFamily="18" charset="0"/>
              </a:rPr>
              <a:t>hydrolisys</a:t>
            </a:r>
            <a:endParaRPr kumimoji="1" lang="en-US" sz="16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kumimoji="1" lang="en-US" sz="1600" b="1" dirty="0" smtClean="0">
                <a:latin typeface="Times New Roman" panose="02020603050405020304" pitchFamily="18" charset="0"/>
              </a:rPr>
              <a:t>Ion chelation</a:t>
            </a:r>
            <a:endParaRPr kumimoji="1" lang="en-US" sz="16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kumimoji="1" lang="en-US" sz="1600" b="1" dirty="0" smtClean="0">
                <a:latin typeface="Times New Roman" panose="02020603050405020304" pitchFamily="18" charset="0"/>
              </a:rPr>
              <a:t>Metal reduction</a:t>
            </a:r>
            <a:endParaRPr kumimoji="1" lang="en-US" sz="16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kumimoji="1" lang="en-US" sz="1600" b="1" dirty="0" smtClean="0">
                <a:latin typeface="Times New Roman" panose="02020603050405020304" pitchFamily="18" charset="0"/>
              </a:rPr>
              <a:t>Annealing</a:t>
            </a:r>
            <a:endParaRPr kumimoji="1" lang="ru-RU" sz="1600" b="1" dirty="0">
              <a:latin typeface="Times New Roman" panose="02020603050405020304" pitchFamily="18" charset="0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457200" y="3002335"/>
            <a:ext cx="457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457200" y="3688135"/>
            <a:ext cx="457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685800" y="3002335"/>
            <a:ext cx="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 rot="16200000">
            <a:off x="-538956" y="3080916"/>
            <a:ext cx="162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3" tIns="46037" rIns="92073" bIns="46037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ru-RU" sz="1800" b="1" dirty="0">
                <a:latin typeface="Times New Roman" panose="02020603050405020304" pitchFamily="18" charset="0"/>
              </a:rPr>
              <a:t>50-100 </a:t>
            </a:r>
            <a:r>
              <a:rPr kumimoji="1" lang="en-US" sz="1800" b="1" dirty="0">
                <a:latin typeface="Times New Roman"/>
                <a:cs typeface="Times New Roman"/>
              </a:rPr>
              <a:t>n</a:t>
            </a:r>
            <a:r>
              <a:rPr kumimoji="1" lang="en-US" sz="1800" b="1" dirty="0" smtClean="0">
                <a:latin typeface="Times New Roman" panose="02020603050405020304" pitchFamily="18" charset="0"/>
              </a:rPr>
              <a:t>m</a:t>
            </a:r>
            <a:endParaRPr kumimoji="1" 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047749" y="1701976"/>
            <a:ext cx="244951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Times New Roman" panose="02020603050405020304" pitchFamily="18" charset="0"/>
              </a:rPr>
              <a:t>PI film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6500813" y="2299072"/>
            <a:ext cx="2136775" cy="1568450"/>
            <a:chOff x="3028" y="983"/>
            <a:chExt cx="1346" cy="988"/>
          </a:xfrm>
        </p:grpSpPr>
        <p:sp>
          <p:nvSpPr>
            <p:cNvPr id="19" name="Rectangle 17" descr="Бумажный пакет"/>
            <p:cNvSpPr>
              <a:spLocks noChangeArrowheads="1"/>
            </p:cNvSpPr>
            <p:nvPr/>
          </p:nvSpPr>
          <p:spPr bwMode="auto">
            <a:xfrm rot="-1578042">
              <a:off x="3171" y="1291"/>
              <a:ext cx="1088" cy="680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100000" prstMaterial="legacyPlastic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 rot="-1377354">
              <a:off x="3151" y="1028"/>
              <a:ext cx="1088" cy="680"/>
            </a:xfrm>
            <a:prstGeom prst="rect">
              <a:avLst/>
            </a:prstGeom>
            <a:gradFill rotWithShape="1">
              <a:gsLst>
                <a:gs pos="0">
                  <a:srgbClr val="C09700">
                    <a:alpha val="60001"/>
                  </a:srgbClr>
                </a:gs>
                <a:gs pos="100000">
                  <a:srgbClr val="FFCC00">
                    <a:alpha val="60001"/>
                  </a:srgbClr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FCC00"/>
              </a:extrusionClr>
              <a:contourClr>
                <a:srgbClr val="C097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" name="Rectangle 19" descr="Бумажный пакет"/>
            <p:cNvSpPr>
              <a:spLocks noChangeArrowheads="1"/>
            </p:cNvSpPr>
            <p:nvPr/>
          </p:nvSpPr>
          <p:spPr bwMode="auto">
            <a:xfrm rot="-1377354">
              <a:off x="3151" y="983"/>
              <a:ext cx="1088" cy="680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100000" prstMaterial="legacyPlastic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2" name="Rectangle 20" descr="Бумажный пакет"/>
            <p:cNvSpPr>
              <a:spLocks noChangeArrowheads="1"/>
            </p:cNvSpPr>
            <p:nvPr/>
          </p:nvSpPr>
          <p:spPr bwMode="auto">
            <a:xfrm rot="-663422">
              <a:off x="3287" y="1436"/>
              <a:ext cx="1042" cy="45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3" name="Rectangle 21" descr="Бумажный пакет"/>
            <p:cNvSpPr>
              <a:spLocks noChangeArrowheads="1"/>
            </p:cNvSpPr>
            <p:nvPr/>
          </p:nvSpPr>
          <p:spPr bwMode="auto">
            <a:xfrm rot="-663422">
              <a:off x="3332" y="1709"/>
              <a:ext cx="1042" cy="45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4" name="Rectangle 22" descr="Бумажный пакет"/>
            <p:cNvSpPr>
              <a:spLocks noChangeArrowheads="1"/>
            </p:cNvSpPr>
            <p:nvPr/>
          </p:nvSpPr>
          <p:spPr bwMode="auto">
            <a:xfrm rot="2145146" flipV="1">
              <a:off x="3028" y="1436"/>
              <a:ext cx="317" cy="50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" name="Rectangle 23" descr="Бумажный пакет"/>
            <p:cNvSpPr>
              <a:spLocks noChangeArrowheads="1"/>
            </p:cNvSpPr>
            <p:nvPr/>
          </p:nvSpPr>
          <p:spPr bwMode="auto">
            <a:xfrm rot="2145146" flipV="1">
              <a:off x="3061" y="1754"/>
              <a:ext cx="317" cy="50"/>
            </a:xfrm>
            <a:prstGeom prst="rect">
              <a:avLst/>
            </a:prstGeom>
            <a:blipFill dpi="0" rotWithShape="1">
              <a:blip r:embed="rId5" cstate="print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248299" y="1555615"/>
            <a:ext cx="2590800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Times New Roman" panose="02020603050405020304" pitchFamily="18" charset="0"/>
              </a:rPr>
              <a:t>Metallized PI film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5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C 0.00695 -0.00625 0.00955 -0.01065 0.02101 -0.00209 C 0.02292 -0.0007 0.01997 0.0037 0.01945 0.00648 C 0.0073 0.00278 0.00313 0.00393 -0.00329 -0.00857 C -0.00677 -0.02269 -0.00572 -0.02222 0.00487 -0.01945 C 0.00695 -0.01806 0.00903 -0.01644 0.01129 -0.01505 C 0.01389 -0.01343 0.01806 -0.01435 0.01945 -0.01088 C 0.02396 0.00115 0.01737 0.00231 0.01285 0.0044 C 0.00139 0.00162 -0.00138 0.00301 0.00157 -0.01297 C 0.00591 -0.01227 0.01129 -0.01459 0.01459 -0.01088 C 0.02014 -0.0044 0.00973 0.00278 0.00799 0.0044 C 0.00087 0.00185 0.00313 0.00416 -4.72222E-6 4.44444E-6 Z " pathEditMode="relative" ptsTypes="ffffffffffff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4" descr="777777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560" y="1772816"/>
            <a:ext cx="7848872" cy="1152128"/>
          </a:xfrm>
          <a:prstGeom prst="rect">
            <a:avLst/>
          </a:prstGeom>
        </p:spPr>
      </p:pic>
      <p:pic>
        <p:nvPicPr>
          <p:cNvPr id="8" name="Рисунок 5" descr="77777789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5576" y="3429000"/>
            <a:ext cx="7488832" cy="1152128"/>
          </a:xfrm>
          <a:prstGeom prst="rect">
            <a:avLst/>
          </a:prstGeom>
        </p:spPr>
      </p:pic>
      <p:pic>
        <p:nvPicPr>
          <p:cNvPr id="9" name="Рисунок 6" descr="777777890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560" y="5301208"/>
            <a:ext cx="7848872" cy="1224136"/>
          </a:xfrm>
          <a:prstGeom prst="rect">
            <a:avLst/>
          </a:prstGeom>
        </p:spPr>
      </p:pic>
      <p:sp>
        <p:nvSpPr>
          <p:cNvPr id="10" name="Прямоугольник 7"/>
          <p:cNvSpPr/>
          <p:nvPr/>
        </p:nvSpPr>
        <p:spPr>
          <a:xfrm>
            <a:off x="467544" y="1268760"/>
            <a:ext cx="1972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b="1" dirty="0" smtClean="0"/>
              <a:t>1. </a:t>
            </a:r>
            <a:r>
              <a:rPr kumimoji="1" lang="en-US" b="1" dirty="0" smtClean="0"/>
              <a:t>Alkali </a:t>
            </a:r>
            <a:r>
              <a:rPr kumimoji="1" lang="en-US" b="1" dirty="0" err="1" smtClean="0"/>
              <a:t>hydrolisys</a:t>
            </a:r>
            <a:endParaRPr kumimoji="1" lang="en-US" b="1" dirty="0"/>
          </a:p>
        </p:txBody>
      </p:sp>
      <p:sp>
        <p:nvSpPr>
          <p:cNvPr id="11" name="Прямоугольник 8"/>
          <p:cNvSpPr/>
          <p:nvPr/>
        </p:nvSpPr>
        <p:spPr>
          <a:xfrm>
            <a:off x="467544" y="2852936"/>
            <a:ext cx="1667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b="1" dirty="0" smtClean="0"/>
              <a:t>2. </a:t>
            </a:r>
            <a:r>
              <a:rPr kumimoji="1" lang="en-US" b="1" dirty="0" smtClean="0"/>
              <a:t>Ion chelation</a:t>
            </a:r>
            <a:endParaRPr kumimoji="1" lang="en-US" b="1" dirty="0"/>
          </a:p>
        </p:txBody>
      </p:sp>
      <p:sp>
        <p:nvSpPr>
          <p:cNvPr id="13" name="Прямоугольник 9"/>
          <p:cNvSpPr/>
          <p:nvPr/>
        </p:nvSpPr>
        <p:spPr>
          <a:xfrm>
            <a:off x="467544" y="4725144"/>
            <a:ext cx="196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ru-RU" b="1" dirty="0" smtClean="0"/>
              <a:t>3. </a:t>
            </a:r>
            <a:r>
              <a:rPr kumimoji="1" lang="en-US" b="1" dirty="0" smtClean="0"/>
              <a:t>Metal reduction</a:t>
            </a:r>
            <a:endParaRPr kumimoji="1" lang="en-US" b="1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5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7313"/>
            <a:ext cx="28194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7313"/>
            <a:ext cx="28194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3663"/>
            <a:ext cx="28194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9063"/>
            <a:ext cx="28194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7788"/>
            <a:ext cx="28194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3663"/>
            <a:ext cx="28194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6675"/>
            <a:ext cx="3623320" cy="3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cartographie A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57313"/>
            <a:ext cx="4347592" cy="339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6705600" y="1662113"/>
            <a:ext cx="479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sz="2000">
                <a:solidFill>
                  <a:srgbClr val="000000"/>
                </a:solidFill>
              </a:rPr>
              <a:t>Ag</a:t>
            </a:r>
          </a:p>
        </p:txBody>
      </p:sp>
      <p:sp>
        <p:nvSpPr>
          <p:cNvPr id="18" name="Rectangle 36"/>
          <p:cNvSpPr>
            <a:spLocks noChangeArrowheads="1"/>
          </p:cNvSpPr>
          <p:nvPr/>
        </p:nvSpPr>
        <p:spPr bwMode="auto">
          <a:xfrm>
            <a:off x="6172200" y="3262313"/>
            <a:ext cx="479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sz="2000">
                <a:solidFill>
                  <a:srgbClr val="000000"/>
                </a:solidFill>
              </a:rPr>
              <a:t>Ag</a:t>
            </a: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7975600" y="2576513"/>
            <a:ext cx="697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ru-RU" sz="2000">
                <a:solidFill>
                  <a:srgbClr val="000000"/>
                </a:solidFill>
              </a:rPr>
              <a:t>ПИ</a:t>
            </a:r>
            <a:endParaRPr lang="fr-FR" sz="2000">
              <a:solidFill>
                <a:srgbClr val="000000"/>
              </a:solidFill>
            </a:endParaRP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2195736" y="5085184"/>
            <a:ext cx="46085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PI films concentrate Ag crysta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ls at the surfaces</a:t>
            </a:r>
            <a:endParaRPr lang="ru-RU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5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4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037643"/>
              </p:ext>
            </p:extLst>
          </p:nvPr>
        </p:nvGraphicFramePr>
        <p:xfrm>
          <a:off x="4495800" y="1196752"/>
          <a:ext cx="46482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name="CS ChemDraw Drawing" r:id="rId6" imgW="5251704" imgH="1665732" progId="">
                  <p:embed/>
                </p:oleObj>
              </mc:Choice>
              <mc:Fallback>
                <p:oleObj name="CS ChemDraw Drawing" r:id="rId6" imgW="5251704" imgH="16657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196752"/>
                        <a:ext cx="464820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758606"/>
              </p:ext>
            </p:extLst>
          </p:nvPr>
        </p:nvGraphicFramePr>
        <p:xfrm>
          <a:off x="0" y="1268760"/>
          <a:ext cx="43434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8" name="CS ChemDraw Drawing" r:id="rId8" imgW="5052060" imgH="1581912" progId="">
                  <p:embed/>
                </p:oleObj>
              </mc:Choice>
              <mc:Fallback>
                <p:oleObj name="CS ChemDraw Drawing" r:id="rId8" imgW="5052060" imgH="15819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760"/>
                        <a:ext cx="434340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reeform 131"/>
          <p:cNvSpPr>
            <a:spLocks/>
          </p:cNvSpPr>
          <p:nvPr/>
        </p:nvSpPr>
        <p:spPr bwMode="auto">
          <a:xfrm>
            <a:off x="3505200" y="2286000"/>
            <a:ext cx="1841500" cy="295275"/>
          </a:xfrm>
          <a:custGeom>
            <a:avLst/>
            <a:gdLst>
              <a:gd name="T0" fmla="*/ 0 w 1160"/>
              <a:gd name="T1" fmla="*/ 0 h 186"/>
              <a:gd name="T2" fmla="*/ 2147483647 w 1160"/>
              <a:gd name="T3" fmla="*/ 2147483647 h 186"/>
              <a:gd name="T4" fmla="*/ 2147483647 w 1160"/>
              <a:gd name="T5" fmla="*/ 2147483647 h 186"/>
              <a:gd name="T6" fmla="*/ 2147483647 w 1160"/>
              <a:gd name="T7" fmla="*/ 2147483647 h 186"/>
              <a:gd name="T8" fmla="*/ 2147483647 w 1160"/>
              <a:gd name="T9" fmla="*/ 2147483647 h 186"/>
              <a:gd name="T10" fmla="*/ 2147483647 w 1160"/>
              <a:gd name="T11" fmla="*/ 2147483647 h 186"/>
              <a:gd name="T12" fmla="*/ 2147483647 w 1160"/>
              <a:gd name="T13" fmla="*/ 2147483647 h 186"/>
              <a:gd name="T14" fmla="*/ 2147483647 w 1160"/>
              <a:gd name="T15" fmla="*/ 2147483647 h 186"/>
              <a:gd name="T16" fmla="*/ 2147483647 w 1160"/>
              <a:gd name="T17" fmla="*/ 2147483647 h 1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0"/>
              <a:gd name="T28" fmla="*/ 0 h 186"/>
              <a:gd name="T29" fmla="*/ 1160 w 1160"/>
              <a:gd name="T30" fmla="*/ 186 h 1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0" h="186">
                <a:moveTo>
                  <a:pt x="0" y="0"/>
                </a:moveTo>
                <a:lnTo>
                  <a:pt x="144" y="76"/>
                </a:lnTo>
                <a:lnTo>
                  <a:pt x="305" y="135"/>
                </a:lnTo>
                <a:lnTo>
                  <a:pt x="474" y="186"/>
                </a:lnTo>
                <a:lnTo>
                  <a:pt x="652" y="186"/>
                </a:lnTo>
                <a:lnTo>
                  <a:pt x="796" y="178"/>
                </a:lnTo>
                <a:lnTo>
                  <a:pt x="898" y="169"/>
                </a:lnTo>
                <a:lnTo>
                  <a:pt x="1033" y="119"/>
                </a:lnTo>
                <a:lnTo>
                  <a:pt x="1160" y="34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37" name="Object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654554"/>
              </p:ext>
            </p:extLst>
          </p:nvPr>
        </p:nvGraphicFramePr>
        <p:xfrm>
          <a:off x="5334000" y="3886200"/>
          <a:ext cx="3598863" cy="254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9" name="Image" r:id="rId10" imgW="7822222" imgH="5536508" progId="">
                  <p:embed/>
                </p:oleObj>
              </mc:Choice>
              <mc:Fallback>
                <p:oleObj name="Image" r:id="rId10" imgW="7822222" imgH="55365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86200"/>
                        <a:ext cx="3598863" cy="254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162"/>
          <p:cNvGrpSpPr>
            <a:grpSpLocks/>
          </p:cNvGrpSpPr>
          <p:nvPr/>
        </p:nvGrpSpPr>
        <p:grpSpPr bwMode="auto">
          <a:xfrm>
            <a:off x="2057400" y="2667000"/>
            <a:ext cx="2900363" cy="2030413"/>
            <a:chOff x="2336" y="1298"/>
            <a:chExt cx="1827" cy="1279"/>
          </a:xfrm>
        </p:grpSpPr>
        <p:sp>
          <p:nvSpPr>
            <p:cNvPr id="39" name="Rectangle 163"/>
            <p:cNvSpPr>
              <a:spLocks noChangeArrowheads="1"/>
            </p:cNvSpPr>
            <p:nvPr/>
          </p:nvSpPr>
          <p:spPr bwMode="auto">
            <a:xfrm rot="-1377354">
              <a:off x="2349" y="1488"/>
              <a:ext cx="1814" cy="108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Rectangle 164"/>
            <p:cNvSpPr>
              <a:spLocks noChangeArrowheads="1"/>
            </p:cNvSpPr>
            <p:nvPr/>
          </p:nvSpPr>
          <p:spPr bwMode="auto">
            <a:xfrm rot="-1377354">
              <a:off x="2336" y="1344"/>
              <a:ext cx="1815" cy="1044"/>
            </a:xfrm>
            <a:prstGeom prst="rect">
              <a:avLst/>
            </a:prstGeom>
            <a:gradFill rotWithShape="1">
              <a:gsLst>
                <a:gs pos="0">
                  <a:srgbClr val="C09700">
                    <a:alpha val="79999"/>
                  </a:srgbClr>
                </a:gs>
                <a:gs pos="100000">
                  <a:srgbClr val="FFCC00">
                    <a:alpha val="79999"/>
                  </a:srgbClr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227000" prstMaterial="legacyPlastic">
              <a:bevelT w="13500" h="13500" prst="angle"/>
              <a:bevelB w="13500" h="13500" prst="angle"/>
              <a:extrusionClr>
                <a:srgbClr val="FFCC00"/>
              </a:extrusionClr>
              <a:contourClr>
                <a:srgbClr val="C097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Rectangle 165"/>
            <p:cNvSpPr>
              <a:spLocks noChangeArrowheads="1"/>
            </p:cNvSpPr>
            <p:nvPr/>
          </p:nvSpPr>
          <p:spPr bwMode="auto">
            <a:xfrm rot="-1377354">
              <a:off x="2336" y="1298"/>
              <a:ext cx="1814" cy="108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7099992" lon="300000" rev="0"/>
              </a:camera>
              <a:lightRig rig="legacyFlat2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2" name="Line 166"/>
          <p:cNvSpPr>
            <a:spLocks noChangeShapeType="1"/>
          </p:cNvSpPr>
          <p:nvPr/>
        </p:nvSpPr>
        <p:spPr bwMode="auto">
          <a:xfrm rot="5787905" flipV="1">
            <a:off x="5184776" y="2749550"/>
            <a:ext cx="171450" cy="32670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3" name="Line 167"/>
          <p:cNvSpPr>
            <a:spLocks noChangeShapeType="1"/>
          </p:cNvSpPr>
          <p:nvPr/>
        </p:nvSpPr>
        <p:spPr bwMode="auto">
          <a:xfrm>
            <a:off x="3352800" y="39624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4" name="Line 168"/>
          <p:cNvSpPr>
            <a:spLocks noChangeShapeType="1"/>
          </p:cNvSpPr>
          <p:nvPr/>
        </p:nvSpPr>
        <p:spPr bwMode="auto">
          <a:xfrm>
            <a:off x="3641725" y="38909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45" name="AutoShape 169"/>
          <p:cNvCxnSpPr>
            <a:cxnSpLocks noChangeShapeType="1"/>
            <a:stCxn id="43" idx="0"/>
            <a:endCxn id="44" idx="0"/>
          </p:cNvCxnSpPr>
          <p:nvPr/>
        </p:nvCxnSpPr>
        <p:spPr bwMode="auto">
          <a:xfrm flipV="1">
            <a:off x="3352800" y="3890963"/>
            <a:ext cx="288925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170"/>
          <p:cNvCxnSpPr>
            <a:cxnSpLocks noChangeShapeType="1"/>
            <a:stCxn id="43" idx="1"/>
            <a:endCxn id="44" idx="1"/>
          </p:cNvCxnSpPr>
          <p:nvPr/>
        </p:nvCxnSpPr>
        <p:spPr bwMode="auto">
          <a:xfrm flipV="1">
            <a:off x="3352800" y="4178300"/>
            <a:ext cx="288925" cy="71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Line 171"/>
          <p:cNvSpPr>
            <a:spLocks noChangeShapeType="1"/>
          </p:cNvSpPr>
          <p:nvPr/>
        </p:nvSpPr>
        <p:spPr bwMode="auto">
          <a:xfrm flipH="1" flipV="1">
            <a:off x="3200400" y="3890963"/>
            <a:ext cx="1428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8" name="Line 172"/>
          <p:cNvSpPr>
            <a:spLocks noChangeShapeType="1"/>
          </p:cNvSpPr>
          <p:nvPr/>
        </p:nvSpPr>
        <p:spPr bwMode="auto">
          <a:xfrm flipH="1" flipV="1">
            <a:off x="3498850" y="3819525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49" name="AutoShape 173"/>
          <p:cNvCxnSpPr>
            <a:cxnSpLocks noChangeShapeType="1"/>
            <a:stCxn id="47" idx="1"/>
            <a:endCxn id="48" idx="1"/>
          </p:cNvCxnSpPr>
          <p:nvPr/>
        </p:nvCxnSpPr>
        <p:spPr bwMode="auto">
          <a:xfrm flipV="1">
            <a:off x="3200400" y="3821113"/>
            <a:ext cx="298450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Line 174"/>
          <p:cNvSpPr>
            <a:spLocks noChangeShapeType="1"/>
          </p:cNvSpPr>
          <p:nvPr/>
        </p:nvSpPr>
        <p:spPr bwMode="auto">
          <a:xfrm flipH="1" flipV="1">
            <a:off x="3209925" y="4178300"/>
            <a:ext cx="142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51" name="AutoShape 175"/>
          <p:cNvCxnSpPr>
            <a:cxnSpLocks noChangeShapeType="1"/>
            <a:stCxn id="50" idx="1"/>
          </p:cNvCxnSpPr>
          <p:nvPr/>
        </p:nvCxnSpPr>
        <p:spPr bwMode="auto">
          <a:xfrm flipH="1" flipV="1">
            <a:off x="3200400" y="3967163"/>
            <a:ext cx="9525" cy="212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AutoShape 176"/>
          <p:cNvSpPr>
            <a:spLocks noChangeArrowheads="1"/>
          </p:cNvSpPr>
          <p:nvPr/>
        </p:nvSpPr>
        <p:spPr bwMode="auto">
          <a:xfrm>
            <a:off x="5413375" y="4724400"/>
            <a:ext cx="2282825" cy="649288"/>
          </a:xfrm>
          <a:prstGeom prst="bracePair">
            <a:avLst>
              <a:gd name="adj" fmla="val 8333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179"/>
          <p:cNvSpPr txBox="1">
            <a:spLocks noChangeArrowheads="1"/>
          </p:cNvSpPr>
          <p:nvPr/>
        </p:nvSpPr>
        <p:spPr bwMode="auto">
          <a:xfrm rot="16200000">
            <a:off x="7393781" y="3032870"/>
            <a:ext cx="4492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METALL</a:t>
            </a:r>
            <a:endParaRPr lang="fr-FR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Text Box 180"/>
          <p:cNvSpPr txBox="1">
            <a:spLocks noChangeArrowheads="1"/>
          </p:cNvSpPr>
          <p:nvPr/>
        </p:nvSpPr>
        <p:spPr bwMode="auto">
          <a:xfrm rot="16200000">
            <a:off x="6913562" y="3629026"/>
            <a:ext cx="373063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POLYIMIDE</a:t>
            </a:r>
            <a:endParaRPr 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5" name="Group 123"/>
          <p:cNvGrpSpPr>
            <a:grpSpLocks/>
          </p:cNvGrpSpPr>
          <p:nvPr/>
        </p:nvGrpSpPr>
        <p:grpSpPr bwMode="auto">
          <a:xfrm>
            <a:off x="5715000" y="3886200"/>
            <a:ext cx="576263" cy="576263"/>
            <a:chOff x="3787" y="1703"/>
            <a:chExt cx="363" cy="363"/>
          </a:xfrm>
        </p:grpSpPr>
        <p:sp>
          <p:nvSpPr>
            <p:cNvPr id="56" name="Oval 124"/>
            <p:cNvSpPr>
              <a:spLocks noChangeArrowheads="1"/>
            </p:cNvSpPr>
            <p:nvPr/>
          </p:nvSpPr>
          <p:spPr bwMode="auto">
            <a:xfrm>
              <a:off x="3787" y="1703"/>
              <a:ext cx="363" cy="363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Text Box 125"/>
            <p:cNvSpPr txBox="1">
              <a:spLocks noChangeArrowheads="1"/>
            </p:cNvSpPr>
            <p:nvPr/>
          </p:nvSpPr>
          <p:spPr bwMode="auto">
            <a:xfrm>
              <a:off x="3787" y="1706"/>
              <a:ext cx="36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Ag</a:t>
              </a:r>
              <a:endParaRPr 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8" name="Text Box 177"/>
          <p:cNvSpPr txBox="1">
            <a:spLocks noChangeArrowheads="1"/>
          </p:cNvSpPr>
          <p:nvPr/>
        </p:nvSpPr>
        <p:spPr bwMode="auto">
          <a:xfrm>
            <a:off x="971600" y="4746882"/>
            <a:ext cx="3516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Metal nanostructures with “dead adhesion”</a:t>
            </a:r>
            <a:endParaRPr lang="ru-RU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0" y="6599656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5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303354"/>
              </p:ext>
            </p:extLst>
          </p:nvPr>
        </p:nvGraphicFramePr>
        <p:xfrm>
          <a:off x="4495800" y="1271736"/>
          <a:ext cx="46482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CS ChemDraw Drawing" r:id="rId6" imgW="5251704" imgH="1665732" progId="">
                  <p:embed/>
                </p:oleObj>
              </mc:Choice>
              <mc:Fallback>
                <p:oleObj name="CS ChemDraw Drawing" r:id="rId6" imgW="5251704" imgH="16657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271736"/>
                        <a:ext cx="464820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404793"/>
              </p:ext>
            </p:extLst>
          </p:nvPr>
        </p:nvGraphicFramePr>
        <p:xfrm>
          <a:off x="0" y="1347936"/>
          <a:ext cx="43434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2" name="CS ChemDraw Drawing" r:id="rId8" imgW="5052060" imgH="1581912" progId="">
                  <p:embed/>
                </p:oleObj>
              </mc:Choice>
              <mc:Fallback>
                <p:oleObj name="CS ChemDraw Drawing" r:id="rId8" imgW="5052060" imgH="15819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7936"/>
                        <a:ext cx="434340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131"/>
          <p:cNvSpPr>
            <a:spLocks/>
          </p:cNvSpPr>
          <p:nvPr/>
        </p:nvSpPr>
        <p:spPr bwMode="auto">
          <a:xfrm>
            <a:off x="3505200" y="2643336"/>
            <a:ext cx="1841500" cy="295275"/>
          </a:xfrm>
          <a:custGeom>
            <a:avLst/>
            <a:gdLst>
              <a:gd name="T0" fmla="*/ 0 w 1160"/>
              <a:gd name="T1" fmla="*/ 0 h 186"/>
              <a:gd name="T2" fmla="*/ 2147483647 w 1160"/>
              <a:gd name="T3" fmla="*/ 2147483647 h 186"/>
              <a:gd name="T4" fmla="*/ 2147483647 w 1160"/>
              <a:gd name="T5" fmla="*/ 2147483647 h 186"/>
              <a:gd name="T6" fmla="*/ 2147483647 w 1160"/>
              <a:gd name="T7" fmla="*/ 2147483647 h 186"/>
              <a:gd name="T8" fmla="*/ 2147483647 w 1160"/>
              <a:gd name="T9" fmla="*/ 2147483647 h 186"/>
              <a:gd name="T10" fmla="*/ 2147483647 w 1160"/>
              <a:gd name="T11" fmla="*/ 2147483647 h 186"/>
              <a:gd name="T12" fmla="*/ 2147483647 w 1160"/>
              <a:gd name="T13" fmla="*/ 2147483647 h 186"/>
              <a:gd name="T14" fmla="*/ 2147483647 w 1160"/>
              <a:gd name="T15" fmla="*/ 2147483647 h 186"/>
              <a:gd name="T16" fmla="*/ 2147483647 w 1160"/>
              <a:gd name="T17" fmla="*/ 2147483647 h 1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0"/>
              <a:gd name="T28" fmla="*/ 0 h 186"/>
              <a:gd name="T29" fmla="*/ 1160 w 1160"/>
              <a:gd name="T30" fmla="*/ 186 h 1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0" h="186">
                <a:moveTo>
                  <a:pt x="0" y="0"/>
                </a:moveTo>
                <a:lnTo>
                  <a:pt x="144" y="76"/>
                </a:lnTo>
                <a:lnTo>
                  <a:pt x="305" y="135"/>
                </a:lnTo>
                <a:lnTo>
                  <a:pt x="474" y="186"/>
                </a:lnTo>
                <a:lnTo>
                  <a:pt x="652" y="186"/>
                </a:lnTo>
                <a:lnTo>
                  <a:pt x="796" y="178"/>
                </a:lnTo>
                <a:lnTo>
                  <a:pt x="898" y="169"/>
                </a:lnTo>
                <a:lnTo>
                  <a:pt x="1033" y="119"/>
                </a:lnTo>
                <a:lnTo>
                  <a:pt x="1160" y="34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0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30078"/>
              </p:ext>
            </p:extLst>
          </p:nvPr>
        </p:nvGraphicFramePr>
        <p:xfrm>
          <a:off x="304800" y="3024336"/>
          <a:ext cx="4172696" cy="26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name="Точечный рисунок" r:id="rId10" imgW="2486372" imgH="1571844" progId="PBrush">
                  <p:embed/>
                </p:oleObj>
              </mc:Choice>
              <mc:Fallback>
                <p:oleObj name="Точечный рисунок" r:id="rId10" imgW="2486372" imgH="157184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24336"/>
                        <a:ext cx="4172696" cy="263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33"/>
          <p:cNvGrpSpPr>
            <a:grpSpLocks/>
          </p:cNvGrpSpPr>
          <p:nvPr/>
        </p:nvGrpSpPr>
        <p:grpSpPr bwMode="auto">
          <a:xfrm>
            <a:off x="5076056" y="3933056"/>
            <a:ext cx="3763144" cy="2520280"/>
            <a:chOff x="155" y="3033"/>
            <a:chExt cx="1818" cy="1216"/>
          </a:xfrm>
        </p:grpSpPr>
        <p:pic>
          <p:nvPicPr>
            <p:cNvPr id="13" name="Picture 134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033"/>
              <a:ext cx="1769" cy="121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35"/>
            <p:cNvSpPr txBox="1">
              <a:spLocks noChangeArrowheads="1"/>
            </p:cNvSpPr>
            <p:nvPr/>
          </p:nvSpPr>
          <p:spPr bwMode="auto">
            <a:xfrm>
              <a:off x="155" y="3033"/>
              <a:ext cx="145" cy="20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>
                  <a:latin typeface="Times New Roman" pitchFamily="18" charset="0"/>
                  <a:ea typeface="+mn-ea"/>
                </a:rPr>
                <a:t>c</a:t>
              </a:r>
              <a:endParaRPr lang="ru-RU" sz="1600" b="1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15" name="Line 166"/>
          <p:cNvSpPr>
            <a:spLocks noChangeShapeType="1"/>
          </p:cNvSpPr>
          <p:nvPr/>
        </p:nvSpPr>
        <p:spPr bwMode="auto">
          <a:xfrm rot="5787905" flipV="1">
            <a:off x="4196847" y="2377844"/>
            <a:ext cx="923925" cy="340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0" y="6525344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5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2875" y="6345238"/>
            <a:ext cx="885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Garamond" charset="0"/>
              </a:rPr>
              <a:t>riskakov@mail.ru                r.iskakov@kbtu.kz                 http://www.chemistry.kz</a:t>
            </a:r>
            <a:endParaRPr lang="ru-RU" b="1">
              <a:solidFill>
                <a:schemeClr val="bg1"/>
              </a:solidFill>
              <a:latin typeface="Garamond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250825" y="160338"/>
          <a:ext cx="36004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r:id="rId4" imgW="6099480" imgH="1736280" progId="CorelDRAW.Graphic.10">
                  <p:embed/>
                </p:oleObj>
              </mc:Choice>
              <mc:Fallback>
                <p:oleObj r:id="rId4" imgW="6099480" imgH="173628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0338"/>
                        <a:ext cx="3600450" cy="1035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GER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7956" r="1494" b="2182"/>
          <a:stretch>
            <a:fillRect/>
          </a:stretch>
        </p:blipFill>
        <p:spPr bwMode="auto">
          <a:xfrm>
            <a:off x="7308850" y="79375"/>
            <a:ext cx="1511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556792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BAKDAULET SEIFULLIN</a:t>
            </a:r>
            <a:r>
              <a:rPr lang="ru-RU" sz="2400" dirty="0"/>
              <a:t>,  </a:t>
            </a:r>
            <a:endParaRPr lang="en-US" sz="2400" dirty="0" smtClean="0"/>
          </a:p>
          <a:p>
            <a:r>
              <a:rPr lang="ru-RU" sz="2400" dirty="0" smtClean="0"/>
              <a:t>ARAILYM </a:t>
            </a:r>
            <a:r>
              <a:rPr lang="ru-RU" sz="2400" dirty="0"/>
              <a:t>IBRAIMBEK, </a:t>
            </a:r>
            <a:endParaRPr lang="en-US" sz="2400" dirty="0" smtClean="0"/>
          </a:p>
          <a:p>
            <a:r>
              <a:rPr lang="ru-RU" sz="2400" dirty="0" smtClean="0"/>
              <a:t>ERNUR </a:t>
            </a:r>
            <a:r>
              <a:rPr lang="ru-RU" sz="2400" dirty="0"/>
              <a:t>TOLEP,                             </a:t>
            </a:r>
            <a:endParaRPr lang="en-US" sz="2400" dirty="0" smtClean="0"/>
          </a:p>
          <a:p>
            <a:r>
              <a:rPr lang="ru-RU" sz="2400" dirty="0" smtClean="0"/>
              <a:t>KAMSHAT </a:t>
            </a:r>
            <a:r>
              <a:rPr lang="ru-RU" sz="2400" dirty="0"/>
              <a:t>UMBETOVA, </a:t>
            </a:r>
            <a:endParaRPr lang="en-US" sz="2400" dirty="0" smtClean="0"/>
          </a:p>
          <a:p>
            <a:r>
              <a:rPr lang="ru-RU" sz="2400" dirty="0" smtClean="0"/>
              <a:t>RINAT </a:t>
            </a:r>
            <a:r>
              <a:rPr lang="ru-RU" sz="2400" dirty="0"/>
              <a:t>ISKAKOV </a:t>
            </a:r>
            <a:endParaRPr lang="en-US" sz="2400" dirty="0" smtClean="0"/>
          </a:p>
          <a:p>
            <a:r>
              <a:rPr lang="en-US" sz="2400" dirty="0" smtClean="0"/>
              <a:t>VICTORIA KHEGAY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1772816"/>
            <a:ext cx="579229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8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0396"/>
            <a:ext cx="7704856" cy="5316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9"/>
          <p:cNvSpPr txBox="1">
            <a:spLocks noChangeArrowheads="1"/>
          </p:cNvSpPr>
          <p:nvPr/>
        </p:nvSpPr>
        <p:spPr bwMode="auto">
          <a:xfrm rot="716653">
            <a:off x="2640484" y="2020540"/>
            <a:ext cx="4492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</a:rPr>
              <a:t>METALL</a:t>
            </a:r>
            <a:endParaRPr lang="fr-FR" sz="24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Box 180"/>
          <p:cNvSpPr txBox="1">
            <a:spLocks noChangeArrowheads="1"/>
          </p:cNvSpPr>
          <p:nvPr/>
        </p:nvSpPr>
        <p:spPr bwMode="auto">
          <a:xfrm rot="743546">
            <a:off x="5801197" y="1744315"/>
            <a:ext cx="373062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</a:rPr>
              <a:t>POLYIMIDE</a:t>
            </a:r>
            <a:endParaRPr lang="fr-F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6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7" descr="Silve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68760"/>
            <a:ext cx="2159000" cy="2159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5536" y="1568986"/>
            <a:ext cx="52565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charset="0"/>
              </a:rPr>
              <a:t>From left</a:t>
            </a:r>
            <a:r>
              <a:rPr lang="ru-RU" sz="2000" b="1" dirty="0">
                <a:latin typeface="Comic Sans MS" charset="0"/>
              </a:rPr>
              <a:t>: </a:t>
            </a:r>
            <a:r>
              <a:rPr lang="en-US" sz="2000" b="1" dirty="0">
                <a:latin typeface="Comic Sans MS" charset="0"/>
              </a:rPr>
              <a:t>the initial solution; during; and after synthesis</a:t>
            </a:r>
            <a:endParaRPr lang="ru-RU" sz="2000" b="1" dirty="0">
              <a:latin typeface="Comic Sans MS" charset="0"/>
            </a:endParaRPr>
          </a:p>
        </p:txBody>
      </p:sp>
      <p:pic>
        <p:nvPicPr>
          <p:cNvPr id="9" name="Picture 12" descr="002_2B_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76973"/>
            <a:ext cx="2162175" cy="21637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006_2A_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76973"/>
            <a:ext cx="2159000" cy="215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012_diff_Ag_DMSO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76973"/>
            <a:ext cx="2159000" cy="2159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2554288" y="3597548"/>
            <a:ext cx="361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Comic Sans MS" charset="0"/>
              </a:rPr>
              <a:t>TEM of silver nanoparticles</a:t>
            </a:r>
            <a:endParaRPr lang="ru-RU" sz="2000" b="1">
              <a:latin typeface="Comic Sans MS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929438" y="6218510"/>
            <a:ext cx="1176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</a:rPr>
              <a:t>Diffraction</a:t>
            </a:r>
            <a:endParaRPr lang="ru-RU">
              <a:latin typeface="Calibri" charset="0"/>
            </a:endParaRPr>
          </a:p>
        </p:txBody>
      </p:sp>
      <p:sp>
        <p:nvSpPr>
          <p:cNvPr id="15" name="Rectangle 28"/>
          <p:cNvSpPr txBox="1">
            <a:spLocks noChangeArrowheads="1"/>
          </p:cNvSpPr>
          <p:nvPr/>
        </p:nvSpPr>
        <p:spPr bwMode="auto">
          <a:xfrm>
            <a:off x="4356100" y="6310585"/>
            <a:ext cx="9350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Tahoma" charset="0"/>
              </a:rPr>
              <a:t>AgAc</a:t>
            </a:r>
            <a:endParaRPr lang="ru-RU" sz="2000">
              <a:latin typeface="Tahoma" charset="0"/>
            </a:endParaRPr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1692275" y="6310585"/>
            <a:ext cx="9350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Calibri" charset="0"/>
              </a:rPr>
              <a:t>AgNO</a:t>
            </a:r>
            <a:r>
              <a:rPr lang="en-US" sz="2000" baseline="-25000">
                <a:latin typeface="Calibri" charset="0"/>
              </a:rPr>
              <a:t>3</a:t>
            </a:r>
            <a:endParaRPr lang="ru-RU" sz="2000" baseline="-25000">
              <a:latin typeface="Calibri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62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7" y="1340768"/>
            <a:ext cx="2952328" cy="10081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TEM of silver </a:t>
            </a:r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nanoparticles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> in DMFA</a:t>
            </a:r>
            <a:endParaRPr lang="ru-RU" sz="2000" b="1" dirty="0">
              <a:solidFill>
                <a:srgbClr val="00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Picture 9" descr="008_Ag_DMF_1_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1800225" cy="18002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4"/>
          <p:cNvGrpSpPr>
            <a:grpSpLocks noChangeAspect="1"/>
          </p:cNvGrpSpPr>
          <p:nvPr/>
        </p:nvGrpSpPr>
        <p:grpSpPr bwMode="auto">
          <a:xfrm>
            <a:off x="827088" y="3068638"/>
            <a:ext cx="1601787" cy="3240087"/>
            <a:chOff x="1731" y="1164"/>
            <a:chExt cx="2835" cy="5730"/>
          </a:xfrm>
        </p:grpSpPr>
        <p:grpSp>
          <p:nvGrpSpPr>
            <p:cNvPr id="10" name="Group 15"/>
            <p:cNvGrpSpPr>
              <a:grpSpLocks noChangeAspect="1"/>
            </p:cNvGrpSpPr>
            <p:nvPr/>
          </p:nvGrpSpPr>
          <p:grpSpPr bwMode="auto">
            <a:xfrm>
              <a:off x="1731" y="1164"/>
              <a:ext cx="2835" cy="5730"/>
              <a:chOff x="1559" y="1140"/>
              <a:chExt cx="2835" cy="5730"/>
            </a:xfrm>
          </p:grpSpPr>
          <p:pic>
            <p:nvPicPr>
              <p:cNvPr id="13" name="Picture 16" descr="003_inset_penta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" y="1140"/>
                <a:ext cx="2835" cy="2835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 descr="003_diff_pent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" y="4035"/>
                <a:ext cx="2835" cy="2835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 Box 18"/>
            <p:cNvSpPr txBox="1">
              <a:spLocks noChangeAspect="1" noChangeArrowheads="1"/>
            </p:cNvSpPr>
            <p:nvPr/>
          </p:nvSpPr>
          <p:spPr bwMode="auto">
            <a:xfrm>
              <a:off x="4041" y="1220"/>
              <a:ext cx="454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t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000000"/>
                  </a:solidFill>
                  <a:latin typeface="Calibri" charset="0"/>
                </a:rPr>
                <a:t>а</a:t>
              </a:r>
              <a:endParaRPr lang="ru-RU" altLang="ja-JP" b="1">
                <a:solidFill>
                  <a:srgbClr val="000000"/>
                </a:solidFill>
                <a:latin typeface="Calibri" charset="0"/>
                <a:cs typeface="ＭＳ Ｐゴシック" charset="0"/>
              </a:endParaRPr>
            </a:p>
          </p:txBody>
        </p:sp>
      </p:grpSp>
      <p:grpSp>
        <p:nvGrpSpPr>
          <p:cNvPr id="15" name="Group 19"/>
          <p:cNvGrpSpPr>
            <a:grpSpLocks noChangeAspect="1"/>
          </p:cNvGrpSpPr>
          <p:nvPr/>
        </p:nvGrpSpPr>
        <p:grpSpPr bwMode="auto">
          <a:xfrm>
            <a:off x="3779838" y="3068638"/>
            <a:ext cx="1601787" cy="3236912"/>
            <a:chOff x="4005" y="5435"/>
            <a:chExt cx="2837" cy="5725"/>
          </a:xfrm>
        </p:grpSpPr>
        <p:pic>
          <p:nvPicPr>
            <p:cNvPr id="16" name="Picture 20" descr="008_diff_tria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" y="8325"/>
              <a:ext cx="2835" cy="283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1" descr="008_inset_tria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" y="5435"/>
              <a:ext cx="2835" cy="283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22"/>
            <p:cNvSpPr txBox="1">
              <a:spLocks noChangeAspect="1" noChangeArrowheads="1"/>
            </p:cNvSpPr>
            <p:nvPr/>
          </p:nvSpPr>
          <p:spPr bwMode="auto">
            <a:xfrm>
              <a:off x="6307" y="5481"/>
              <a:ext cx="454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t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000000"/>
                  </a:solidFill>
                  <a:latin typeface="Calibri" charset="0"/>
                </a:rPr>
                <a:t>б</a:t>
              </a:r>
              <a:endParaRPr lang="ru-RU" altLang="ja-JP" b="1">
                <a:solidFill>
                  <a:srgbClr val="000000"/>
                </a:solidFill>
                <a:latin typeface="Calibri" charset="0"/>
                <a:cs typeface="ＭＳ Ｐゴシック" charset="0"/>
              </a:endParaRPr>
            </a:p>
          </p:txBody>
        </p:sp>
      </p:grpSp>
      <p:grpSp>
        <p:nvGrpSpPr>
          <p:cNvPr id="19" name="Group 23"/>
          <p:cNvGrpSpPr>
            <a:grpSpLocks noChangeAspect="1"/>
          </p:cNvGrpSpPr>
          <p:nvPr/>
        </p:nvGrpSpPr>
        <p:grpSpPr bwMode="auto">
          <a:xfrm>
            <a:off x="6588125" y="3068638"/>
            <a:ext cx="1601788" cy="3240087"/>
            <a:chOff x="1731" y="1164"/>
            <a:chExt cx="2835" cy="5730"/>
          </a:xfrm>
        </p:grpSpPr>
        <p:grpSp>
          <p:nvGrpSpPr>
            <p:cNvPr id="20" name="Group 24"/>
            <p:cNvGrpSpPr>
              <a:grpSpLocks noChangeAspect="1"/>
            </p:cNvGrpSpPr>
            <p:nvPr/>
          </p:nvGrpSpPr>
          <p:grpSpPr bwMode="auto">
            <a:xfrm>
              <a:off x="1731" y="1164"/>
              <a:ext cx="2835" cy="5730"/>
              <a:chOff x="8379" y="7514"/>
              <a:chExt cx="2835" cy="5730"/>
            </a:xfrm>
          </p:grpSpPr>
          <p:pic>
            <p:nvPicPr>
              <p:cNvPr id="22" name="Picture 25" descr="008_inset_line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9" y="7514"/>
                <a:ext cx="2835" cy="2835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6" descr="008_diff_line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9" y="10409"/>
                <a:ext cx="2835" cy="2835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 Box 27"/>
            <p:cNvSpPr txBox="1">
              <a:spLocks noChangeAspect="1" noChangeArrowheads="1"/>
            </p:cNvSpPr>
            <p:nvPr/>
          </p:nvSpPr>
          <p:spPr bwMode="auto">
            <a:xfrm>
              <a:off x="4041" y="1220"/>
              <a:ext cx="454" cy="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t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000000"/>
                  </a:solidFill>
                  <a:latin typeface="Calibri" charset="0"/>
                </a:rPr>
                <a:t>в</a:t>
              </a:r>
              <a:endParaRPr lang="ru-RU" altLang="ja-JP" b="1">
                <a:solidFill>
                  <a:srgbClr val="000000"/>
                </a:solidFill>
                <a:latin typeface="Calibri" charset="0"/>
                <a:cs typeface="ＭＳ Ｐゴシック" charset="0"/>
              </a:endParaRPr>
            </a:p>
          </p:txBody>
        </p:sp>
      </p:grpSp>
      <p:sp>
        <p:nvSpPr>
          <p:cNvPr id="24" name="Line 28"/>
          <p:cNvSpPr>
            <a:spLocks noChangeShapeType="1"/>
          </p:cNvSpPr>
          <p:nvPr/>
        </p:nvSpPr>
        <p:spPr bwMode="auto">
          <a:xfrm flipH="1">
            <a:off x="1979613" y="2565400"/>
            <a:ext cx="25209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4500563" y="25654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00563" y="2565400"/>
            <a:ext cx="27352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6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4213" y="979636"/>
            <a:ext cx="7920037" cy="865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</a:rPr>
              <a:t>Dependence of </a:t>
            </a:r>
            <a:r>
              <a:rPr lang="en-US" sz="2000" b="1" dirty="0" err="1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</a:rPr>
              <a:t>plasmon</a:t>
            </a:r>
            <a:r>
              <a:rPr lang="en-US" sz="2000" b="1" dirty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</a:rPr>
              <a:t> max of silver </a:t>
            </a:r>
            <a:r>
              <a:rPr lang="en-US" sz="2000" b="1" dirty="0" err="1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</a:rPr>
              <a:t>nanoparticles</a:t>
            </a:r>
            <a:r>
              <a:rPr lang="en-US" sz="2000" b="1" dirty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</a:rPr>
              <a:t> on synthesis duration</a:t>
            </a:r>
            <a:endParaRPr lang="ru-RU" sz="2000" b="1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79667" y="5166370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altLang="ja-JP" sz="1200">
              <a:solidFill>
                <a:srgbClr val="000000"/>
              </a:solidFill>
              <a:latin typeface="Times New Roman" charset="0"/>
              <a:ea typeface="MS Mincho" charset="0"/>
              <a:cs typeface="Times New Roman" charset="0"/>
            </a:endParaRPr>
          </a:p>
          <a:p>
            <a:pPr algn="ctr" eaLnBrk="0" hangingPunct="0"/>
            <a:r>
              <a:rPr lang="ru-RU" altLang="ja-JP" sz="1200">
                <a:solidFill>
                  <a:srgbClr val="000000"/>
                </a:solidFill>
                <a:latin typeface="Times New Roman" charset="0"/>
                <a:ea typeface="MS Mincho" charset="0"/>
                <a:cs typeface="Times New Roman" charset="0"/>
              </a:rPr>
              <a:t>  </a:t>
            </a:r>
            <a:endParaRPr lang="ru-RU" altLang="ja-JP">
              <a:solidFill>
                <a:srgbClr val="000000"/>
              </a:solidFill>
              <a:ea typeface="MS Mincho" charset="0"/>
              <a:cs typeface="Times New Roman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79667" y="3755420"/>
            <a:ext cx="184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ja-JP" sz="1200">
                <a:solidFill>
                  <a:srgbClr val="000000"/>
                </a:solidFill>
                <a:latin typeface="Times New Roman" charset="0"/>
                <a:ea typeface="MS Mincho" charset="0"/>
                <a:cs typeface="Times New Roman" charset="0"/>
              </a:rPr>
              <a:t>   </a:t>
            </a:r>
            <a:endParaRPr lang="en-US" altLang="ja-JP">
              <a:solidFill>
                <a:srgbClr val="000000"/>
              </a:solidFill>
              <a:ea typeface="MS Mincho" charset="0"/>
              <a:cs typeface="Times New Roman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73703"/>
              </p:ext>
            </p:extLst>
          </p:nvPr>
        </p:nvGraphicFramePr>
        <p:xfrm>
          <a:off x="971550" y="1835725"/>
          <a:ext cx="3587750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name="Graph" r:id="rId6" imgW="3605760" imgH="2622240" progId="Origin50.Graph">
                  <p:embed/>
                </p:oleObj>
              </mc:Choice>
              <mc:Fallback>
                <p:oleObj name="Graph" r:id="rId6" imgW="3605760" imgH="26222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835725"/>
                        <a:ext cx="3587750" cy="26098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908575"/>
              </p:ext>
            </p:extLst>
          </p:nvPr>
        </p:nvGraphicFramePr>
        <p:xfrm>
          <a:off x="4859338" y="1835725"/>
          <a:ext cx="3535362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Graph" r:id="rId8" imgW="3526560" imgH="2659680" progId="Origin50.Graph">
                  <p:embed/>
                </p:oleObj>
              </mc:Choice>
              <mc:Fallback>
                <p:oleObj name="Graph" r:id="rId8" imgW="3526560" imgH="26596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835725"/>
                        <a:ext cx="3535362" cy="26543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479667" y="3695095"/>
            <a:ext cx="184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ja-JP" sz="1200">
                <a:solidFill>
                  <a:srgbClr val="000000"/>
                </a:solidFill>
                <a:latin typeface="Times New Roman" charset="0"/>
                <a:ea typeface="MS Mincho" charset="0"/>
                <a:cs typeface="Times New Roman" charset="0"/>
              </a:rPr>
              <a:t>  </a:t>
            </a:r>
            <a:endParaRPr lang="ru-RU" altLang="ja-JP">
              <a:solidFill>
                <a:srgbClr val="000000"/>
              </a:solidFill>
              <a:ea typeface="MS Mincho" charset="0"/>
              <a:cs typeface="Times New Roman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63713" y="4499828"/>
            <a:ext cx="5440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Salt</a:t>
            </a:r>
            <a:r>
              <a:rPr lang="ru-RU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 AgNO</a:t>
            </a:r>
            <a:r>
              <a:rPr lang="ru-RU" altLang="ja-JP" baseline="-25000">
                <a:solidFill>
                  <a:srgbClr val="000000"/>
                </a:solidFill>
                <a:latin typeface="Calibri" charset="0"/>
                <a:cs typeface="ＭＳ Ｐゴシック" charset="0"/>
              </a:rPr>
              <a:t>3</a:t>
            </a:r>
            <a:r>
              <a:rPr lang="ru-RU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 (●) </a:t>
            </a:r>
            <a:r>
              <a:rPr lang="en-US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and</a:t>
            </a:r>
            <a:r>
              <a:rPr lang="ru-RU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 AgAc (○) </a:t>
            </a:r>
            <a:r>
              <a:rPr lang="en-US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in DMFA </a:t>
            </a:r>
            <a:r>
              <a:rPr lang="ru-RU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(а) </a:t>
            </a:r>
            <a:r>
              <a:rPr lang="en-US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and ethanol </a:t>
            </a:r>
            <a:r>
              <a:rPr lang="ru-RU" altLang="ja-JP">
                <a:solidFill>
                  <a:srgbClr val="000000"/>
                </a:solidFill>
                <a:latin typeface="Calibri" charset="0"/>
                <a:cs typeface="ＭＳ Ｐゴシック" charset="0"/>
              </a:rPr>
              <a:t>(б) </a:t>
            </a:r>
          </a:p>
        </p:txBody>
      </p:sp>
      <p:pic>
        <p:nvPicPr>
          <p:cNvPr id="15" name="Picture 18" descr="Рисунок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41168"/>
            <a:ext cx="7129462" cy="165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9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7088" y="6165105"/>
            <a:ext cx="7704137" cy="576263"/>
          </a:xfrm>
          <a:prstGeom prst="rect">
            <a:avLst/>
          </a:prstGeom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TEM of Co </a:t>
            </a:r>
            <a:r>
              <a:rPr lang="ru-RU" sz="1600" b="1">
                <a:solidFill>
                  <a:srgbClr val="000000"/>
                </a:solidFill>
                <a:latin typeface="Comic Sans MS" charset="0"/>
              </a:rPr>
              <a:t>(а, б) 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and Ni </a:t>
            </a:r>
            <a:r>
              <a:rPr lang="ru-RU" sz="1600" b="1">
                <a:solidFill>
                  <a:srgbClr val="000000"/>
                </a:solidFill>
                <a:latin typeface="Comic Sans MS" charset="0"/>
              </a:rPr>
              <a:t>(в) 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nanoparticles and their size distribution</a:t>
            </a:r>
            <a:endParaRPr lang="ru-RU" sz="1600" b="1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79667" y="5564138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altLang="ja-JP" sz="1200">
              <a:solidFill>
                <a:srgbClr val="000000"/>
              </a:solidFill>
              <a:latin typeface="Times New Roman" charset="0"/>
              <a:ea typeface="MS Mincho" charset="0"/>
              <a:cs typeface="Times New Roman" charset="0"/>
            </a:endParaRPr>
          </a:p>
          <a:p>
            <a:pPr algn="ctr" eaLnBrk="0" hangingPunct="0"/>
            <a:r>
              <a:rPr lang="ru-RU" altLang="ja-JP" sz="1200">
                <a:solidFill>
                  <a:srgbClr val="000000"/>
                </a:solidFill>
                <a:latin typeface="Times New Roman" charset="0"/>
                <a:ea typeface="MS Mincho" charset="0"/>
                <a:cs typeface="Times New Roman" charset="0"/>
              </a:rPr>
              <a:t>  </a:t>
            </a:r>
            <a:endParaRPr lang="ru-RU" altLang="ja-JP">
              <a:solidFill>
                <a:srgbClr val="000000"/>
              </a:solidFill>
              <a:ea typeface="MS Mincho" charset="0"/>
              <a:cs typeface="Times New Roman" charset="0"/>
            </a:endParaRP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900113" y="1235670"/>
            <a:ext cx="2252662" cy="4538663"/>
            <a:chOff x="2290" y="1117"/>
            <a:chExt cx="1419" cy="2859"/>
          </a:xfrm>
        </p:grpSpPr>
        <p:pic>
          <p:nvPicPr>
            <p:cNvPr id="10" name="Chart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"/>
            <a:stretch>
              <a:fillRect/>
            </a:stretch>
          </p:blipFill>
          <p:spPr bwMode="auto">
            <a:xfrm>
              <a:off x="2290" y="2558"/>
              <a:ext cx="1419" cy="141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3" descr="013_Co_DMF_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117"/>
              <a:ext cx="1419" cy="141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4"/>
            <p:cNvSpPr txBox="1">
              <a:spLocks noChangeAspect="1" noChangeArrowheads="1"/>
            </p:cNvSpPr>
            <p:nvPr/>
          </p:nvSpPr>
          <p:spPr bwMode="auto">
            <a:xfrm>
              <a:off x="3414" y="1160"/>
              <a:ext cx="159" cy="1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ja-JP" sz="1400" b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а</a:t>
              </a: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6300788" y="1235670"/>
            <a:ext cx="2252662" cy="4538663"/>
            <a:chOff x="3833" y="1117"/>
            <a:chExt cx="1419" cy="2859"/>
          </a:xfrm>
        </p:grpSpPr>
        <p:pic>
          <p:nvPicPr>
            <p:cNvPr id="15" name="Chart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"/>
            <a:stretch>
              <a:fillRect/>
            </a:stretch>
          </p:blipFill>
          <p:spPr bwMode="auto">
            <a:xfrm>
              <a:off x="3833" y="2558"/>
              <a:ext cx="1419" cy="141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7" descr="017_Ni_DMF_20x1000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1117"/>
              <a:ext cx="1419" cy="141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8"/>
            <p:cNvSpPr txBox="1">
              <a:spLocks noChangeAspect="1" noChangeArrowheads="1"/>
            </p:cNvSpPr>
            <p:nvPr/>
          </p:nvSpPr>
          <p:spPr bwMode="auto">
            <a:xfrm>
              <a:off x="4957" y="1160"/>
              <a:ext cx="159" cy="1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ja-JP" sz="1400" b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в</a:t>
              </a:r>
            </a:p>
          </p:txBody>
        </p:sp>
      </p:grp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3600450" y="1235670"/>
            <a:ext cx="2266950" cy="4535488"/>
            <a:chOff x="521" y="1117"/>
            <a:chExt cx="1428" cy="2857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 bwMode="auto">
            <a:xfrm>
              <a:off x="521" y="1117"/>
              <a:ext cx="1428" cy="1427"/>
              <a:chOff x="3668" y="1105"/>
              <a:chExt cx="5669" cy="5669"/>
            </a:xfrm>
          </p:grpSpPr>
          <p:pic>
            <p:nvPicPr>
              <p:cNvPr id="21" name="Picture 20" descr="018_Co_DMSO_20x10000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8" y="1105"/>
                <a:ext cx="5669" cy="5669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8541" y="1257"/>
                <a:ext cx="567" cy="5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ru-RU" sz="1400" b="1">
                    <a:solidFill>
                      <a:srgbClr val="000000"/>
                    </a:solidFill>
                    <a:latin typeface="Times New Roman" charset="0"/>
                  </a:rPr>
                  <a:t>б</a:t>
                </a:r>
                <a:endParaRPr lang="ru-RU" sz="1400" b="1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pic>
          <p:nvPicPr>
            <p:cNvPr id="20" name="Chart 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"/>
            <a:stretch>
              <a:fillRect/>
            </a:stretch>
          </p:blipFill>
          <p:spPr bwMode="auto">
            <a:xfrm>
              <a:off x="521" y="2568"/>
              <a:ext cx="1428" cy="140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619250" y="5939433"/>
            <a:ext cx="763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DMFA</a:t>
            </a:r>
            <a:endParaRPr lang="ru-RU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092950" y="5915620"/>
            <a:ext cx="763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DMFA</a:t>
            </a:r>
            <a:endParaRPr lang="ru-RU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4500563" y="5939433"/>
            <a:ext cx="782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DMSO</a:t>
            </a:r>
            <a:endParaRPr lang="ru-RU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9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2875" y="6345238"/>
            <a:ext cx="885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Garamond" charset="0"/>
              </a:rPr>
              <a:t>riskakov@mail.ru                r.iskakov@kbtu.kz                 http://www.chemistry.kz</a:t>
            </a:r>
            <a:endParaRPr lang="ru-RU" b="1">
              <a:solidFill>
                <a:schemeClr val="bg1"/>
              </a:solidFill>
              <a:latin typeface="Garamond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250825" y="160338"/>
          <a:ext cx="36004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" r:id="rId4" imgW="6099480" imgH="1736280" progId="CorelDRAW.Graphic.10">
                  <p:embed/>
                </p:oleObj>
              </mc:Choice>
              <mc:Fallback>
                <p:oleObj r:id="rId4" imgW="6099480" imgH="173628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0338"/>
                        <a:ext cx="3600450" cy="1035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GER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7956" r="1494" b="2182"/>
          <a:stretch>
            <a:fillRect/>
          </a:stretch>
        </p:blipFill>
        <p:spPr bwMode="auto">
          <a:xfrm>
            <a:off x="7308850" y="79375"/>
            <a:ext cx="1511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07704" y="1340768"/>
            <a:ext cx="5638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6600" b="1" dirty="0">
                <a:solidFill>
                  <a:srgbClr val="FF0000"/>
                </a:solidFill>
                <a:ea typeface="Gulim" charset="0"/>
                <a:cs typeface="Gulim" charset="0"/>
              </a:rPr>
              <a:t>감사합니다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2492896"/>
            <a:ext cx="54006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348880"/>
            <a:ext cx="5355828" cy="3960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412776"/>
            <a:ext cx="3454400" cy="234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3933056"/>
            <a:ext cx="3441700" cy="23622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599656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48130" name="AutoShape 2" descr="data:image/jpeg;base64,/9j/4AAQSkZJRgABAQAAAQABAAD/2wCEAAkGBg8REBISEhAQEhAUFRUVEBYQFBYXFxAWFxYXFRgUFRUXHigeGBklGRcVHy8gIycpLSwsFR8xNTArNSYrLCkBCQoKDAwMDQwMECkYFBgpKSkpKSkpKSkpKSkpKSkpKSkpKSkpKSkpKSkpKSkpKSkpKSkpKSkpKSkpKSkpKSkpKf/AABEIAJoBSAMBIgACEQEDEQH/xAAbAAEAAgMBAQAAAAAAAAAAAAAABQYBAwQCB//EAEEQAAICAQMCBQEFBAcGBwEAAAECAAMRBBIhBRMGIjFBURQjMmFxgVNicpEHFTNCkpPSJFJzodHTNFSitMHD4Rb/xAAUAQEAAAAAAAAAAAAAAAAAAAAA/8QAFBEBAAAAAAAAAAAAAAAAAAAAAP/aAAwDAQACEQMRAD8A+4xEwzADJ4A9c+0DMTzXYGGVIIPoQcg/qJ6gImCZiu1WGVIYfKnI/mIHqIiAiIgIiICIiAiIgIieLrQqlicKoJY/AAyTA9xILReI7Gag2ac11anjTt3AzZ2GxVtTA2EorHgsARgkHEnYCIiAiIgIiICIiAiIgIiICImCYGYlfp8UO2y3sEaSywVV27wWyz9tLGqxxWz4AIYnzAkAZxPgwMxEQEREBERASE8VaZnqr+za2pbq31FSjJtqXOQF/v4bY5X3CEYPoZuYxAqOj1o09l9ldBqpuapaKrPsO9YA3ddEcBUZlNYCts3mo/nLDoOsU3ZCsQ6/2iOCtlX8aNyB+PofYmdV1COpVlVkYYZWAIYfBB4IlX1nhqj6vTI26yjbcy1WHcqFRWAAx8xrwx+zYlfTjgQN3XdcNXSVoR76ksqa/YuU1Fa2A2U1sSBYdoOQuQcFc5OJr6batN2ovr011WlZaVKrQyFrFNm+4UYD4CGtS23J2+hC5loVABgDAHAA9h8TOIGrS6uu1A9bq6H0ZCCD+RE3SF1elSvWUPWNjXNYt2zgW4qZgXUcMwIGGPPtnEmoFV8U9fuouCJbUn2DWoj1lm1NiuFWlTkY3Zxx5uQR6GRur6/qH7i91SSbA9VaFbNIK70VCzg5O9fkDduyvlBl3+lTf3Nvn27M/u5zj+c2YgU9uv6x3etdiFL69NYxqLedndi4GRx2eww9s28+mJw2+J+oV1gs1bdxVJftCsacC40s5LttwRtPmOFLZ9OJd9Hoa6gwRcbmZ2ySxZmOSSzEk/H4AADgTfiBStN1vWWKGZqiijTEitSRcbNbZTv7itgAV1q2FyuWJyVxnnTxZaarbBrKmQ2pXSRVUrov2mbLN9gStWK4XefRfQlgovuIIgfPNH4j1bsljHuM1dBWkKVBYNq1Z1weNxrrBzkAuPwndoevau4pXXqabO41W65KDikvVqHenaWxuU1V/eORvwwPGbriMQOHoOre3TU2WY7jIC+AVG73IU8jn2m3W6hBsRlLC1jWABkcozHd+7tVp1SK63qa6207u6oi2sWZyAFH09/qTwIEV0bRJ3qqzdqLE0/d+mS0VgV9pjpiWZRusIDMFLexJOW5lqlM6R1IJqRZYltNL/Uiq25dldhs1AsTBJyuV9N4XPtmXOAmCYZsSp6Hq+q2aLUtcrrq3RWpCKBWLVZgKmHmLJt824nIVzhfYLNotYtqBwGAywIYYIKsUYEfmpm+U63rOor0NzJTbU4ts2sey+S+sKFVXeQWwxxnAz7zr8Oa7V22Whnbt1WhXGoStbv7JiyFavKF3NS6txkFvUYMCw6mxlRmVdzBSVUf3iBkL+p4nzweKNUGd11FdodNIHsCBK9IX+rd1IsbYG3LWmW5G5Q2SBn6RMYgUarxVqi1G+2msu+mQVitm+qS1wr3V2Z8oAz6ZAwck7lM59Z4t1ldWnY2obbKqr2Q0oqsLGA7Y3Wb22gNwilhkFiAQJdLui0PaLmUlxtI877SV+6xrzsZh7MRkfpO3ECgXeJrxazm9QVq1Aapas/SN9VpqkFm6xVY7STucqBlm+4Zz0eJNXYwZrQygWIqhcC7ZqtOvdzW2CwSz+6SMDPoZ9HxPHdTdt3LuxnbnnHpnHrj8YFLp8Sat22pbUbHKixOySensdTVTsfDeYlHs+9jJr3Dy8CzdA1Fr0nukNYll1ZYLt3iu10VtvsSqg8cfEkcTMBMGZni21VUszBVAJYsQAoHqST6CBVdP0+oahdN3dQaK7i1dOK9iui16kDeBvNam1Sq+xX4AEtolLp6mv1hvKWLpDbYV1DLik7tPp6wd3qF3Vt5yApxw3IlyVwRkEEHkEe4+YHqJhjiVNOr6k1rq+8Nh1Qp+n2LjYdT9Nt3ff73971xnjGOYFtiU/pnijU2fSBqrB3NTbXZaVr7bqg1OAuHLA/ZpztH3T8y4QEREBERASJ1x/23S/waj/6pLTl1/Tar1AsTdg5QgkMjezI64ZG/EEGB1RIDUavUaNPM41Ks1den3+Sw2WOEC2Oo2leSS+0EBTwxMzX1LVu9mn20VahRW+/c1iGpy671XCkuGQjaSByDk+kD317W11X6NrHVF7lgyxwATS+Mn0H5mTQaQj+FKz5zbcdTgjvswL4bG5NhHb7ZwM17dvGcZ5kfWl+iDNtygKJXXSwFN9lritAiOS2mO9lyFLJjJ9YFsiRPT+q3G80X11pZ2+7WanLq6btrDzKpDKSv4EMCPcCWgcZ09+f7Yf5Y/wCsfTX/ALdf8sf9Z2RA4/pr/wBuv+WP+sp39Jvh7qGq01delZn1AuVkdCKewACGY2bgcEEDAzn44l9jED5v4S8J+JKcfUdXrKf7jVfUH8u4+wj+Zn0ZAcDJyccn0z+OJ6iBUfFduo+pRakttVdNdY1dOpehiRZWAVKA72wSAD8zZpdElo6be9v1NnkxYSdjH6a0m1KzwrFhnOAeMcektOBNVmkrbblVOxtycfdbBG4fBwzD9TA92VKwKsAVIIYEZBB9QQfUSJPSLaOdI6hP2F5Y1D/hsMtV+Q3Lxwo9ZMxAitP0PLrbqLO/apymRtqpPzXVk4P7zFm/Eek20dB0tdpuSitbTuO4LyC33iPYE+5Hr7yQgiBEdOprahlsClO9eSHxjy6mxgTn4IB/SSFNFe82qq73VQzD1dVyVyfcDc2P4jI/qfQK7KqqlSsVJdXYyMMqQj7yMe5J5595v6H036enteUAPaVCDCqj2u6KB7AKwGPTiBITBmYgclmickkai5QfZRTgfgM1k/zM8/QWf+av/wANH/anbOK7rFKd7c2Owgsu8reRCGYH054RuBn0gPoLP/NX/wCGj/tSg/0lf0da3qNul7Fyr2Q5a64qrLu24RBTWGP3c8nHIx7z6Dq+pVVVd12wnlxgEkliAqqoG5mJIAUDJJnjp3Vqr94QuHQgWJYjVumRkEo4BwR6H0OD8GBVvCXgPXaTabes6y8D1QqhT8s3b2x+REmvFOrurGm7OC7amtSpcoHUq+VZgrYHGfQ+knJgqD6iBRl6nc2oevVWnT0nU2K3buIUMum0z1UC/CFVbfa/G3JXGTnmT6BpK9SrNYzamqm+xdK9jFltQbSHI+7aVfeiuQT5M5ycmx2UIwIZVIP3gQCG/MH1ntVA4AwPwgCJEN0RqfNpHWr3NLgmh/c4Uc0n8U49yrSYiBDp0NrSH1bi0ggrUoIorI5HkPNrA/3nz6ZCrOj+odL3u/2K+9ndv2jO7GN/xuxxu9ccZkhEDmTptICAVoBWxesAfcY7ssPg+dv8RnTEQEREBERAREQOXqXTkvrNb7gMqyshwyMpDK6t7MGAP/5NPTejrSzubLbbXCh7LSudqZ2oAgCqo3McADliTmd1jhQSSAAMkngAD3JnH0jrNGqq7tFgtq3OoZfRijFGwfcZB5HB9oHdObqPT0vrat87Wx90kFSCGVlYchgwBBHoQJ0xAjun9FFTtY1tt1rKE33FcqgJIRVRVUDJJJAyTjJOBiRiICIiAiIgIiICIiAiJBeK/EraGoW/TvbWD9qVetNgyAAAxy9jFgFQDk+44yE7EwpmYCIiAiIgJVut+DhqX1jsebqEqpxZaoVlW0ZcIQCMuvz7y0xAqDaDU3WWBTappap6RqFbtW2VtklSBhayuUGMnncRwMzPStBd37dRd21d0rqVKmLhUrNjZLsqlmLWt7AAAfiZLYiAiIgIiICJ5tsCqWJwACSfgDkmR/Q/EOn1iGyh2dBjlq7EzkBgV7ijcCCDkZECSiIgIiICIiAiIgIiIHi6pXUqyhlYEMrAEMCMEEHgjHtInwv0Z9LS9bFCW1GotGzOAttz2KOQOQGAMmYgIiICIiAiIgIiICIiAiIgJDeJPDh1idv6m+lCrpaKthF1dg2srK6kZx6MOVycesmYgeKKQiqq/dUAD34AwOTPcRAREQEREBERAREQEREBERA5upaY2021jbl0dBuBK+ZSPMFIJHPsQfxEgvBPhy7RrcLDWiOydqih7bKqAiBCUa3zZYjJHoMD1OSbNEBERAREQEREBNd16opZmVVUEszEAKBySSeAJskT4l0NltKhEFhS2q01kgC5a7A5TLcZ4yM8ZUZwOYHdouoU3LuqsrtXOC1bBgD8Ej35HH4zolTbW2VW36xqTQtiU1KNRwGNZsZrb2q3ipdrhA7Z+7zgYkvovEVL+Vz2bNu8pcVGVxkujg7bExzuUnHviBJ2WBQWYgKASxJwABySSfQTn0PU6bwWptrtUHBNTqwBxnBKn4IP6yG6rqDraHSiprEBqcM+Fr1PbuSw0oW5ZXVWXfjZ5vUjOPNJv+os1Y0lyL2UqNZNXdvIsLb8ByuEBIGWyd7Y9shZYnJouq02qzI4wvFgbKtURyRYrYKHHswE4T1my840iBl977M9ke32YGGuP8JC/ve0CZiQur6q+m7NRS/VXOthygqUnZtLE5Kqv3gAB+A/GcOp8bL2nsqqsavZZ2bWC9uy1KWu2Fd28DCEZwBlSM+mQtESB1Pi6pNw7drOpZWVQuQVtrpX1YDzG1GXn0yeMTmPjqtVZrNPfUFFg85qO6yu1aXrBD4zvdcMcKRk5GIFniVb/wDuq2QlKrcrXfZYR23WoUKpY5FgFmd6YCHnJyVwcdNviwK2oVtPaBQoLubKAh3MAoLGzCEqd+GxhcE+oBCwRKlT457jLtqYVFCWfKPtsXVLpig2vhlySdwJHofkTqHjJMA/T6jFmw6f+z/2hXtrpDL5/L5rayQ+07Wz8gBY5hjicnSeoi+oWbGQ7nRkfblGrdq3UlSQcMp5B5mzXNWV2OwAtzWOcFiynyr+OAx/SBw6HxNRa6KvcAsBNDPW6peANxNbkYby5YfIBIyBmS0qnS9La9mmqstoZNIWZDUHD3mpW02XVhtrA3nIBbJxggetrgIiMwETVp9Slih0YMp9CpyDg4P/ADBH6TbARErGu8Zit8mmwaZfqN1p24c0eVlrAbIO8EDcADgnPvAs8SrL47rZGKUXWOgsa1KmpbalaozOH37H++gAUk5yOMGb9R4xVVd+xZsV1rDPZRWrsU3nBssHABA59SeAfWBYolXHjPudg002Gqx6Vex9m1O7ULtmA+7dtZOQCuWxn1xrp8di10SqkljbUln2tLBK7VuIfdXYV3A0tlM5/PMC2RK1X4zTarmm41bUDWgIFFj0rcE2bywyGUZ5AZgM+pkj0Tro1O8dq2plCNtt2ZKWLuRvIzAZwRgnII/IkJSIiBWtT4kvC3ahaqjpKLHSzLsLWFTbLbFGNo2kNhTy231GRLKJVddoKPqjURd27LKnsrWzFVjuLW3MmM4zQMqCFbPIPObSIGYiMwERmICIiAiIgYIla1/hzTLqdLhB2ja7Gk4NPcFTkWiojCuDnlcDkkgnBFmkP1fV1rqdErOis1lm1SwBb7FxwDyeSB+sCXxMxmIEH17plNl2kL1oxNpRtwB3KKL3CN/vLvVWwcjKg+0mwJCeI+oV1WaRnJwLmJ2qWIUae8F9qgnaCy5OMDPMmNPqEsUOjK6MMqyEFWHyCOCIEb1jw9XqbKXdnC1i0YRnQt3AoPnRgQMKRj33Ty/hPRkse0cEMNgdxWN1faZlrB2qxrJXcBnBPyZMRAhtP4cr7moss2u17VE7QVwtGDUDycsDkk8Z4GMCb7vD2mYEGvgmw8MwINri12BByDvVWBHIKjGJ0XaMsxPdtX8FK4H81M8f1c37e/8Amn+mBpHh3T7SpV33V2VObLHdmSzG9SzEnnav5Y4xOJfD2hLWVB33Fu46DU2kpYXFosVd+Ubdghh7cenEk/6ub9vf/NP9M+deO/6KNV1LXV3LqUprrqWsWNl7WO5nJAQKABuwMt8wL1X4U0gIIRsjd96yxixaxbiWLNlj3FDZPoc/JnqjwvpUOQjeqlQzuwrCWC1VrBbCLvVW2rgeUD0AAivCngi3Rbd/U9fqcf3LnU1/4SCw/wAUtcDTpdKlYKoMAs7n1+87l2PPyzE/rOXqX9ppf+M3/t75D+KfEF2nuVFcpX2LbbGXTPeRsZByEYbVwxJJ/mMRqtFbqPoTqW2hyO7RUcL3Dpri+6xSS6542g4IzndmBo8P9QqfWui2IzqNZuAPpnVg/rx8S3zh1PRqLK1ratQiY7ezyGrHANbLgoR8ricF+o1OjUs+dVp1HqNq31j94cJaPx8pHw3rAnCZXdJ4kvYae56a102pZVqKuTZX3BmprFK7fNwCAfKWHryR3UabVWsr2v2kBytNJyT8d63+9/CuB7EuJq0vhamt6zvuaupi1FTuDXSxBGVGNxwCwUMSFzwBgYCLr8V11aO6ysh3Sy1sWCxFw+qZNxYr6DdnjJ4nb0HxFdqGYCul0WwK1tDsa8FLCQN6gl1dUVgM47g5yCBv0mhS/TNW+7ab7W8pwcpqncc/monfpunJXbbYuQbdpsGfKWUbd4X2YrtBPuEX4gdciLfCmkZ3dq2JcWAg2WbB3f7Qqm7apbgkgA559eZLzzaGIO0gH2JGcfp7wK11nwWLqxWlrKCLFsa57rLGWxVVgH7qnGFHkbKHAyOJJWeGdMwUbXBVy6sljo4YqEY7kIPKjBHpOnsaj9tX/lH/AFx2NR+2r/yj/rgcKeD9GCmK2wgUKvcs2eRO0pZN2GYV+XJycY+BM0+EtKmCFtLA1YZrrWZRVv7agsxwoFjjA4Ic5zmdvY1H7av/ACj/AK5Tf6Tuh9S1GnqTSFm1IuDI9R7BpUKQxNvcyAcgYGc/HHAWUeEtHkHttgKF29yzZ5a+yrFN20uKwF3YzgD4EkNN0+qslkXBKop5P3awQo5+ATKD4S8M+Jatv1PVaCnuj1fUN+Rc7D/6jLb4qa5dG/bY93dTtI3DJ71YOdvIU85x7EwJnM8XXqilnZVVRlmYgBR8kngCUjqF+rGotGpbbp86T6g6ZrQqUkavJz6rmwUhyuPL68Zkj0DR03WXbQbtHW9baU2FnRbdp7naLk7kB2YPIDF9uMcBp1Osss1K6ivT3PpQ1Ja1V5IRbwWrqP2li/aryo55xuxLRo9dXcget1dD6FDkfiPwI+PUTfiRus6GrObanai8+r14xZjgC2s+Wwfn5h7EQJC20KpZiFUAlixAAA5JJPoMSndS6o+3XXfVtVZp2/2epWTYw7aPWGQjNvdY4H5gLgjMk+k9OOqrrv1Td4sA61gbaaj7EV5O9vfc5Yg+mJM2dPpZ1saqtrE+47IpZP4WIyP0gVL+vtbhvIdn9YVVdzuJ5UbUVI1ezGTwzJ885l0WeOwmMbVxnd6D72c7vzyAc/hNkBERAREQIi67V3MVrX6aoEg22ANY+Dg9qvkKPhn/AMBHM2UeHtMqOprFncA7zXfaPdj03s2Scew9B7ASTiBAawW6OtmrsNqE111VX5bZZbalSfbZ3dsFwSGDH4I9J5TWaw3NpXtpFhrFtd1VRHk37HU1M7AOCVwxJByfL5eZrXaKu6tq7FDIwwwPv+o5BzggjkEZE5+ndFqpZmXuNYwAZ7bHscqudq7nJIUZbgcck+pJgcx8K6YjJDtd698ue/n5Fo5UfujC+2McSJv0duh7t+Q4AyNhFf1FjsEVdRUFNedzAm5Ap45BHrbpq1WlS1GrsUMjqVdW9GBGCDAi9Dr9SmoFF5pcvU9tb0qyY7bojoyM7Z/tEIYHnkEDjMzI/p/Q6aWZ17jWFQu+6x7GCA5CBrCSFzzgevqcmSEBERAREQEREDQ+irNncKg2BCmf3CQxX4xkD+U0J0ipVoRMolBBqVTwAEavZ5s+Xa5H4cTuiAkb4j/8Jd/B/wDIklObqWj71T1527xjOM4/SB0zBEzECE6jVbRTXXRY2570VnZQ5AtsLWNgALnzNzjA+J1dAvtegG05sV7UJ27d/btesPt9twUHjjnjiSMQEREBI3UdeqRtQp3Z09S3WYA5VhYRt55P2Tf8pJSvdV8H06izU2WLW7XUJSm+tWNJUXDepPz3QcDH3YEnrOr11Ui5gxDbNiqMs7WEBEUf7xLAeuPkgczz03rAuZ62rspurClq7dudr52uGRmVlJVhwfVSDIMdAusssB7tPb7RosYrYlllTKwtKdzIHBXZhfKW82SNsv0vpdq22X3WI9zqlYFSlErRCzAAMzEks7Ekn4GOOQlYiIGMTMRATEzECL8Mf+D0/wDw1kpNWm0y1oqINqKMKPgfHM2wEREBERAREQEREAZqTUoWKh1LrjcoIJXPpkeomwyj+HunH+tb7j0+3SoouSlwtQW/fYj2XW2By7MzKNqlcKoPOTgBeYiICIiAiIgIiICIiAiIgIiUPxxrteNZoxXTqvpU1OmJagpjUM7kOlnnDBFUDjG0luSNoyF8iYWZgIiICIiAiIgIiICIiAiIgImDPnfgT6kdQ1AuRzYw1BvcjUKEI1J7KtvY1WbqiChrA2quPeB9FiIgIiICIiAiIgIiICYxMxAREQEREBERAREQEREBERATGJmICIiAiIgIiICIiAiIgIiICIiAmMTMQEREBERAREQP/9k="/>
          <p:cNvSpPr>
            <a:spLocks noChangeAspect="1" noChangeArrowheads="1"/>
          </p:cNvSpPr>
          <p:nvPr/>
        </p:nvSpPr>
        <p:spPr bwMode="auto">
          <a:xfrm>
            <a:off x="155575" y="-1074738"/>
            <a:ext cx="4762500" cy="223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4"/>
          <p:cNvSpPr/>
          <p:nvPr/>
        </p:nvSpPr>
        <p:spPr>
          <a:xfrm>
            <a:off x="5004048" y="1844824"/>
            <a:ext cx="4008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Conductive layer</a:t>
            </a:r>
            <a:r>
              <a:rPr lang="ru-RU" sz="2000" dirty="0" smtClean="0"/>
              <a:t>: </a:t>
            </a:r>
            <a:r>
              <a:rPr lang="ru-RU" sz="2000" dirty="0"/>
              <a:t>PEDOT: PSS </a:t>
            </a:r>
            <a:r>
              <a:rPr lang="ru-RU" sz="2000" dirty="0" smtClean="0"/>
              <a:t>– </a:t>
            </a:r>
            <a:endParaRPr lang="en-US" sz="2000" dirty="0" smtClean="0"/>
          </a:p>
          <a:p>
            <a:r>
              <a:rPr lang="en-US" sz="2000" dirty="0" smtClean="0"/>
              <a:t>Acceleration &amp; transportation of charge</a:t>
            </a:r>
            <a:endParaRPr lang="ru-RU" sz="2000" dirty="0"/>
          </a:p>
        </p:txBody>
      </p:sp>
      <p:sp>
        <p:nvSpPr>
          <p:cNvPr id="10" name="Прямоугольник 6"/>
          <p:cNvSpPr/>
          <p:nvPr/>
        </p:nvSpPr>
        <p:spPr>
          <a:xfrm>
            <a:off x="5220072" y="357301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Photoactive layer</a:t>
            </a:r>
            <a:r>
              <a:rPr lang="ru-RU" sz="2000" dirty="0" smtClean="0"/>
              <a:t>: </a:t>
            </a:r>
            <a:r>
              <a:rPr lang="ru-RU" sz="2000" dirty="0"/>
              <a:t>P3HT/PCBM </a:t>
            </a:r>
            <a:r>
              <a:rPr lang="ru-RU" sz="2000" dirty="0" smtClean="0"/>
              <a:t>– </a:t>
            </a:r>
            <a:r>
              <a:rPr lang="en-US" sz="2000" dirty="0" err="1" smtClean="0"/>
              <a:t>semiconductive</a:t>
            </a:r>
            <a:r>
              <a:rPr lang="en-US" sz="2000" dirty="0" smtClean="0"/>
              <a:t> transmitter</a:t>
            </a:r>
            <a:endParaRPr lang="ru-RU" sz="2000" dirty="0"/>
          </a:p>
        </p:txBody>
      </p:sp>
      <p:sp>
        <p:nvSpPr>
          <p:cNvPr id="11" name="Прямоугольник 7"/>
          <p:cNvSpPr/>
          <p:nvPr/>
        </p:nvSpPr>
        <p:spPr>
          <a:xfrm>
            <a:off x="251520" y="56612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 smtClean="0"/>
              <a:t>Cathode</a:t>
            </a:r>
            <a:r>
              <a:rPr lang="ru-RU" sz="2000" dirty="0" smtClean="0"/>
              <a:t>: </a:t>
            </a:r>
            <a:r>
              <a:rPr lang="en-US" sz="2000" dirty="0" smtClean="0"/>
              <a:t>Metal for electron accumulation</a:t>
            </a:r>
            <a:endParaRPr lang="ru-RU" sz="2000" dirty="0"/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694208" cy="2931585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Прямоугольник 1"/>
          <p:cNvSpPr/>
          <p:nvPr/>
        </p:nvSpPr>
        <p:spPr>
          <a:xfrm>
            <a:off x="539552" y="170080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Transmission coefficient</a:t>
            </a:r>
            <a:r>
              <a:rPr lang="ru-RU" dirty="0" smtClean="0"/>
              <a:t>- </a:t>
            </a:r>
            <a:r>
              <a:rPr lang="en-US" dirty="0" smtClean="0"/>
              <a:t>more</a:t>
            </a:r>
            <a:r>
              <a:rPr lang="ru-RU" dirty="0" smtClean="0"/>
              <a:t> </a:t>
            </a:r>
            <a:r>
              <a:rPr lang="ru-RU" dirty="0"/>
              <a:t>85</a:t>
            </a:r>
            <a:r>
              <a:rPr lang="ru-RU" dirty="0" smtClean="0"/>
              <a:t>%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Resistivity of surface layer</a:t>
            </a:r>
            <a:r>
              <a:rPr lang="ru-RU" dirty="0" smtClean="0"/>
              <a:t>-  </a:t>
            </a:r>
            <a:r>
              <a:rPr lang="en-US" dirty="0" smtClean="0"/>
              <a:t>less</a:t>
            </a:r>
            <a:r>
              <a:rPr lang="ru-RU" dirty="0" smtClean="0"/>
              <a:t> </a:t>
            </a:r>
            <a:r>
              <a:rPr lang="ru-RU" dirty="0"/>
              <a:t>100 </a:t>
            </a:r>
            <a:r>
              <a:rPr lang="ru-RU" dirty="0" smtClean="0"/>
              <a:t>(</a:t>
            </a:r>
            <a:r>
              <a:rPr lang="en-US" dirty="0" smtClean="0"/>
              <a:t>Ohm per </a:t>
            </a:r>
            <a:r>
              <a:rPr lang="en-US" dirty="0" err="1" smtClean="0"/>
              <a:t>sq.sm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1" name="Прямоугольник 3"/>
          <p:cNvSpPr/>
          <p:nvPr/>
        </p:nvSpPr>
        <p:spPr>
          <a:xfrm>
            <a:off x="323528" y="112474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Quality standard is transparency degree</a:t>
            </a:r>
            <a:endParaRPr lang="ru-RU" dirty="0"/>
          </a:p>
        </p:txBody>
      </p:sp>
      <p:pic>
        <p:nvPicPr>
          <p:cNvPr id="22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496921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653136"/>
            <a:ext cx="1303020" cy="1303020"/>
          </a:xfrm>
          <a:prstGeom prst="rect">
            <a:avLst/>
          </a:prstGeom>
        </p:spPr>
      </p:pic>
      <p:sp>
        <p:nvSpPr>
          <p:cNvPr id="24" name="Прямоугольник 9"/>
          <p:cNvSpPr/>
          <p:nvPr/>
        </p:nvSpPr>
        <p:spPr>
          <a:xfrm>
            <a:off x="5652120" y="5949280"/>
            <a:ext cx="9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1.5 </a:t>
            </a:r>
            <a:r>
              <a:rPr lang="ru-RU" dirty="0" smtClean="0"/>
              <a:t>см</a:t>
            </a:r>
            <a:endParaRPr lang="ru-RU" dirty="0"/>
          </a:p>
        </p:txBody>
      </p:sp>
      <p:sp>
        <p:nvSpPr>
          <p:cNvPr id="25" name="Прямоугольник 11"/>
          <p:cNvSpPr/>
          <p:nvPr/>
        </p:nvSpPr>
        <p:spPr>
          <a:xfrm>
            <a:off x="4572000" y="31409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Volume</a:t>
            </a:r>
            <a:r>
              <a:rPr lang="ru-RU" dirty="0" smtClean="0"/>
              <a:t> </a:t>
            </a:r>
            <a:r>
              <a:rPr lang="ru-RU" dirty="0"/>
              <a:t>EG 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A</a:t>
            </a:r>
            <a:r>
              <a:rPr lang="en-US" dirty="0" smtClean="0"/>
              <a:t>nnealing temperature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F</a:t>
            </a:r>
            <a:r>
              <a:rPr lang="en-US" dirty="0" smtClean="0"/>
              <a:t>ilm thickness</a:t>
            </a:r>
            <a:endParaRPr lang="ru-RU" dirty="0"/>
          </a:p>
        </p:txBody>
      </p:sp>
      <p:sp>
        <p:nvSpPr>
          <p:cNvPr id="26" name="Прямоугольник 15"/>
          <p:cNvSpPr/>
          <p:nvPr/>
        </p:nvSpPr>
        <p:spPr>
          <a:xfrm rot="16200000">
            <a:off x="6473996" y="5055396"/>
            <a:ext cx="9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1.5 см</a:t>
            </a:r>
            <a:endParaRPr lang="ru-RU" dirty="0"/>
          </a:p>
        </p:txBody>
      </p:sp>
      <p:pic>
        <p:nvPicPr>
          <p:cNvPr id="27" name="Рисунок 16" descr="122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9632" y="4725144"/>
            <a:ext cx="244827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3"/>
          <p:cNvSpPr/>
          <p:nvPr/>
        </p:nvSpPr>
        <p:spPr>
          <a:xfrm>
            <a:off x="718172" y="140219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1) </a:t>
            </a:r>
            <a:r>
              <a:rPr lang="en-US" dirty="0" smtClean="0"/>
              <a:t>Optimization of additive amount </a:t>
            </a:r>
            <a:r>
              <a:rPr lang="ru-RU" dirty="0" smtClean="0"/>
              <a:t>(</a:t>
            </a:r>
            <a:r>
              <a:rPr lang="ru-RU" dirty="0"/>
              <a:t>EG)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638860"/>
              </p:ext>
            </p:extLst>
          </p:nvPr>
        </p:nvGraphicFramePr>
        <p:xfrm>
          <a:off x="557450" y="2293142"/>
          <a:ext cx="4134000" cy="2891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Graph" r:id="rId6" imgW="4180637" imgH="2929738" progId="">
                  <p:embed/>
                </p:oleObj>
              </mc:Choice>
              <mc:Fallback>
                <p:oleObj name="Graph" r:id="rId6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450" y="2293142"/>
                        <a:ext cx="4134000" cy="2891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811008"/>
              </p:ext>
            </p:extLst>
          </p:nvPr>
        </p:nvGraphicFramePr>
        <p:xfrm>
          <a:off x="4522728" y="2323191"/>
          <a:ext cx="4005263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Graph" r:id="rId8" imgW="4180637" imgH="2929738" progId="">
                  <p:embed/>
                </p:oleObj>
              </mc:Choice>
              <mc:Fallback>
                <p:oleObj name="Graph" r:id="rId8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28" y="2323191"/>
                        <a:ext cx="4005263" cy="2808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14"/>
          <p:cNvSpPr/>
          <p:nvPr/>
        </p:nvSpPr>
        <p:spPr>
          <a:xfrm>
            <a:off x="794250" y="541560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Conditions: </a:t>
            </a:r>
            <a:r>
              <a:rPr lang="en-US" altLang="ko-KR" dirty="0" smtClean="0"/>
              <a:t>5000 rpm, T = 150 </a:t>
            </a:r>
            <a:r>
              <a:rPr lang="ru-RU" baseline="30000" dirty="0" smtClean="0"/>
              <a:t>0</a:t>
            </a:r>
            <a:r>
              <a:rPr lang="ru-RU" dirty="0" smtClean="0"/>
              <a:t>С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4250" y="5847655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Result</a:t>
            </a:r>
            <a:r>
              <a:rPr lang="ru-RU" altLang="ko-KR" dirty="0" smtClean="0"/>
              <a:t>: </a:t>
            </a:r>
            <a:r>
              <a:rPr lang="en-US" altLang="ko-KR" dirty="0" smtClean="0"/>
              <a:t>solution of</a:t>
            </a:r>
            <a:r>
              <a:rPr lang="ru-RU" altLang="ko-KR" dirty="0" smtClean="0"/>
              <a:t>  </a:t>
            </a:r>
            <a:r>
              <a:rPr lang="en-US" altLang="ko-KR" dirty="0" smtClean="0"/>
              <a:t>6%</a:t>
            </a:r>
            <a:r>
              <a:rPr lang="ru-RU" altLang="ko-KR" dirty="0" smtClean="0"/>
              <a:t> </a:t>
            </a:r>
            <a:r>
              <a:rPr lang="en-US" altLang="ko-KR" dirty="0" smtClean="0"/>
              <a:t> EG</a:t>
            </a:r>
            <a:endParaRPr lang="ko-KR" altLang="en-US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275406"/>
              </p:ext>
            </p:extLst>
          </p:nvPr>
        </p:nvGraphicFramePr>
        <p:xfrm>
          <a:off x="1979712" y="1659874"/>
          <a:ext cx="5112568" cy="357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Graph" r:id="rId6" imgW="4180637" imgH="2929738" progId="">
                  <p:embed/>
                </p:oleObj>
              </mc:Choice>
              <mc:Fallback>
                <p:oleObj name="Graph" r:id="rId6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659874"/>
                        <a:ext cx="5112568" cy="3574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13384" y="1158521"/>
            <a:ext cx="6773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2) </a:t>
            </a:r>
            <a:r>
              <a:rPr lang="en-US" dirty="0" smtClean="0"/>
              <a:t>Optimization of annealing temperature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397023"/>
            <a:ext cx="8181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Condition: </a:t>
            </a:r>
            <a:r>
              <a:rPr lang="en-US" altLang="ko-KR" dirty="0"/>
              <a:t>5000 </a:t>
            </a:r>
            <a:r>
              <a:rPr lang="en-US" altLang="ko-KR" dirty="0" smtClean="0"/>
              <a:t>rpm, </a:t>
            </a:r>
            <a:r>
              <a:rPr lang="ru-RU" altLang="ko-KR" dirty="0" smtClean="0"/>
              <a:t>р-р </a:t>
            </a:r>
            <a:r>
              <a:rPr lang="en-US" altLang="ko-KR" dirty="0" smtClean="0"/>
              <a:t>6% </a:t>
            </a:r>
            <a:r>
              <a:rPr lang="en-US" altLang="ko-KR" dirty="0"/>
              <a:t>EG</a:t>
            </a:r>
          </a:p>
          <a:p>
            <a:pPr marL="285750" lvl="1" indent="-285750">
              <a:buFont typeface="Wingdings" pitchFamily="2" charset="2"/>
              <a:buChar char="ü"/>
            </a:pPr>
            <a:r>
              <a:rPr lang="en-US" altLang="ko-KR" dirty="0" smtClean="0"/>
              <a:t>Results:  </a:t>
            </a:r>
            <a:r>
              <a:rPr lang="en-US" altLang="ko-KR" dirty="0"/>
              <a:t>140 </a:t>
            </a:r>
            <a:r>
              <a:rPr lang="ru-RU" baseline="30000" dirty="0"/>
              <a:t>0</a:t>
            </a:r>
            <a:r>
              <a:rPr lang="ru-RU" dirty="0"/>
              <a:t>С</a:t>
            </a:r>
            <a:r>
              <a:rPr lang="en-US" altLang="ko-KR" dirty="0"/>
              <a:t> </a:t>
            </a:r>
            <a:endParaRPr lang="ko-KR" altLang="en-US" dirty="0"/>
          </a:p>
          <a:p>
            <a:pPr marL="285750" indent="-285750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8"/>
          <p:cNvSpPr/>
          <p:nvPr/>
        </p:nvSpPr>
        <p:spPr>
          <a:xfrm>
            <a:off x="4499992" y="4581128"/>
            <a:ext cx="2564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3) </a:t>
            </a:r>
            <a:r>
              <a:rPr lang="en-US" dirty="0" smtClean="0"/>
              <a:t>Thickness optimization</a:t>
            </a:r>
            <a:endParaRPr lang="ru-RU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880128"/>
              </p:ext>
            </p:extLst>
          </p:nvPr>
        </p:nvGraphicFramePr>
        <p:xfrm>
          <a:off x="263229" y="1018994"/>
          <a:ext cx="417830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1" name="Graph" r:id="rId6" imgW="4180637" imgH="2929738" progId="">
                  <p:embed/>
                </p:oleObj>
              </mc:Choice>
              <mc:Fallback>
                <p:oleObj name="Graph" r:id="rId6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29" y="1018994"/>
                        <a:ext cx="4178300" cy="292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483916"/>
              </p:ext>
            </p:extLst>
          </p:nvPr>
        </p:nvGraphicFramePr>
        <p:xfrm>
          <a:off x="4319294" y="1029460"/>
          <a:ext cx="4179887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2" name="Graph" r:id="rId8" imgW="4180637" imgH="2929738" progId="">
                  <p:embed/>
                </p:oleObj>
              </mc:Choice>
              <mc:Fallback>
                <p:oleObj name="Graph" r:id="rId8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9294" y="1029460"/>
                        <a:ext cx="4179887" cy="293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770214"/>
              </p:ext>
            </p:extLst>
          </p:nvPr>
        </p:nvGraphicFramePr>
        <p:xfrm>
          <a:off x="276952" y="3719978"/>
          <a:ext cx="4179887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Graph" r:id="rId10" imgW="4180637" imgH="2929738" progId="">
                  <p:embed/>
                </p:oleObj>
              </mc:Choice>
              <mc:Fallback>
                <p:oleObj name="Graph" r:id="rId10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52" y="3719978"/>
                        <a:ext cx="4179887" cy="293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9"/>
          <p:cNvSpPr/>
          <p:nvPr/>
        </p:nvSpPr>
        <p:spPr>
          <a:xfrm>
            <a:off x="4211960" y="5445224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Conditions:  solution of</a:t>
            </a:r>
            <a:r>
              <a:rPr lang="ru-RU" altLang="ko-KR" dirty="0" smtClean="0"/>
              <a:t> </a:t>
            </a:r>
            <a:r>
              <a:rPr lang="en-US" altLang="ko-KR" dirty="0" smtClean="0"/>
              <a:t>6</a:t>
            </a:r>
            <a:r>
              <a:rPr lang="en-US" altLang="ko-KR" dirty="0"/>
              <a:t>% </a:t>
            </a:r>
            <a:r>
              <a:rPr lang="en-US" altLang="ko-KR" dirty="0" smtClean="0"/>
              <a:t>EG</a:t>
            </a:r>
            <a:r>
              <a:rPr lang="en-US" altLang="ko-KR" dirty="0"/>
              <a:t>, T = 140 </a:t>
            </a:r>
            <a:r>
              <a:rPr lang="ru-RU" baseline="30000" dirty="0"/>
              <a:t>0</a:t>
            </a:r>
            <a:r>
              <a:rPr lang="ru-RU" dirty="0"/>
              <a:t>С</a:t>
            </a:r>
            <a:r>
              <a:rPr lang="en-US" altLang="ko-KR" dirty="0"/>
              <a:t> 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076325" cy="942975"/>
          </a:xfrm>
          <a:prstGeom prst="rect">
            <a:avLst/>
          </a:prstGeom>
          <a:noFill/>
        </p:spPr>
      </p:pic>
      <p:pic>
        <p:nvPicPr>
          <p:cNvPr id="12290" name="irc_mi" descr="https://encrypted-tbn3.gstatic.com/images?q=tbn:ANd9GcS2gDAU7ATkPsLcZ_s1mffoaxcOeueoLh-eWGvHohSMO9yPPnDr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42852"/>
            <a:ext cx="3280581" cy="928694"/>
          </a:xfrm>
          <a:prstGeom prst="rect">
            <a:avLst/>
          </a:prstGeom>
          <a:noFill/>
        </p:spPr>
      </p:pic>
      <p:pic>
        <p:nvPicPr>
          <p:cNvPr id="12289" name="Рисунок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142852"/>
            <a:ext cx="938212" cy="89535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223855"/>
              </p:ext>
            </p:extLst>
          </p:nvPr>
        </p:nvGraphicFramePr>
        <p:xfrm>
          <a:off x="1951521" y="2391271"/>
          <a:ext cx="5206957" cy="3650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Graph" r:id="rId6" imgW="4180637" imgH="2929738" progId="">
                  <p:embed/>
                </p:oleObj>
              </mc:Choice>
              <mc:Fallback>
                <p:oleObj name="Graph" r:id="rId6" imgW="4180637" imgH="292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521" y="2391271"/>
                        <a:ext cx="5206957" cy="3650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1"/>
          <p:cNvSpPr/>
          <p:nvPr/>
        </p:nvSpPr>
        <p:spPr>
          <a:xfrm>
            <a:off x="683568" y="61356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ko-KR" dirty="0" smtClean="0"/>
              <a:t>Result: </a:t>
            </a:r>
            <a:r>
              <a:rPr lang="en-US" altLang="ko-KR" dirty="0" smtClean="0"/>
              <a:t>800 rpm</a:t>
            </a:r>
            <a:r>
              <a:rPr lang="ru-RU" altLang="ko-KR" dirty="0" smtClean="0"/>
              <a:t> (126 </a:t>
            </a:r>
            <a:r>
              <a:rPr lang="ru-RU" altLang="ko-KR" dirty="0" err="1" smtClean="0"/>
              <a:t>нм</a:t>
            </a:r>
            <a:r>
              <a:rPr lang="ru-RU" altLang="ko-KR" dirty="0" smtClean="0"/>
              <a:t>)</a:t>
            </a:r>
            <a:r>
              <a:rPr lang="en-US" altLang="ko-KR" dirty="0" smtClean="0"/>
              <a:t> . </a:t>
            </a:r>
            <a:endParaRPr lang="ko-KR" altLang="en-US" dirty="0"/>
          </a:p>
        </p:txBody>
      </p:sp>
      <p:sp>
        <p:nvSpPr>
          <p:cNvPr id="10" name="Прямоугольник 8"/>
          <p:cNvSpPr/>
          <p:nvPr/>
        </p:nvSpPr>
        <p:spPr>
          <a:xfrm>
            <a:off x="1979712" y="1772816"/>
            <a:ext cx="360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r>
              <a:rPr lang="ru-RU" dirty="0" smtClean="0"/>
              <a:t>) </a:t>
            </a:r>
            <a:r>
              <a:rPr lang="en-US" dirty="0" smtClean="0"/>
              <a:t>Surface resistivity</a:t>
            </a:r>
            <a:r>
              <a:rPr lang="ru-RU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transparency</a:t>
            </a:r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200" b="1" i="1" dirty="0" smtClean="0"/>
              <a:t>Korean seminar</a:t>
            </a:r>
            <a:r>
              <a:rPr lang="en-US" sz="1200" dirty="0" smtClean="0"/>
              <a:t> October 23</a:t>
            </a:r>
            <a:r>
              <a:rPr lang="kk-KZ" sz="1200" dirty="0" smtClean="0"/>
              <a:t>, 201</a:t>
            </a:r>
            <a:r>
              <a:rPr lang="en-US" sz="1200" dirty="0"/>
              <a:t>5</a:t>
            </a:r>
            <a:r>
              <a:rPr lang="kk-KZ" sz="1200" dirty="0" smtClean="0"/>
              <a:t> </a:t>
            </a:r>
            <a:r>
              <a:rPr lang="kk-KZ" sz="1200" dirty="0"/>
              <a:t>год</a:t>
            </a:r>
            <a:r>
              <a:rPr lang="ru-RU" sz="1200" dirty="0"/>
              <a:t>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8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620</Words>
  <Application>Microsoft Macintosh PowerPoint</Application>
  <PresentationFormat>On-screen Show (4:3)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Тема Office</vt:lpstr>
      <vt:lpstr>CorelDRAW.Graphic.10</vt:lpstr>
      <vt:lpstr>Graph</vt:lpstr>
      <vt:lpstr>CS ChemDraw Drawing</vt:lpstr>
      <vt:lpstr>Image</vt:lpstr>
      <vt:lpstr>Точечный рисунок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Стратегическая цель НОЦ   Развитие научного потенциала через сотрудничество с аффилиро-ванными Институтами и нефтехимическими компаниями Казахстана</dc:title>
  <dc:creator>r.iskakov</dc:creator>
  <cp:lastModifiedBy>Rinat Iskakov</cp:lastModifiedBy>
  <cp:revision>127</cp:revision>
  <dcterms:created xsi:type="dcterms:W3CDTF">2013-05-03T04:02:50Z</dcterms:created>
  <dcterms:modified xsi:type="dcterms:W3CDTF">2015-10-22T12:36:42Z</dcterms:modified>
</cp:coreProperties>
</file>