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310" r:id="rId2"/>
    <p:sldId id="295" r:id="rId3"/>
    <p:sldId id="296" r:id="rId4"/>
    <p:sldId id="286" r:id="rId5"/>
    <p:sldId id="285" r:id="rId6"/>
    <p:sldId id="287" r:id="rId7"/>
    <p:sldId id="288" r:id="rId8"/>
    <p:sldId id="297" r:id="rId9"/>
    <p:sldId id="302" r:id="rId10"/>
    <p:sldId id="304" r:id="rId11"/>
    <p:sldId id="270" r:id="rId12"/>
    <p:sldId id="289" r:id="rId13"/>
    <p:sldId id="267" r:id="rId14"/>
    <p:sldId id="268" r:id="rId15"/>
    <p:sldId id="279" r:id="rId16"/>
    <p:sldId id="271" r:id="rId17"/>
    <p:sldId id="275" r:id="rId18"/>
    <p:sldId id="273" r:id="rId19"/>
    <p:sldId id="272" r:id="rId20"/>
    <p:sldId id="282" r:id="rId21"/>
    <p:sldId id="294" r:id="rId22"/>
    <p:sldId id="291" r:id="rId23"/>
    <p:sldId id="292" r:id="rId24"/>
    <p:sldId id="293" r:id="rId25"/>
    <p:sldId id="305" r:id="rId26"/>
    <p:sldId id="307" r:id="rId27"/>
    <p:sldId id="308" r:id="rId28"/>
    <p:sldId id="309" r:id="rId29"/>
    <p:sldId id="30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287" autoAdjust="0"/>
    <p:restoredTop sz="94660"/>
  </p:normalViewPr>
  <p:slideViewPr>
    <p:cSldViewPr>
      <p:cViewPr>
        <p:scale>
          <a:sx n="100" d="100"/>
          <a:sy n="100" d="100"/>
        </p:scale>
        <p:origin x="498" y="129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1EDEE-7238-47BC-8037-4F7F3B5B9E8D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25723-927C-482D-A3D4-645333BC9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25723-927C-482D-A3D4-645333BC9D32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5460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830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3223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91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3653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5592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9963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0172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134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10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426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874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124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735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577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8261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1995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3177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microsoft.com/office/2007/relationships/hdphoto" Target="../media/hdphoto1.wdp"/><Relationship Id="rId9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jpeg"/><Relationship Id="rId7" Type="http://schemas.openxmlformats.org/officeDocument/2006/relationships/image" Target="../media/image1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715436" cy="191454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92D050"/>
                </a:solidFill>
                <a:cs typeface="Aharoni" pitchFamily="2" charset="-79"/>
              </a:rPr>
              <a:t>Альтернативное топливо из отходов от сельского хозяйства – соломы и прочей растительной биомассы</a:t>
            </a:r>
            <a:endParaRPr lang="ru-RU" sz="3600" dirty="0"/>
          </a:p>
        </p:txBody>
      </p:sp>
      <p:sp>
        <p:nvSpPr>
          <p:cNvPr id="5" name="Подзаголовок 2"/>
          <p:cNvSpPr>
            <a:spLocks noGrp="1"/>
          </p:cNvSpPr>
          <p:nvPr>
            <p:ph idx="1"/>
          </p:nvPr>
        </p:nvSpPr>
        <p:spPr>
          <a:xfrm>
            <a:off x="594360" y="2714620"/>
            <a:ext cx="7955280" cy="35490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GOST Common" panose="020B0604020202020204" pitchFamily="34" charset="0"/>
              </a:rPr>
              <a:t>         </a:t>
            </a:r>
            <a:r>
              <a:rPr lang="ru-RU" dirty="0" smtClean="0">
                <a:latin typeface="GOST Common" panose="020B0604020202020204" pitchFamily="34" charset="0"/>
              </a:rPr>
              <a:t>Древесные пеллеты         Пеллеты из натурлигнина</a:t>
            </a:r>
            <a:endParaRPr lang="ru-RU" dirty="0">
              <a:solidFill>
                <a:schemeClr val="tx1"/>
              </a:solidFill>
              <a:latin typeface="GOST Common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470"/>
          <a:stretch>
            <a:fillRect/>
          </a:stretch>
        </p:blipFill>
        <p:spPr>
          <a:xfrm>
            <a:off x="1071538" y="3500439"/>
            <a:ext cx="2571768" cy="2304256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569" t="30809" r="3" b="23851"/>
          <a:stretch/>
        </p:blipFill>
        <p:spPr>
          <a:xfrm>
            <a:off x="5072066" y="3500438"/>
            <a:ext cx="2513384" cy="2349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786874" cy="10715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высокоскоростной гидролиз в существующем устройстве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4049078" cy="457203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Биомасса 4 засыпается в камеру гранулятора 1, где биомасса попадает под вращающиеся диск 5 гранулятора с отверстиями и ролик 2. Ролик 2, вращаясь от соприкосновения с диском 5 вдавливает биомассу 4 в отверстия 6. </a:t>
            </a:r>
          </a:p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Диск 5 с роликом  2 вращаются со скоростью не менее 200 оборотов в минуту, и тем самым ролик 2 в секунду не менее 3-4 раза вдавливает биомассу 4 в отверстия 6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и выпускает пар, те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 самым создаются условия для автогидролиза в зоне гидролиза 7. 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 descr="D:\WORK\Папа\КАХАК 2015 г\Новая папка\Гидролиз схема.jpg"/>
          <p:cNvPicPr/>
          <p:nvPr/>
        </p:nvPicPr>
        <p:blipFill>
          <a:blip r:embed="rId2"/>
          <a:srcRect l="3340" b="9845"/>
          <a:stretch>
            <a:fillRect/>
          </a:stretch>
        </p:blipFill>
        <p:spPr bwMode="auto">
          <a:xfrm>
            <a:off x="4500562" y="1928802"/>
            <a:ext cx="451008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8195902" cy="1435904"/>
          </a:xfrm>
        </p:spPr>
        <p:txBody>
          <a:bodyPr>
            <a:noAutofit/>
          </a:bodyPr>
          <a:lstStyle/>
          <a:p>
            <a:r>
              <a:rPr lang="ru-RU" sz="3600" cap="none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OST Common" panose="020B0604020202020204" pitchFamily="34" charset="0"/>
              </a:rPr>
              <a:t>Технологическая линия высокоскоростного гидролиза и по производству натурлигнина</a:t>
            </a:r>
            <a:endParaRPr lang="ru-RU" sz="3600" cap="none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GOST Common" panose="020B0604020202020204" pitchFamily="34" charset="0"/>
            </a:endParaRPr>
          </a:p>
        </p:txBody>
      </p:sp>
      <p:pic>
        <p:nvPicPr>
          <p:cNvPr id="6" name="Содержимое 5" descr="Рис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5065" y="2276872"/>
            <a:ext cx="5427133" cy="4070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571480"/>
            <a:ext cx="7335226" cy="785818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Свойства пеллет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69" t="30809" r="3" b="23851"/>
          <a:stretch/>
        </p:blipFill>
        <p:spPr>
          <a:xfrm>
            <a:off x="5000628" y="4143380"/>
            <a:ext cx="2299938" cy="2149942"/>
          </a:xfrm>
          <a:prstGeom prst="rect">
            <a:avLst/>
          </a:prstGeom>
        </p:spPr>
      </p:pic>
      <p:pic>
        <p:nvPicPr>
          <p:cNvPr id="1027" name="Picture 3" descr="D:\WORK\Папа\КАХАК 2015 г\granulirovanie_pellet.jpg"/>
          <p:cNvPicPr>
            <a:picLocks noChangeAspect="1" noChangeArrowheads="1"/>
          </p:cNvPicPr>
          <p:nvPr/>
        </p:nvPicPr>
        <p:blipFill>
          <a:blip r:embed="rId3" cstate="print"/>
          <a:srcRect r="28770"/>
          <a:stretch>
            <a:fillRect/>
          </a:stretch>
        </p:blipFill>
        <p:spPr bwMode="auto">
          <a:xfrm>
            <a:off x="1214414" y="4143380"/>
            <a:ext cx="2286017" cy="2143140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 l="2595" t="2830" r="4862" b="3773"/>
          <a:stretch>
            <a:fillRect/>
          </a:stretch>
        </p:blipFill>
        <p:spPr bwMode="auto">
          <a:xfrm>
            <a:off x="142844" y="1357298"/>
            <a:ext cx="8786842" cy="270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5078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14356"/>
            <a:ext cx="7943848" cy="868346"/>
          </a:xfrm>
        </p:spPr>
        <p:txBody>
          <a:bodyPr>
            <a:noAutofit/>
          </a:bodyPr>
          <a:lstStyle/>
          <a:p>
            <a:r>
              <a:rPr lang="ru-RU" sz="3200" b="1" cap="none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OST Common" panose="020B0604020202020204" pitchFamily="34" charset="0"/>
              </a:rPr>
              <a:t>Лабораторные работы по пиролизу натурлигнина. Газ.</a:t>
            </a:r>
            <a:endParaRPr lang="ru-RU" sz="3200" b="1" cap="none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GOST Common" panose="020B0604020202020204" pitchFamily="34" charset="0"/>
            </a:endParaRPr>
          </a:p>
        </p:txBody>
      </p:sp>
      <p:pic>
        <p:nvPicPr>
          <p:cNvPr id="1026" name="Picture 2" descr="C:\Users\AntiMent\Downloads\0B1wy1EASPHWZOTU4Mk5raVdjNmM_00000104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1418" r="-901"/>
          <a:stretch>
            <a:fillRect/>
          </a:stretch>
        </p:blipFill>
        <p:spPr bwMode="auto">
          <a:xfrm>
            <a:off x="642910" y="1785926"/>
            <a:ext cx="4572032" cy="4143404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572132" y="1714488"/>
            <a:ext cx="3357586" cy="3857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OST Common" panose="020B0604020202020204" pitchFamily="34" charset="0"/>
                <a:ea typeface="+mj-ea"/>
                <a:cs typeface="+mj-cs"/>
              </a:rPr>
              <a:t>Из 1 кг натурлигнина получается 28-40 литров газа высокого качества.</a:t>
            </a:r>
            <a:endParaRPr kumimoji="0" lang="ru-RU" sz="2800" b="0" i="0" u="none" strike="noStrike" kern="1200" cap="none" spc="0" normalizeH="0" baseline="0" noProof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GOST Common" panose="020B0604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806700" cy="1293028"/>
          </a:xfrm>
        </p:spPr>
        <p:txBody>
          <a:bodyPr>
            <a:normAutofit/>
          </a:bodyPr>
          <a:lstStyle/>
          <a:p>
            <a:r>
              <a:rPr lang="ru-RU" sz="3200" b="1" cap="none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OST Common" panose="020B0604020202020204" pitchFamily="34" charset="0"/>
              </a:rPr>
              <a:t>Лабораторные работы по пиролизу натурлигнина. Жидкое </a:t>
            </a:r>
            <a:r>
              <a:rPr lang="ru-RU" sz="3200" b="1" cap="none" dirty="0" err="1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OST Common" panose="020B0604020202020204" pitchFamily="34" charset="0"/>
              </a:rPr>
              <a:t>биотопливо</a:t>
            </a:r>
            <a:r>
              <a:rPr lang="ru-RU" sz="3200" b="1" cap="none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OST Common" panose="020B0604020202020204" pitchFamily="34" charset="0"/>
              </a:rPr>
              <a:t>.</a:t>
            </a:r>
            <a:endParaRPr lang="ru-RU" sz="3200" b="1" cap="none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GOST Common" panose="020B0604020202020204" pitchFamily="34" charset="0"/>
            </a:endParaRPr>
          </a:p>
        </p:txBody>
      </p:sp>
      <p:pic>
        <p:nvPicPr>
          <p:cNvPr id="2050" name="Picture 2" descr="C:\Users\AntiMent\Downloads\0B1wy1EASPHWZVF9PSXc0TWl2OFk_00000358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9813"/>
          <a:stretch>
            <a:fillRect/>
          </a:stretch>
        </p:blipFill>
        <p:spPr bwMode="auto">
          <a:xfrm>
            <a:off x="500034" y="1643050"/>
            <a:ext cx="4572032" cy="4500594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214942" y="1500174"/>
            <a:ext cx="3520420" cy="3643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20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OST Common" panose="020B0604020202020204" pitchFamily="34" charset="0"/>
                <a:ea typeface="+mj-ea"/>
                <a:cs typeface="+mj-cs"/>
              </a:rPr>
              <a:t>Из 1 кг натурлигнина получается 0,08-0,1 литра жидкого </a:t>
            </a:r>
            <a:r>
              <a:rPr lang="ru-RU" sz="3200" dirty="0" err="1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OST Common" panose="020B0604020202020204" pitchFamily="34" charset="0"/>
                <a:ea typeface="+mj-ea"/>
                <a:cs typeface="+mj-cs"/>
              </a:rPr>
              <a:t>биотоплива</a:t>
            </a:r>
            <a:r>
              <a:rPr lang="ru-RU" sz="320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OST Common" panose="020B0604020202020204" pitchFamily="34" charset="0"/>
                <a:ea typeface="+mj-ea"/>
                <a:cs typeface="+mj-cs"/>
              </a:rPr>
              <a:t>.</a:t>
            </a:r>
            <a:endParaRPr kumimoji="0" lang="ru-RU" sz="3200" b="0" i="0" u="none" strike="noStrike" kern="1200" cap="none" spc="0" normalizeH="0" baseline="0" noProof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GOST Common" panose="020B0604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5"/>
            <a:ext cx="8643998" cy="142875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OST Common" panose="020B0604020202020204" pitchFamily="34" charset="0"/>
              </a:rPr>
              <a:t>После процесса пиролиза 1 кг натурлигнина в остатке активированный уголь в количестве 0,6-0,65 кг. Этот активированный уголь уже готов к применению в качестве сорбента. Этот уголь превратится в каменный уголь после несложного процесса.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D:\WORK\Папа\Турсунов Т\TXT Company\Углеводороды и пеллеты\IMG_20150721_114335.jpg"/>
          <p:cNvPicPr>
            <a:picLocks noChangeAspect="1" noChangeArrowheads="1"/>
          </p:cNvPicPr>
          <p:nvPr/>
        </p:nvPicPr>
        <p:blipFill>
          <a:blip r:embed="rId2" cstate="print"/>
          <a:srcRect l="17172" t="25441" r="5233" b="14349"/>
          <a:stretch>
            <a:fillRect/>
          </a:stretch>
        </p:blipFill>
        <p:spPr bwMode="auto">
          <a:xfrm>
            <a:off x="1625937" y="2492896"/>
            <a:ext cx="5892125" cy="3429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D:\WORK\Папа\Турсунов Т\TXT Company\Углеводороды и пеллеты\IMG_20150721_114335.jpg"/>
          <p:cNvPicPr>
            <a:picLocks noChangeAspect="1" noChangeArrowheads="1"/>
          </p:cNvPicPr>
          <p:nvPr/>
        </p:nvPicPr>
        <p:blipFill>
          <a:blip r:embed="rId2" cstate="print"/>
          <a:srcRect l="17172" t="25441" r="5233" b="14349"/>
          <a:stretch>
            <a:fillRect/>
          </a:stretch>
        </p:blipFill>
        <p:spPr bwMode="auto">
          <a:xfrm>
            <a:off x="1643042" y="2643182"/>
            <a:ext cx="5892125" cy="3429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64373"/>
            <a:ext cx="8335358" cy="1293028"/>
          </a:xfrm>
        </p:spPr>
        <p:txBody>
          <a:bodyPr>
            <a:normAutofit/>
          </a:bodyPr>
          <a:lstStyle/>
          <a:p>
            <a:r>
              <a:rPr lang="ru-RU" sz="3600" cap="none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OST Common" panose="020B0604020202020204" pitchFamily="34" charset="0"/>
              </a:rPr>
              <a:t>Оборудование ТОО</a:t>
            </a:r>
            <a:r>
              <a:rPr lang="en-US" sz="3600" cap="none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OST Common" panose="020B0604020202020204" pitchFamily="34" charset="0"/>
              </a:rPr>
              <a:t>«TXT Company»</a:t>
            </a:r>
            <a:r>
              <a:rPr lang="ru-RU" sz="3600" cap="none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OST Common" panose="020B0604020202020204" pitchFamily="34" charset="0"/>
              </a:rPr>
              <a:t>.</a:t>
            </a:r>
            <a:r>
              <a:rPr lang="en-US" sz="3600" cap="none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OST Common" panose="020B0604020202020204" pitchFamily="34" charset="0"/>
              </a:rPr>
              <a:t> </a:t>
            </a:r>
            <a:br>
              <a:rPr lang="en-US" sz="3600" cap="none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OST Common" panose="020B0604020202020204" pitchFamily="34" charset="0"/>
              </a:rPr>
            </a:br>
            <a:r>
              <a:rPr lang="en-US" sz="3600" cap="none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OST Common" panose="020B0604020202020204" pitchFamily="34" charset="0"/>
              </a:rPr>
              <a:t> </a:t>
            </a:r>
            <a:r>
              <a:rPr lang="ru-RU" sz="3600" cap="none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OST Common" panose="020B0604020202020204" pitchFamily="34" charset="0"/>
              </a:rPr>
              <a:t>Измельчитель биомассы</a:t>
            </a:r>
            <a:r>
              <a:rPr lang="en-US" sz="3600" cap="none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OST Common" panose="020B0604020202020204" pitchFamily="34" charset="0"/>
              </a:rPr>
              <a:t>.</a:t>
            </a:r>
            <a:endParaRPr lang="ru-RU" sz="3600" cap="none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OST Common" panose="020B0604020202020204" pitchFamily="34" charset="0"/>
            </a:endParaRPr>
          </a:p>
        </p:txBody>
      </p:sp>
      <p:pic>
        <p:nvPicPr>
          <p:cNvPr id="4" name="Содержимое 3" descr="IMAG03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1386" y="2193925"/>
            <a:ext cx="7221227" cy="4070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643998" cy="1557359"/>
          </a:xfrm>
        </p:spPr>
        <p:txBody>
          <a:bodyPr>
            <a:normAutofit fontScale="90000"/>
          </a:bodyPr>
          <a:lstStyle/>
          <a:p>
            <a:r>
              <a:rPr lang="ru-RU" cap="none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OST Common" panose="020B0604020202020204" pitchFamily="34" charset="0"/>
              </a:rPr>
              <a:t>Оборудование ТОО</a:t>
            </a:r>
            <a:r>
              <a:rPr lang="en-US" cap="none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OST Common" panose="020B0604020202020204" pitchFamily="34" charset="0"/>
              </a:rPr>
              <a:t>«TXT Company»</a:t>
            </a:r>
            <a:r>
              <a:rPr lang="ru-RU" cap="none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OST Common" panose="020B0604020202020204" pitchFamily="34" charset="0"/>
              </a:rPr>
              <a:t>.</a:t>
            </a:r>
            <a:r>
              <a:rPr lang="en-US" cap="none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OST Common" panose="020B0604020202020204" pitchFamily="34" charset="0"/>
              </a:rPr>
              <a:t> </a:t>
            </a:r>
            <a:br>
              <a:rPr lang="en-US" cap="none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OST Common" panose="020B0604020202020204" pitchFamily="34" charset="0"/>
              </a:rPr>
            </a:br>
            <a:r>
              <a:rPr lang="ru-RU" cap="none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ST Common" panose="020B0604020202020204" pitchFamily="34" charset="0"/>
              </a:rPr>
              <a:t>Измельчитель биомассы (травы, зерна) для приготовления корма.</a:t>
            </a:r>
            <a:endParaRPr lang="ru-RU" cap="none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OST Common" panose="020B0604020202020204" pitchFamily="34" charset="0"/>
            </a:endParaRPr>
          </a:p>
        </p:txBody>
      </p:sp>
      <p:pic>
        <p:nvPicPr>
          <p:cNvPr id="4" name="Содержимое 3" descr="IMAG06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6328" b="27116"/>
          <a:stretch>
            <a:fillRect/>
          </a:stretch>
        </p:blipFill>
        <p:spPr>
          <a:xfrm>
            <a:off x="500034" y="2714620"/>
            <a:ext cx="2389944" cy="32986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Содержимое 3" descr="Сравне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212976"/>
            <a:ext cx="4847844" cy="27328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64373"/>
            <a:ext cx="8263920" cy="1293028"/>
          </a:xfrm>
        </p:spPr>
        <p:txBody>
          <a:bodyPr>
            <a:normAutofit/>
          </a:bodyPr>
          <a:lstStyle/>
          <a:p>
            <a:r>
              <a:rPr lang="ru-RU" sz="3600" cap="none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OST Common" panose="020B0604020202020204" pitchFamily="34" charset="0"/>
              </a:rPr>
              <a:t>Оборудование ТОО</a:t>
            </a:r>
            <a:r>
              <a:rPr lang="en-US" sz="3600" cap="none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OST Common" panose="020B0604020202020204" pitchFamily="34" charset="0"/>
              </a:rPr>
              <a:t>«TXT Company»</a:t>
            </a:r>
            <a:r>
              <a:rPr lang="ru-RU" sz="3600" cap="none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OST Common" panose="020B0604020202020204" pitchFamily="34" charset="0"/>
              </a:rPr>
              <a:t>.</a:t>
            </a:r>
            <a:r>
              <a:rPr lang="en-US" sz="3600" cap="none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OST Common" panose="020B0604020202020204" pitchFamily="34" charset="0"/>
              </a:rPr>
              <a:t> </a:t>
            </a:r>
            <a:br>
              <a:rPr lang="en-US" sz="3600" cap="none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OST Common" panose="020B0604020202020204" pitchFamily="34" charset="0"/>
              </a:rPr>
            </a:br>
            <a:r>
              <a:rPr lang="ru-RU" sz="3600" cap="none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ST Common" panose="020B0604020202020204" pitchFamily="34" charset="0"/>
              </a:rPr>
              <a:t>Смеситель.</a:t>
            </a:r>
            <a:endParaRPr lang="ru-RU" sz="3600" cap="none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OST Common" panose="020B0604020202020204" pitchFamily="34" charset="0"/>
            </a:endParaRPr>
          </a:p>
        </p:txBody>
      </p:sp>
      <p:pic>
        <p:nvPicPr>
          <p:cNvPr id="4" name="Содержимое 3" descr="IMAG00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1386" y="2193925"/>
            <a:ext cx="7221227" cy="4070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64373"/>
            <a:ext cx="8263920" cy="1293028"/>
          </a:xfrm>
        </p:spPr>
        <p:txBody>
          <a:bodyPr>
            <a:normAutofit/>
          </a:bodyPr>
          <a:lstStyle/>
          <a:p>
            <a:r>
              <a:rPr lang="ru-RU" cap="none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OST Common" panose="020B0604020202020204" pitchFamily="34" charset="0"/>
              </a:rPr>
              <a:t>Оборудование ТОО</a:t>
            </a:r>
            <a:r>
              <a:rPr lang="en-US" cap="none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OST Common" panose="020B0604020202020204" pitchFamily="34" charset="0"/>
              </a:rPr>
              <a:t>«TXT Company»</a:t>
            </a:r>
            <a:r>
              <a:rPr lang="ru-RU" cap="none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OST Common" panose="020B0604020202020204" pitchFamily="34" charset="0"/>
              </a:rPr>
              <a:t>.</a:t>
            </a:r>
            <a:r>
              <a:rPr lang="en-US" cap="none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OST Common" panose="020B0604020202020204" pitchFamily="34" charset="0"/>
              </a:rPr>
              <a:t> </a:t>
            </a:r>
            <a:br>
              <a:rPr lang="en-US" cap="none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OST Common" panose="020B0604020202020204" pitchFamily="34" charset="0"/>
              </a:rPr>
            </a:br>
            <a:r>
              <a:rPr lang="ru-RU" cap="none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ST Common" panose="020B0604020202020204" pitchFamily="34" charset="0"/>
              </a:rPr>
              <a:t>Гранулятор (производство КНР).</a:t>
            </a:r>
            <a:endParaRPr lang="ru-RU" cap="none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OST Common" panose="020B0604020202020204" pitchFamily="34" charset="0"/>
            </a:endParaRPr>
          </a:p>
        </p:txBody>
      </p:sp>
      <p:pic>
        <p:nvPicPr>
          <p:cNvPr id="4" name="Содержимое 3" descr="IMAG0078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777" y="2193925"/>
            <a:ext cx="7220446" cy="4070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572560" cy="12930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Альтернативное топливо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Древесные пеллеты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214554"/>
            <a:ext cx="7955280" cy="406908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 настоящее время всё острее поднимается вопрос поиска 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альтернативных 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и 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возобновляемых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 источников тепловой энергии. В качестве их предлагаются самые разнообразные материалы: дрова, лигнин, кизяк, бытовой мусор, спирт,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биодизель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биогаз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</a:p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Самый распространённый материал применяемый в виде альтернативного топлива в мировой экономике, это топливные пеллеты и брикеты. Топливные пеллеты производят из древесины и прочей растительной биомассы, но самым перспективным и популярным сырьём для производства пеллет на сегодняшний день является древесина. Древесные пеллеты достаточно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выскокоэнергетичны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неприхотливы в обработке и потому имеют широкое употребление и применение.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21044" cy="1293028"/>
          </a:xfrm>
        </p:spPr>
        <p:txBody>
          <a:bodyPr>
            <a:normAutofit fontScale="90000"/>
          </a:bodyPr>
          <a:lstStyle/>
          <a:p>
            <a:r>
              <a:rPr lang="ru-RU" sz="3600" b="1" cap="none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Проект технологического процесса.</a:t>
            </a:r>
            <a:br>
              <a:rPr lang="ru-RU" sz="3600" b="1" cap="none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3600" b="1" cap="none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Сбор и предварительная переработка сырья.</a:t>
            </a:r>
            <a:endParaRPr lang="ru-RU" sz="3600" b="1" cap="none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4630" y="1911352"/>
            <a:ext cx="1115616" cy="468396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08119" r="-10811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ounded Rectangle 4"/>
          <p:cNvSpPr/>
          <p:nvPr/>
        </p:nvSpPr>
        <p:spPr>
          <a:xfrm>
            <a:off x="1470594" y="1938262"/>
            <a:ext cx="1115616" cy="4683967"/>
          </a:xfrm>
          <a:prstGeom prst="round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7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82303" r="-7584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ounded Rectangle 5"/>
          <p:cNvSpPr/>
          <p:nvPr/>
        </p:nvSpPr>
        <p:spPr>
          <a:xfrm>
            <a:off x="2729508" y="1938263"/>
            <a:ext cx="1115616" cy="4683967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30707" t="-769" r="-137161" b="76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ounded Rectangle 6"/>
          <p:cNvSpPr/>
          <p:nvPr/>
        </p:nvSpPr>
        <p:spPr>
          <a:xfrm>
            <a:off x="3982522" y="1938264"/>
            <a:ext cx="1115616" cy="4683967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93598" t="-15329" r="-93598" b="-1532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ounded Rectangle 7"/>
          <p:cNvSpPr/>
          <p:nvPr/>
        </p:nvSpPr>
        <p:spPr>
          <a:xfrm>
            <a:off x="5260450" y="1938264"/>
            <a:ext cx="1115616" cy="4683967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45194" t="-10718" r="-367886" b="-1071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ounded Rectangle 8"/>
          <p:cNvSpPr/>
          <p:nvPr/>
        </p:nvSpPr>
        <p:spPr>
          <a:xfrm>
            <a:off x="6538378" y="1939212"/>
            <a:ext cx="1115616" cy="4683967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29093" t="-2647" r="-64555" b="-264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ounded Rectangle 9"/>
          <p:cNvSpPr/>
          <p:nvPr/>
        </p:nvSpPr>
        <p:spPr>
          <a:xfrm>
            <a:off x="7795548" y="1938265"/>
            <a:ext cx="1115616" cy="4683967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29094" r="-129094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928662" y="58578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214546" y="58578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428992" y="58578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714876" y="58578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929322" y="58578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7215206" y="58578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692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3"/>
            <a:ext cx="8715436" cy="13573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Проект технологической линии по производству натурлигнина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D:\WORK\Папа\КАХАК 2015 г\03_07_2015-18_42_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1912" r="15278"/>
          <a:stretch>
            <a:fillRect/>
          </a:stretch>
        </p:blipFill>
        <p:spPr bwMode="auto">
          <a:xfrm>
            <a:off x="1079799" y="1928802"/>
            <a:ext cx="6850431" cy="4207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501122" cy="13573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Результаты экспертизы по теплотворности лигнин пеллет (натурлигнина)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D:\WORK\Папа\Турсунов Т\TXT Company\Инвестиции\КазНекс\На отправку\Теплотворност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69778"/>
            <a:ext cx="2963158" cy="4165494"/>
          </a:xfrm>
          <a:prstGeom prst="rect">
            <a:avLst/>
          </a:prstGeom>
          <a:noFill/>
        </p:spPr>
      </p:pic>
      <p:pic>
        <p:nvPicPr>
          <p:cNvPr id="1027" name="Picture 3" descr="D:\WORK\Папа\Турсунов Т\TXT Company\Инвестиции\КазНекс\На отправку\Теплотворность таб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0568" y="2492896"/>
            <a:ext cx="5609452" cy="3936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85235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21044" cy="12930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Результаты экспертизы по механическим свойствам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" y="2366010"/>
            <a:ext cx="2453750" cy="340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4976" y="2357942"/>
            <a:ext cx="6063113" cy="337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80958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8643998" cy="1643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Результаты экспертизы по определению содержания лигнина. Лигнин – 86%.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30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714" y="2204864"/>
            <a:ext cx="2663972" cy="407035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lum bright="-30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42" t="49648" r="5606" b="29179"/>
          <a:stretch/>
        </p:blipFill>
        <p:spPr>
          <a:xfrm>
            <a:off x="3571868" y="4143380"/>
            <a:ext cx="5357818" cy="2023634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 cstate="print">
            <a:lum bright="-20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65" t="7237" r="6163" b="78977"/>
          <a:stretch/>
        </p:blipFill>
        <p:spPr>
          <a:xfrm>
            <a:off x="3571868" y="2428868"/>
            <a:ext cx="5338276" cy="136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113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928671"/>
            <a:ext cx="7978168" cy="857256"/>
          </a:xfrm>
        </p:spPr>
        <p:txBody>
          <a:bodyPr>
            <a:noAutofit/>
          </a:bodyPr>
          <a:lstStyle/>
          <a:p>
            <a:r>
              <a:rPr lang="ru-RU" sz="2800" b="1" cap="none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Производство натурлигнина на экспериментальной установке</a:t>
            </a:r>
            <a:endParaRPr lang="ru-RU" sz="2800" b="1" cap="none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Содержимое 4" descr="IMAG07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8058" b="18759"/>
          <a:stretch>
            <a:fillRect/>
          </a:stretch>
        </p:blipFill>
        <p:spPr>
          <a:xfrm>
            <a:off x="4000496" y="4357694"/>
            <a:ext cx="1657182" cy="1857388"/>
          </a:xfrm>
        </p:spPr>
      </p:pic>
      <p:pic>
        <p:nvPicPr>
          <p:cNvPr id="3074" name="Picture 2" descr="C:\Users\AntiMent\Downloads\VIDEO0104_00000183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357694"/>
            <a:ext cx="3370161" cy="1909758"/>
          </a:xfrm>
          <a:prstGeom prst="rect">
            <a:avLst/>
          </a:prstGeom>
          <a:noFill/>
        </p:spPr>
      </p:pic>
      <p:pic>
        <p:nvPicPr>
          <p:cNvPr id="3075" name="Picture 3" descr="C:\Users\AntiMent\Downloads\IMAG0236.jpg"/>
          <p:cNvPicPr>
            <a:picLocks noChangeAspect="1" noChangeArrowheads="1"/>
          </p:cNvPicPr>
          <p:nvPr/>
        </p:nvPicPr>
        <p:blipFill>
          <a:blip r:embed="rId4"/>
          <a:srcRect l="13619" t="10354"/>
          <a:stretch>
            <a:fillRect/>
          </a:stretch>
        </p:blipFill>
        <p:spPr bwMode="auto">
          <a:xfrm>
            <a:off x="428596" y="2000240"/>
            <a:ext cx="3314696" cy="193920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57686" y="2071678"/>
            <a:ext cx="4429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Предварительная переработка биомассы – 15 минут;</a:t>
            </a:r>
            <a:endParaRPr lang="en-US" sz="2400" dirty="0" smtClean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 </a:t>
            </a:r>
            <a:r>
              <a:rPr lang="ru-RU" sz="240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Скоростной гидролиз – </a:t>
            </a:r>
          </a:p>
          <a:p>
            <a:r>
              <a:rPr lang="ru-RU" sz="240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15 минут</a:t>
            </a:r>
            <a:endParaRPr lang="ru-RU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64373"/>
            <a:ext cx="8263920" cy="1293028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Применение натурлигнина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3857652" cy="4334838"/>
          </a:xfrm>
        </p:spPr>
        <p:txBody>
          <a:bodyPr>
            <a:normAutofit/>
          </a:bodyPr>
          <a:lstStyle/>
          <a:p>
            <a:r>
              <a:rPr lang="ru-RU" dirty="0" smtClean="0"/>
              <a:t>Сорбент в медицине</a:t>
            </a:r>
            <a:r>
              <a:rPr lang="en-US" dirty="0" smtClean="0"/>
              <a:t>;</a:t>
            </a:r>
          </a:p>
          <a:p>
            <a:r>
              <a:rPr lang="ru-RU" dirty="0" smtClean="0"/>
              <a:t>Сорбент в нефтегазовой отрасли</a:t>
            </a:r>
            <a:r>
              <a:rPr lang="en-US" dirty="0" smtClean="0"/>
              <a:t>;</a:t>
            </a:r>
          </a:p>
          <a:p>
            <a:r>
              <a:rPr lang="ru-RU" dirty="0" smtClean="0"/>
              <a:t>Пластификатор в производстве </a:t>
            </a:r>
            <a:r>
              <a:rPr lang="ru-RU" dirty="0" err="1" smtClean="0"/>
              <a:t>плитного</a:t>
            </a:r>
            <a:r>
              <a:rPr lang="ru-RU" dirty="0" smtClean="0"/>
              <a:t> материала</a:t>
            </a:r>
            <a:r>
              <a:rPr lang="en-US" dirty="0" smtClean="0"/>
              <a:t>;</a:t>
            </a:r>
          </a:p>
          <a:p>
            <a:r>
              <a:rPr lang="ru-RU" dirty="0" smtClean="0"/>
              <a:t>Топливный материал;</a:t>
            </a:r>
            <a:endParaRPr lang="en-US" dirty="0" smtClean="0"/>
          </a:p>
          <a:p>
            <a:r>
              <a:rPr lang="ru-RU" dirty="0" smtClean="0"/>
              <a:t>Получение газа</a:t>
            </a:r>
            <a:r>
              <a:rPr lang="en-US" dirty="0" smtClean="0"/>
              <a:t>;</a:t>
            </a:r>
          </a:p>
          <a:p>
            <a:r>
              <a:rPr lang="ru-RU" dirty="0" smtClean="0"/>
              <a:t>Производство жидкого топлива</a:t>
            </a:r>
            <a:r>
              <a:rPr lang="en-US" dirty="0" smtClean="0"/>
              <a:t>;</a:t>
            </a:r>
          </a:p>
          <a:p>
            <a:r>
              <a:rPr lang="ru-RU" dirty="0" smtClean="0"/>
              <a:t>Активированный уголь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2050" name="Picture 2" descr="D:\WORK\Папа\КАХАК 2015 г\Нефтянные выш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357430"/>
            <a:ext cx="2214578" cy="1476385"/>
          </a:xfrm>
          <a:prstGeom prst="rect">
            <a:avLst/>
          </a:prstGeom>
          <a:noFill/>
        </p:spPr>
      </p:pic>
      <p:pic>
        <p:nvPicPr>
          <p:cNvPr id="2051" name="Picture 3" descr="D:\WORK\Папа\КАХАК 2015 г\Лигнин в медицине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714488"/>
            <a:ext cx="1524000" cy="1085850"/>
          </a:xfrm>
          <a:prstGeom prst="rect">
            <a:avLst/>
          </a:prstGeom>
          <a:noFill/>
        </p:spPr>
      </p:pic>
      <p:pic>
        <p:nvPicPr>
          <p:cNvPr id="2053" name="Picture 5" descr="D:\WORK\Папа\КАХАК 2015 г\ДСП.jpg"/>
          <p:cNvPicPr>
            <a:picLocks noChangeAspect="1" noChangeArrowheads="1"/>
          </p:cNvPicPr>
          <p:nvPr/>
        </p:nvPicPr>
        <p:blipFill>
          <a:blip r:embed="rId4"/>
          <a:srcRect l="7772" t="6860" r="10621" b="17682"/>
          <a:stretch>
            <a:fillRect/>
          </a:stretch>
        </p:blipFill>
        <p:spPr bwMode="auto">
          <a:xfrm>
            <a:off x="6858016" y="3286124"/>
            <a:ext cx="1500198" cy="785818"/>
          </a:xfrm>
          <a:prstGeom prst="rect">
            <a:avLst/>
          </a:prstGeom>
          <a:noFill/>
        </p:spPr>
      </p:pic>
      <p:pic>
        <p:nvPicPr>
          <p:cNvPr id="2054" name="Picture 6" descr="D:\WORK\Папа\Турсунов Т\TXT Company\Даму + Банк\Бизнес план\Бизнес план евродрова\2.jpg"/>
          <p:cNvPicPr>
            <a:picLocks noChangeAspect="1" noChangeArrowheads="1"/>
          </p:cNvPicPr>
          <p:nvPr/>
        </p:nvPicPr>
        <p:blipFill>
          <a:blip r:embed="rId5"/>
          <a:srcRect l="17897" t="8666" r="41719" b="39337"/>
          <a:stretch>
            <a:fillRect/>
          </a:stretch>
        </p:blipFill>
        <p:spPr bwMode="auto">
          <a:xfrm>
            <a:off x="5214942" y="4000504"/>
            <a:ext cx="1000132" cy="1000132"/>
          </a:xfrm>
          <a:prstGeom prst="rect">
            <a:avLst/>
          </a:prstGeom>
          <a:noFill/>
        </p:spPr>
      </p:pic>
      <p:pic>
        <p:nvPicPr>
          <p:cNvPr id="2055" name="Picture 7" descr="D:\WORK\Папа\Турсунов Т\TXT Company\Углеводороды и пеллеты\Новая папка\flam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3571876"/>
            <a:ext cx="1200000" cy="1800000"/>
          </a:xfrm>
          <a:prstGeom prst="rect">
            <a:avLst/>
          </a:prstGeom>
          <a:noFill/>
        </p:spPr>
      </p:pic>
      <p:pic>
        <p:nvPicPr>
          <p:cNvPr id="14" name="Picture 2" descr="C:\Users\AntiMent\Downloads\0B1wy1EASPHWZVF9PSXc0TWl2OFk_0000035807.jpg"/>
          <p:cNvPicPr>
            <a:picLocks noChangeAspect="1" noChangeArrowheads="1"/>
          </p:cNvPicPr>
          <p:nvPr/>
        </p:nvPicPr>
        <p:blipFill>
          <a:blip r:embed="rId7"/>
          <a:srcRect l="22820" t="30082" r="26977" b="11728"/>
          <a:stretch>
            <a:fillRect/>
          </a:stretch>
        </p:blipFill>
        <p:spPr bwMode="auto">
          <a:xfrm>
            <a:off x="4500562" y="5286388"/>
            <a:ext cx="785818" cy="1214446"/>
          </a:xfrm>
          <a:prstGeom prst="rect">
            <a:avLst/>
          </a:prstGeom>
          <a:noFill/>
        </p:spPr>
      </p:pic>
      <p:pic>
        <p:nvPicPr>
          <p:cNvPr id="16" name="Picture 2" descr="D:\WORK\Папа\Турсунов Т\TXT Company\Углеводороды и пеллеты\IMG_20150721_114335.jpg"/>
          <p:cNvPicPr>
            <a:picLocks noChangeAspect="1" noChangeArrowheads="1"/>
          </p:cNvPicPr>
          <p:nvPr/>
        </p:nvPicPr>
        <p:blipFill>
          <a:blip r:embed="rId8" cstate="print"/>
          <a:srcRect l="17172" t="20424" r="3802" b="14349"/>
          <a:stretch>
            <a:fillRect/>
          </a:stretch>
        </p:blipFill>
        <p:spPr bwMode="auto">
          <a:xfrm>
            <a:off x="5572132" y="5357826"/>
            <a:ext cx="1500198" cy="92869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5857916" cy="554928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Имеется множество проблем при добыче, погрузочно-разгрузочных работ каменного угля. На земле остаются тысячи, миллионы тонн угольной пыли, которая составляет проблему для производителей и загрязняет окружающую среду. </a:t>
            </a:r>
          </a:p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Пылевидный уголь тяжело брикетировать, и потому все производители испытывают с разного рода пластификаторами. Но даже брикетированная угольная пыль очень плохо горит! Есть технические и технологические решения добавлять в эти брикеты отходы от нефтепродуктов и их переработки. Но это повышает его экологическую опасность – повышается выброс вредных продуктов от добавок.</a:t>
            </a:r>
          </a:p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Ввиду всех этих проблем такой брикетированный уголь имеет цену почти в 2 раза ниже цены на каменный уголь и имеет очень низкую покупательскую способность. Срок хранения его весьма ограничен, т.к. от длительного хранения из-за добавленных в структуру пластификаторов брикеты разрушаются.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D:\WORK\Папа\КАХАК 2015 г\Угольная пыль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5" y="500042"/>
            <a:ext cx="2321567" cy="1550148"/>
          </a:xfrm>
          <a:prstGeom prst="rect">
            <a:avLst/>
          </a:prstGeom>
          <a:noFill/>
        </p:spPr>
      </p:pic>
      <p:pic>
        <p:nvPicPr>
          <p:cNvPr id="1027" name="Picture 3" descr="D:\WORK\Папа\КАХАК 2015 г\Угольная пыль 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238344"/>
            <a:ext cx="2357454" cy="1572368"/>
          </a:xfrm>
          <a:prstGeom prst="rect">
            <a:avLst/>
          </a:prstGeom>
          <a:noFill/>
        </p:spPr>
      </p:pic>
      <p:pic>
        <p:nvPicPr>
          <p:cNvPr id="1028" name="Picture 4" descr="D:\WORK\Папа\КАХАК 2015 г\Угольные брикеты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3959528"/>
            <a:ext cx="2286016" cy="2122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5500726" cy="576359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 результате проведённого практического эксперимента ТОО «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TXT Company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» в некондиционный уголь добавили 0,2% натурлигнина с 35% воды и сдавили в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брикетировщике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угля. Полученные брикеты высушили и попробовали сжечь в бытовой печи. Полученные брикеты разгорелись без особых усилий, против розжига обычного брикетированного угля.  Появилась нормальная теплоотдача и брикеты стали гореть естественным способом, как горит качественный каменный уголь.</a:t>
            </a:r>
          </a:p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При добавлении 1% натурлигнина брикеты сгорели очень быстро! Такие свойства натурлигнина возвращать способность хорошего горения у некондиционного каменного угля требуют глубокого изучения свойств полученного натурлигнина! Учитывая ничтожное процентное соотношение в применении в данном эксперименте, свидетельствует об участии молекул натурлигнина на микроэлементном уровне, что даёт смелость подозревать о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нанотехнологических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процессах.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D:\WORK\Папа\КАХАК 2015 г\Варианты\Статья в КАХАК 2015\На отправку в КАХАК\VID-20151012-WA0002_0000002200.jpg"/>
          <p:cNvPicPr>
            <a:picLocks noChangeAspect="1" noChangeArrowheads="1"/>
          </p:cNvPicPr>
          <p:nvPr/>
        </p:nvPicPr>
        <p:blipFill>
          <a:blip r:embed="rId2"/>
          <a:srcRect t="37109" r="12500" b="13672"/>
          <a:stretch>
            <a:fillRect/>
          </a:stretch>
        </p:blipFill>
        <p:spPr bwMode="auto">
          <a:xfrm>
            <a:off x="6215074" y="642918"/>
            <a:ext cx="2285984" cy="1714495"/>
          </a:xfrm>
          <a:prstGeom prst="rect">
            <a:avLst/>
          </a:prstGeom>
          <a:noFill/>
        </p:spPr>
      </p:pic>
      <p:pic>
        <p:nvPicPr>
          <p:cNvPr id="1027" name="Picture 3" descr="D:\WORK\Папа\КАХАК 2015 г\Варианты\Статья в КАХАК 2015\На отправку в КАХАК\VID-20151012-WA0003_0000008240.jpg"/>
          <p:cNvPicPr>
            <a:picLocks noChangeAspect="1" noChangeArrowheads="1"/>
          </p:cNvPicPr>
          <p:nvPr/>
        </p:nvPicPr>
        <p:blipFill>
          <a:blip r:embed="rId3"/>
          <a:srcRect l="20312" t="41797" r="6250" b="21875"/>
          <a:stretch>
            <a:fillRect/>
          </a:stretch>
        </p:blipFill>
        <p:spPr bwMode="auto">
          <a:xfrm>
            <a:off x="6215074" y="2571744"/>
            <a:ext cx="2279103" cy="1503238"/>
          </a:xfrm>
          <a:prstGeom prst="rect">
            <a:avLst/>
          </a:prstGeom>
          <a:noFill/>
        </p:spPr>
      </p:pic>
      <p:pic>
        <p:nvPicPr>
          <p:cNvPr id="1028" name="Picture 4" descr="D:\WORK\Папа\КАХАК 2015 г\Варианты\Статья в КАХАК 2015\На отправку в КАХАК\VID-20151012-WA0000_0000023351.jpg"/>
          <p:cNvPicPr>
            <a:picLocks noChangeAspect="1" noChangeArrowheads="1"/>
          </p:cNvPicPr>
          <p:nvPr/>
        </p:nvPicPr>
        <p:blipFill>
          <a:blip r:embed="rId4"/>
          <a:srcRect l="14062" t="34766" r="18750" b="26563"/>
          <a:stretch>
            <a:fillRect/>
          </a:stretch>
        </p:blipFill>
        <p:spPr bwMode="auto">
          <a:xfrm>
            <a:off x="6215074" y="4286256"/>
            <a:ext cx="2264367" cy="1737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285992"/>
            <a:ext cx="7786742" cy="12930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Спасибо!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7120912" cy="557216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Учитывая мировое движение по понижению выбросов СО</a:t>
            </a:r>
            <a:r>
              <a:rPr lang="ru-RU" sz="17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в атмосферу, для снижения процесса глобального потепления и уменьшением применения угля в отопительных котлах, этот вид топлива считается самым перспективным в наше время. Пеллеты из соломы и прочей растительной биомассы считаются малоперспективными, ввиду низкой калорийности и высокой зольности.</a:t>
            </a:r>
          </a:p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 европейских странах спрос на пеллеты ежегодно возрастает на 15%. Параллельно увеличиваются и объемы выпуска твердого топлива. Стремительное развитие европейского рынка альтернативного топлива в первую очередь обосновано строгими экологическими нормами и требованиями в странах Евросоюза. Однако существующие в Европе производственные мощности не способны полностью удовлетворить потребности рынка в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экотопливе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Согласно анализу рынка пеллет спрос на данный вид топлива в Европе к 2020 году составит не менее  24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млн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тонн в год, из которых около 11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млн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тонн будет удовлетворяться за счет импорта.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j02853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0800" y="428604"/>
            <a:ext cx="1473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D:\WORK\Папа\КАХАК 2015 г\Пеллеты.jpg"/>
          <p:cNvPicPr>
            <a:picLocks noChangeAspect="1" noChangeArrowheads="1"/>
          </p:cNvPicPr>
          <p:nvPr/>
        </p:nvPicPr>
        <p:blipFill>
          <a:blip r:embed="rId3" cstate="print"/>
          <a:srcRect l="10772" r="10706"/>
          <a:stretch>
            <a:fillRect/>
          </a:stretch>
        </p:blipFill>
        <p:spPr bwMode="auto">
          <a:xfrm>
            <a:off x="7429520" y="2714620"/>
            <a:ext cx="1571636" cy="1335012"/>
          </a:xfrm>
          <a:prstGeom prst="rect">
            <a:avLst/>
          </a:prstGeom>
          <a:noFill/>
        </p:spPr>
      </p:pic>
      <p:pic>
        <p:nvPicPr>
          <p:cNvPr id="3076" name="Picture 4" descr="D:\WORK\Папа\КАХАК 2015 г\Пеллеты в мешках.jpg"/>
          <p:cNvPicPr>
            <a:picLocks noChangeAspect="1" noChangeArrowheads="1"/>
          </p:cNvPicPr>
          <p:nvPr/>
        </p:nvPicPr>
        <p:blipFill>
          <a:blip r:embed="rId4"/>
          <a:srcRect l="18394"/>
          <a:stretch>
            <a:fillRect/>
          </a:stretch>
        </p:blipFill>
        <p:spPr bwMode="auto">
          <a:xfrm>
            <a:off x="7500958" y="4429132"/>
            <a:ext cx="1506719" cy="1381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86808" cy="12930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Производство пеллет по существующим технологиям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84312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00034" y="4643446"/>
            <a:ext cx="8072494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OST Common" panose="020B0604020202020204" pitchFamily="34" charset="0"/>
                <a:ea typeface="+mj-ea"/>
                <a:cs typeface="+mj-cs"/>
              </a:rPr>
              <a:t>Классическая схема производства пеллет: предварительное измельчение в щепу – мойка массы и сепарация (разделение по фракциям) – сушка в тоннельной сушильной камере – сбор высушенной массы через циклон – грануляция.</a:t>
            </a:r>
            <a:endParaRPr kumimoji="0" lang="ru-RU" sz="2400" b="0" i="0" u="none" strike="noStrike" kern="1200" cap="none" spc="0" normalizeH="0" baseline="0" noProof="0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GOST Common" panose="020B06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97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764373"/>
            <a:ext cx="8572560" cy="12930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Общий вид оборудования по производству пеллет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8" b="13376"/>
          <a:stretch>
            <a:fillRect/>
          </a:stretch>
        </p:blipFill>
        <p:spPr>
          <a:xfrm>
            <a:off x="1583462" y="2204864"/>
            <a:ext cx="6560438" cy="3867342"/>
          </a:xfrm>
        </p:spPr>
      </p:pic>
    </p:spTree>
    <p:extLst>
      <p:ext uri="{BB962C8B-B14F-4D97-AF65-F5344CB8AC3E}">
        <p14:creationId xmlns:p14="http://schemas.microsoft.com/office/powerpoint/2010/main" xmlns="" val="198307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26" y="571481"/>
            <a:ext cx="8786874" cy="928694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Сушильная камера для сырья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29" b="15462"/>
          <a:stretch>
            <a:fillRect/>
          </a:stretch>
        </p:blipFill>
        <p:spPr>
          <a:xfrm>
            <a:off x="1785918" y="1500174"/>
            <a:ext cx="5715040" cy="3234871"/>
          </a:xfrm>
        </p:spPr>
      </p:pic>
      <p:sp>
        <p:nvSpPr>
          <p:cNvPr id="5" name="Прямоугольник 4"/>
          <p:cNvSpPr/>
          <p:nvPr/>
        </p:nvSpPr>
        <p:spPr>
          <a:xfrm>
            <a:off x="571472" y="4857760"/>
            <a:ext cx="8072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Тоннельная печь для сушки сыпучих материалов. Размеры печи возрастают от объёма производства. Сушка в печи производится в основном розжигом каменного угля. Дымогарный газ проходит по печи, высушивая древесную массу. При этом, печь вращается, для смешивания массы.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95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64373"/>
            <a:ext cx="6978036" cy="80723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Способы грануляции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912" b="59311"/>
          <a:stretch/>
        </p:blipFill>
        <p:spPr>
          <a:xfrm>
            <a:off x="1357290" y="1500174"/>
            <a:ext cx="2500329" cy="2348917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47765" r="648" b="11546"/>
          <a:stretch/>
        </p:blipFill>
        <p:spPr>
          <a:xfrm>
            <a:off x="5500694" y="1500174"/>
            <a:ext cx="2767444" cy="23574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596" y="3929066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Существует 2 типа грануляции: роторного типа и дисковый. Преимущество роторного - высокая производительность.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Отрицательные свойства – сложное обслуживание и сложность регулирования работы роликов.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Преимущество дискового гранулятора – простота в обслуживании. Отрицательные характеристики – низкая производительность, по сравнению с роторным. </a:t>
            </a:r>
          </a:p>
          <a:p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61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715436" cy="17859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Альтернативное топливо из соломы и из прочих </a:t>
            </a:r>
            <a:b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отходов растительной биомассы. </a:t>
            </a:r>
            <a:b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«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Nature lignin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» -натурлигнин – казахстанское изобретение.</a:t>
            </a:r>
            <a:endParaRPr lang="ru-RU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285992"/>
            <a:ext cx="7955280" cy="4071966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Компанией ТОО «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TXT Company</a:t>
            </a:r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» (Свидетельство о государственной регистрации №10100111018262 от 17.07.2015г.) разработана технология получения </a:t>
            </a:r>
            <a:r>
              <a:rPr lang="ru-RU" sz="16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лигнинсодержащего</a:t>
            </a:r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материала из любого </a:t>
            </a:r>
            <a:r>
              <a:rPr lang="ru-RU" sz="16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волокнистосодержащего</a:t>
            </a:r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вещества методом паровзрывного гидролиза без применения минеральных кислот и агрессивных химических примесей. </a:t>
            </a:r>
          </a:p>
          <a:p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После полного цикла переработки волокнистого материала методом паровзрывного гидролиза с добавлением катализатора процесса получается </a:t>
            </a:r>
            <a:r>
              <a:rPr lang="ru-RU" sz="16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лигнисодержащий</a:t>
            </a:r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материал, близкий по своему содержанию и свойствам к природному лигнину. Отсюда разработчиками данной технологии принято решение назвать свой продукт -  </a:t>
            </a:r>
            <a:r>
              <a:rPr lang="ru-RU" sz="16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натурлигнин (</a:t>
            </a:r>
            <a:r>
              <a:rPr lang="en-US" sz="16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Nature lignin</a:t>
            </a:r>
            <a:r>
              <a:rPr lang="ru-RU" sz="16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</a:t>
            </a:r>
            <a:endParaRPr lang="ru-RU" sz="16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 результате разработанной технологии гидролиза перегретым паром с добавлением катализатора процесса (казахстанское «ноу-хау»!) стало возможным получать фурфурол (продукт гидролиза волокнистого вещества – сырьё для производства искусственного волокна и искусственной резины) и получить гидролизный лигнин – натурлигнин («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Nature</a:t>
            </a:r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лигнин»), абсолютно безвредный, по сравнению с существующим гидролизным лигнином и применяемом во всём мире!</a:t>
            </a:r>
            <a:endParaRPr lang="ru-RU" sz="1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071570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Лигнин. Гидролизный лигнин.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4714908" cy="478634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Гидролизный лигнин получают в процессе переработке древесины концентрированной соляной или серной кислотой при температуре +180...185°С и давлении 1216 кПа... 1418 кПа.</a:t>
            </a:r>
          </a:p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Этот полимер устойчив к деградации, он с высоким молекулярным весом, не растворимый в воде и органических растворителях.</a:t>
            </a:r>
          </a:p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Гидролизный лигнин (сульфатный, сульфитный лигнин) для промышленного применения должен отлежаться в отвалах в естественных условиях не менее 7-10 лет. В мире насчитывается не менее 500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млн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тонн такого лигнина в отвалах. Это наносит ущерб экологии.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9154" name="Picture 2" descr="D:\WORK\Папа\КАХАК 2015 г\1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8486" y="1643050"/>
            <a:ext cx="399067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993</TotalTime>
  <Words>932</Words>
  <Application>Microsoft Office PowerPoint</Application>
  <PresentationFormat>Экран (4:3)</PresentationFormat>
  <Paragraphs>63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Vapor Trail</vt:lpstr>
      <vt:lpstr>Альтернативное топливо из отходов от сельского хозяйства – соломы и прочей растительной биомассы</vt:lpstr>
      <vt:lpstr>Альтернативное топливо. Древесные пеллеты.</vt:lpstr>
      <vt:lpstr>Слайд 3</vt:lpstr>
      <vt:lpstr>Производство пеллет по существующим технологиям</vt:lpstr>
      <vt:lpstr>Общий вид оборудования по производству пеллет</vt:lpstr>
      <vt:lpstr>Сушильная камера для сырья</vt:lpstr>
      <vt:lpstr>Способы грануляции</vt:lpstr>
      <vt:lpstr>Альтернативное топливо из соломы и из прочих  отходов растительной биомассы.  «Nature lignin» -натурлигнин – казахстанское изобретение.</vt:lpstr>
      <vt:lpstr>Лигнин. Гидролизный лигнин.</vt:lpstr>
      <vt:lpstr>высокоскоростной гидролиз в существующем устройстве</vt:lpstr>
      <vt:lpstr>Технологическая линия высокоскоростного гидролиза и по производству натурлигнина</vt:lpstr>
      <vt:lpstr>Свойства пеллет</vt:lpstr>
      <vt:lpstr>Лабораторные работы по пиролизу натурлигнина. Газ.</vt:lpstr>
      <vt:lpstr>Лабораторные работы по пиролизу натурлигнина. Жидкое биотопливо.</vt:lpstr>
      <vt:lpstr>Слайд 15</vt:lpstr>
      <vt:lpstr>Оборудование ТОО«TXT Company».   Измельчитель биомассы.</vt:lpstr>
      <vt:lpstr>Оборудование ТОО«TXT Company».  Измельчитель биомассы (травы, зерна) для приготовления корма.</vt:lpstr>
      <vt:lpstr>Оборудование ТОО«TXT Company».  Смеситель.</vt:lpstr>
      <vt:lpstr>Оборудование ТОО«TXT Company».  Гранулятор (производство КНР).</vt:lpstr>
      <vt:lpstr>Проект технологического процесса. Сбор и предварительная переработка сырья.</vt:lpstr>
      <vt:lpstr>Проект технологической линии по производству натурлигнина</vt:lpstr>
      <vt:lpstr>Результаты экспертизы по теплотворности лигнин пеллет (натурлигнина)</vt:lpstr>
      <vt:lpstr>Результаты экспертизы по механическим свойствам</vt:lpstr>
      <vt:lpstr>Результаты экспертизы по определению содержания лигнина. Лигнин – 86%.</vt:lpstr>
      <vt:lpstr>Производство натурлигнина на экспериментальной установке</vt:lpstr>
      <vt:lpstr>Применение натурлигнина</vt:lpstr>
      <vt:lpstr>Слайд 27</vt:lpstr>
      <vt:lpstr>Слайд 28</vt:lpstr>
      <vt:lpstr>Спасибо!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Происхождение углеводородов</dc:title>
  <dc:creator>AntiMent</dc:creator>
  <cp:lastModifiedBy>PC</cp:lastModifiedBy>
  <cp:revision>106</cp:revision>
  <dcterms:created xsi:type="dcterms:W3CDTF">2015-07-27T16:02:55Z</dcterms:created>
  <dcterms:modified xsi:type="dcterms:W3CDTF">2015-10-23T05:32:49Z</dcterms:modified>
</cp:coreProperties>
</file>