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322" r:id="rId3"/>
    <p:sldId id="333" r:id="rId4"/>
    <p:sldId id="323" r:id="rId5"/>
    <p:sldId id="324" r:id="rId6"/>
    <p:sldId id="274" r:id="rId7"/>
    <p:sldId id="286" r:id="rId8"/>
    <p:sldId id="304" r:id="rId9"/>
    <p:sldId id="313" r:id="rId10"/>
    <p:sldId id="315" r:id="rId11"/>
    <p:sldId id="321" r:id="rId12"/>
    <p:sldId id="288" r:id="rId13"/>
    <p:sldId id="325" r:id="rId14"/>
    <p:sldId id="326" r:id="rId15"/>
    <p:sldId id="327" r:id="rId16"/>
    <p:sldId id="328" r:id="rId17"/>
    <p:sldId id="329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FFFFFF"/>
    <a:srgbClr val="0000FF"/>
    <a:srgbClr val="00C3BE"/>
    <a:srgbClr val="FF33CC"/>
    <a:srgbClr val="FF0000"/>
    <a:srgbClr val="CC0099"/>
    <a:srgbClr val="33CC33"/>
    <a:srgbClr val="1E0D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41" autoAdjust="0"/>
    <p:restoredTop sz="94660"/>
  </p:normalViewPr>
  <p:slideViewPr>
    <p:cSldViewPr>
      <p:cViewPr>
        <p:scale>
          <a:sx n="75" d="100"/>
          <a:sy n="75" d="100"/>
        </p:scale>
        <p:origin x="-1944" y="-792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1;&#1088;&#1072;&#1090;&#1100;&#1103;%20&#1055;&#1080;&#1083;&#1086;&#1090;&#1099;\&#1056;&#1072;&#1073;&#1086;&#1095;&#1080;&#1081;%20&#1089;&#1090;&#1086;&#1083;\&#1051;&#1080;&#1089;&#1090;%20Microsoft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Лист1!$A$19:$A$22</c:f>
              <c:strCache>
                <c:ptCount val="4"/>
                <c:pt idx="0">
                  <c:v>уголь</c:v>
                </c:pt>
                <c:pt idx="1">
                  <c:v>вода</c:v>
                </c:pt>
                <c:pt idx="2">
                  <c:v>газ</c:v>
                </c:pt>
                <c:pt idx="3">
                  <c:v>нефть</c:v>
                </c:pt>
              </c:strCache>
            </c:strRef>
          </c:cat>
          <c:val>
            <c:numRef>
              <c:f>Лист1!$B$19:$B$22</c:f>
              <c:numCache>
                <c:formatCode>General</c:formatCode>
                <c:ptCount val="4"/>
                <c:pt idx="0">
                  <c:v>70</c:v>
                </c:pt>
                <c:pt idx="1">
                  <c:v>14.6</c:v>
                </c:pt>
                <c:pt idx="2">
                  <c:v>10.6</c:v>
                </c:pt>
                <c:pt idx="3">
                  <c:v>4.9000000000000004</c:v>
                </c:pt>
              </c:numCache>
            </c:numRef>
          </c:val>
        </c:ser>
        <c:dLbls/>
      </c:pie3DChart>
    </c:plotArea>
    <c:legend>
      <c:legendPos val="r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3C9420-8CCD-4D23-B955-35C85A1725D7}" type="slidenum">
              <a:rPr lang="ru-RU" altLang="ko-KR"/>
              <a:pPr>
                <a:defRPr/>
              </a:pPr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noProof="0" smtClean="0"/>
              <a:t>Щелчок правит образец текста</a:t>
            </a:r>
          </a:p>
          <a:p>
            <a:pPr lvl="1"/>
            <a:r>
              <a:rPr lang="ru-RU" altLang="ko-KR" noProof="0" smtClean="0"/>
              <a:t>Второй уровень</a:t>
            </a:r>
          </a:p>
          <a:p>
            <a:pPr lvl="2"/>
            <a:r>
              <a:rPr lang="ru-RU" altLang="ko-KR" noProof="0" smtClean="0"/>
              <a:t>Третий уровень</a:t>
            </a:r>
          </a:p>
          <a:p>
            <a:pPr lvl="3"/>
            <a:r>
              <a:rPr lang="ru-RU" altLang="ko-KR" noProof="0" smtClean="0"/>
              <a:t>Четвертый уровень</a:t>
            </a:r>
          </a:p>
          <a:p>
            <a:pPr lvl="4"/>
            <a:r>
              <a:rPr lang="ru-RU" altLang="ko-KR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ko-K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76710-D99F-4B34-B121-EC4E51C6A67A}" type="slidenum">
              <a:rPr lang="ru-RU" altLang="ko-KR"/>
              <a:pPr>
                <a:defRPr/>
              </a:pPr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79BFF"/>
            </a:gs>
            <a:gs pos="100000">
              <a:srgbClr val="4275C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ИЯФ_лого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 rot="16200000">
            <a:off x="-2511425" y="3425825"/>
            <a:ext cx="5937250" cy="914400"/>
          </a:xfrm>
          <a:prstGeom prst="rect">
            <a:avLst/>
          </a:prstGeom>
          <a:solidFill>
            <a:srgbClr val="DFB45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ko-KR" sz="2800" b="1" smtClean="0">
                <a:solidFill>
                  <a:srgbClr val="DFB45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F99"/>
                    </a:outerShdw>
                  </a:cont>
                  <a:cont type="tree" name="">
                    <a:effect ref="fillLine"/>
                    <a:outerShdw dist="38100" dir="2700000" algn="tl">
                      <a:srgbClr val="856B35"/>
                    </a:outerShdw>
                  </a:cont>
                  <a:effect ref="fillLine"/>
                </a:effectDag>
                <a:latin typeface="Arial" charset="0"/>
              </a:rPr>
              <a:t>INSTITUTE of NUCLEAR PHYSICS</a:t>
            </a:r>
            <a:endParaRPr lang="ru-RU" altLang="ko-KR" smtClean="0">
              <a:solidFill>
                <a:srgbClr val="DFB459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16013" y="1700213"/>
            <a:ext cx="7848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kk-KZ" altLang="ru-RU" sz="3600" b="1"/>
              <a:t>«Казахстан – не полигон для экспериментов атомной энергетики» (одиннадцать аргументов в пользу строительства АЭС в Казахстане)</a:t>
            </a:r>
            <a:endParaRPr lang="ru-RU" altLang="ru-RU" sz="3600" b="1" i="1">
              <a:latin typeface="Verdana" pitchFamily="34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7497763" y="4149725"/>
            <a:ext cx="16462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altLang="ko-KR" sz="2500" b="1"/>
              <a:t>Ким Д.С.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900113" y="4581525"/>
            <a:ext cx="82438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/>
              <a:t>Научно-практический семинар</a:t>
            </a:r>
          </a:p>
          <a:p>
            <a:pPr algn="ctr"/>
            <a:r>
              <a:rPr lang="ru-RU" altLang="ru-RU" b="1"/>
              <a:t>«Зеленая энергетика и энергосберегающие технологии в Казахстане» </a:t>
            </a:r>
          </a:p>
          <a:p>
            <a:pPr algn="ctr"/>
            <a:endParaRPr lang="ru-RU" altLang="ru-RU" b="1"/>
          </a:p>
          <a:p>
            <a:pPr algn="ctr"/>
            <a:r>
              <a:rPr lang="kk-KZ" altLang="ja-JP" b="1">
                <a:solidFill>
                  <a:srgbClr val="FFFFFF"/>
                </a:solidFill>
                <a:ea typeface="MS PGothic" pitchFamily="34" charset="-128"/>
              </a:rPr>
              <a:t>Республика Казахстан</a:t>
            </a:r>
            <a:r>
              <a:rPr lang="ru-RU" altLang="ja-JP" b="1">
                <a:solidFill>
                  <a:srgbClr val="FFFFFF"/>
                </a:solidFill>
                <a:ea typeface="MS PGothic" pitchFamily="34" charset="-128"/>
              </a:rPr>
              <a:t>, г. Алматы</a:t>
            </a:r>
          </a:p>
          <a:p>
            <a:pPr algn="ctr"/>
            <a:r>
              <a:rPr lang="kk-KZ" altLang="ja-JP" b="1">
                <a:solidFill>
                  <a:srgbClr val="FFFFFF"/>
                </a:solidFill>
                <a:ea typeface="MS PGothic" pitchFamily="34" charset="-128"/>
              </a:rPr>
              <a:t>23 октября 2015 г.</a:t>
            </a:r>
            <a:endParaRPr lang="ru-RU" altLang="ko-KR" b="1">
              <a:solidFill>
                <a:srgbClr val="FFFFFF"/>
              </a:solidFill>
            </a:endParaRP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116013" y="115888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Представительство Посольства</a:t>
            </a:r>
          </a:p>
          <a:p>
            <a:pPr algn="ctr"/>
            <a:r>
              <a:rPr lang="ru-RU" altLang="ru-RU" b="1"/>
              <a:t>Республики Корея в г. Алматы</a:t>
            </a:r>
            <a:endParaRPr lang="ru-RU" altLang="ko-KR">
              <a:solidFill>
                <a:srgbClr val="FFFFFF"/>
              </a:solidFill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634287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FFFFFF"/>
                </a:solidFill>
              </a:rPr>
              <a:t>5. «Бесперспективость строительства»</a:t>
            </a:r>
            <a:endParaRPr lang="ru-RU" altLang="ko-KR" sz="2800" b="1" smtClean="0">
              <a:solidFill>
                <a:srgbClr val="FFFFFF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4213" y="2349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ko-KR" sz="4400">
              <a:solidFill>
                <a:schemeClr val="tx2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ttp://madan.org.il/up/images/orig/madan/96/4802927nuclear_reactors_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36625"/>
            <a:ext cx="8229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116013" y="188913"/>
            <a:ext cx="77771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6. «Первый экспериментальный образец для мирных целей»</a:t>
            </a:r>
            <a:endParaRPr lang="ru-RU" altLang="ko-KR" sz="2800" b="1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1341438"/>
            <a:ext cx="79724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ko-KR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116013" y="260350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7. «Опасное строительство на берегу моря»</a:t>
            </a: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00213"/>
            <a:ext cx="5689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1201738" y="908050"/>
            <a:ext cx="754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Cs-137 </a:t>
            </a:r>
            <a:r>
              <a:rPr lang="ru-RU" sz="2000">
                <a:solidFill>
                  <a:srgbClr val="FFFFFF"/>
                </a:solidFill>
              </a:rPr>
              <a:t>в пробах воды из акваторий, омывающих острова Хонсю, Кюсю и Сикоку, через 2 года после аварии на АЭС «Фукусима-1»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042988" y="188913"/>
            <a:ext cx="7921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8. «Опасное строительство вблизи населённого пункта»</a:t>
            </a: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63675"/>
            <a:ext cx="821531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116013" y="312738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9. «Большой срок строительства»</a:t>
            </a: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27113"/>
            <a:ext cx="79930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116013" y="260350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10. «Импорт оборудования и специалистов»</a:t>
            </a: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78486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921625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FFFFFF"/>
                </a:solidFill>
              </a:rPr>
              <a:t>11. «Ненужная электроэнергия в регионе»</a:t>
            </a:r>
            <a:endParaRPr lang="ru-RU" altLang="ru-RU" sz="2800" b="1" smtClean="0">
              <a:solidFill>
                <a:srgbClr val="FFFFFF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115616" y="1628800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4787900" y="3970338"/>
            <a:ext cx="1079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b="1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1547813" y="3141663"/>
            <a:ext cx="1368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b="1">
                <a:solidFill>
                  <a:srgbClr val="FFFFFF"/>
                </a:solidFill>
              </a:rPr>
              <a:t>14,6%</a:t>
            </a: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2232025" y="2420938"/>
            <a:ext cx="17637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b="1"/>
              <a:t>10,6%</a:t>
            </a:r>
          </a:p>
        </p:txBody>
      </p:sp>
      <p:sp>
        <p:nvSpPr>
          <p:cNvPr id="17415" name="Заголовок 1"/>
          <p:cNvSpPr txBox="1">
            <a:spLocks/>
          </p:cNvSpPr>
          <p:nvPr/>
        </p:nvSpPr>
        <p:spPr bwMode="auto">
          <a:xfrm>
            <a:off x="3635375" y="2205038"/>
            <a:ext cx="11525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b="1">
                <a:solidFill>
                  <a:srgbClr val="FFFFFF"/>
                </a:solidFill>
              </a:rPr>
              <a:t>4,9%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FFFFFF"/>
                </a:solidFill>
              </a:rPr>
              <a:t>«Что нам необходимо делать?»</a:t>
            </a:r>
            <a:endParaRPr lang="ru-RU" altLang="ru-RU" sz="2800" b="1" smtClean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331913" y="1049338"/>
            <a:ext cx="741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- «…</a:t>
            </a:r>
            <a:r>
              <a:rPr lang="ru-RU" i="1">
                <a:solidFill>
                  <a:srgbClr val="FFFFFF"/>
                </a:solidFill>
              </a:rPr>
              <a:t>необходимо создать в стране «Казатомнадзор», который обеспечивал бы ядерную безопасность страны и был в прямом подчинении главе правительства», </a:t>
            </a:r>
            <a:r>
              <a:rPr lang="ru-RU">
                <a:solidFill>
                  <a:srgbClr val="FFFFFF"/>
                </a:solidFill>
              </a:rPr>
              <a:t>поскольку</a:t>
            </a:r>
            <a:r>
              <a:rPr lang="ru-RU" i="1">
                <a:solidFill>
                  <a:srgbClr val="FFFFFF"/>
                </a:solidFill>
              </a:rPr>
              <a:t> «сегодня Комитет по атомной энергии сам себе разрешает и сам же себе запрещает</a:t>
            </a:r>
            <a:r>
              <a:rPr lang="ru-RU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1331913" y="3597275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FFFF"/>
                </a:solidFill>
              </a:rPr>
              <a:t>- «Необходимо развитие и внедрение альтернативных энергетических технологии, которые уже многие годы применяются во всем мире»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1331913" y="5229225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FFFF"/>
                </a:solidFill>
              </a:rPr>
              <a:t>- «Строительство газотурбинных станции на сегодняшний день это оправдано экономически, социально и  экологически»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15888"/>
            <a:ext cx="7921625" cy="10080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3"/>
                </a:solidFill>
              </a:rPr>
              <a:t>«Россия будет </a:t>
            </a:r>
            <a:r>
              <a:rPr lang="ru-RU" sz="2800" b="1" i="1" dirty="0">
                <a:solidFill>
                  <a:schemeClr val="accent3"/>
                </a:solidFill>
              </a:rPr>
              <a:t>иметь под боком </a:t>
            </a:r>
            <a:r>
              <a:rPr lang="ru-RU" sz="2800" b="1" i="1" dirty="0" err="1">
                <a:solidFill>
                  <a:schemeClr val="accent3"/>
                </a:solidFill>
              </a:rPr>
              <a:t>референтный</a:t>
            </a:r>
            <a:r>
              <a:rPr lang="ru-RU" sz="2800" b="1" i="1" dirty="0">
                <a:solidFill>
                  <a:schemeClr val="accent3"/>
                </a:solidFill>
              </a:rPr>
              <a:t> образец </a:t>
            </a:r>
            <a:r>
              <a:rPr lang="ru-RU" sz="2800" b="1" i="1" dirty="0" err="1">
                <a:solidFill>
                  <a:schemeClr val="accent3"/>
                </a:solidFill>
              </a:rPr>
              <a:t>легководного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smtClean="0">
                <a:solidFill>
                  <a:schemeClr val="accent3"/>
                </a:solidFill>
              </a:rPr>
              <a:t>реактора» – 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???</a:t>
            </a:r>
            <a:endParaRPr lang="ru-RU" altLang="ko-KR" sz="28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00113" y="1268413"/>
            <a:ext cx="8243887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2800" b="1" i="1" kern="0" dirty="0" smtClean="0">
                <a:solidFill>
                  <a:srgbClr val="FFFFFF"/>
                </a:solidFill>
              </a:rPr>
              <a:t>«… в </a:t>
            </a:r>
            <a:r>
              <a:rPr lang="ru-RU" altLang="ru-RU" sz="2800" b="1" i="1" kern="0" dirty="0" err="1" smtClean="0">
                <a:solidFill>
                  <a:srgbClr val="FFFFFF"/>
                </a:solidFill>
              </a:rPr>
              <a:t>Мангистауской</a:t>
            </a:r>
            <a:r>
              <a:rPr lang="ru-RU" altLang="ru-RU" sz="2800" b="1" i="1" kern="0" dirty="0" smtClean="0">
                <a:solidFill>
                  <a:srgbClr val="FFFFFF"/>
                </a:solidFill>
              </a:rPr>
              <a:t> области с 1973 года действовал атомный реактор БН-350»</a:t>
            </a:r>
            <a:endParaRPr lang="ru-RU" altLang="ko-KR" sz="2800" b="1" i="1" kern="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1400" y="3046413"/>
          <a:ext cx="7889877" cy="1390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017"/>
                <a:gridCol w="644886"/>
                <a:gridCol w="644886"/>
                <a:gridCol w="644886"/>
                <a:gridCol w="644886"/>
                <a:gridCol w="644886"/>
                <a:gridCol w="644886"/>
                <a:gridCol w="644886"/>
                <a:gridCol w="644886"/>
                <a:gridCol w="644886"/>
                <a:gridCol w="644886"/>
              </a:tblGrid>
              <a:tr h="3476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Годы эксплуатации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1999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  <a:tr h="695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Активность,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∙10</a:t>
                      </a:r>
                      <a:r>
                        <a:rPr lang="ru-RU" sz="1800" baseline="30000">
                          <a:effectLst/>
                        </a:rPr>
                        <a:t>10</a:t>
                      </a:r>
                      <a:r>
                        <a:rPr lang="ru-RU" sz="1800">
                          <a:effectLst/>
                        </a:rPr>
                        <a:t> Бк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3118" name="Прямоугольник 2"/>
          <p:cNvSpPr>
            <a:spLocks noChangeArrowheads="1"/>
          </p:cNvSpPr>
          <p:nvPr/>
        </p:nvSpPr>
        <p:spPr bwMode="auto">
          <a:xfrm>
            <a:off x="1042988" y="2289175"/>
            <a:ext cx="792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FFFF"/>
                </a:solidFill>
              </a:rPr>
              <a:t>Суммарные годовые активности цезия-137, сброшенного в Каспийское море со сточными водами реактора БН-350</a:t>
            </a:r>
            <a:endParaRPr lang="ru-RU" altLang="ko-KR" sz="2000" b="1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42988" y="5229225"/>
          <a:ext cx="7921625" cy="15114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79720"/>
                <a:gridCol w="2641905"/>
              </a:tblGrid>
              <a:tr h="604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Контролируемая территория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Мощность гамма-излучения, мкЗв/ч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Территория пром. площадки реактора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100…200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Территория периметра хранилищ твёрдых РАО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500…4000*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Территория зоны наблюдения реактора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100…150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36" name="Прямоугольник 3"/>
          <p:cNvSpPr>
            <a:spLocks noChangeArrowheads="1"/>
          </p:cNvSpPr>
          <p:nvPr/>
        </p:nvSpPr>
        <p:spPr bwMode="auto">
          <a:xfrm>
            <a:off x="2195513" y="4521200"/>
            <a:ext cx="5329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FFFF"/>
                </a:solidFill>
              </a:rPr>
              <a:t>Радиационный фон местности на контролируемой территории БН-350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2"/>
          <p:cNvSpPr>
            <a:spLocks noChangeArrowheads="1"/>
          </p:cNvSpPr>
          <p:nvPr/>
        </p:nvSpPr>
        <p:spPr bwMode="auto">
          <a:xfrm>
            <a:off x="1116013" y="188913"/>
            <a:ext cx="7777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000" b="1">
                <a:solidFill>
                  <a:srgbClr val="FFFFFF"/>
                </a:solidFill>
              </a:rPr>
              <a:t>Содержание радиоактивных веществ в пробах почвы и растительности СЗЗ реактора БН-350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1844675"/>
          <a:ext cx="7777162" cy="4311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63784"/>
                <a:gridCol w="1506689"/>
                <a:gridCol w="1506689"/>
              </a:tblGrid>
              <a:tr h="548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Контролируемая территория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Удельная активность, Бк/кг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β-активных нуклидов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цезий-137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1. Пробы растительности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Территория пром. площадки реактора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&lt; 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Территория хранилища твёрдых РАО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555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36,3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Усреднённые значения по точкам контроля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&lt; 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2. Пробы почвы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Территория пром. площадки реактора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555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Территория хранилища твёрдых РАО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814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21,1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4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Усреднённые значения по точкам контроля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41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1042988" y="201613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2000" i="1">
                <a:solidFill>
                  <a:srgbClr val="FFFFFF"/>
                </a:solidFill>
              </a:rPr>
              <a:t>«… атомная отрасль использует общую озабоченность по поводу изменения климата с тем, чтобы обосновать </a:t>
            </a:r>
            <a:r>
              <a:rPr lang="en-US" altLang="ru-RU" sz="2000" i="1">
                <a:solidFill>
                  <a:srgbClr val="FFFFFF"/>
                </a:solidFill>
              </a:rPr>
              <a:t>“</a:t>
            </a:r>
            <a:r>
              <a:rPr lang="ru-RU" altLang="ru-RU" sz="2000" i="1">
                <a:solidFill>
                  <a:srgbClr val="FFFFFF"/>
                </a:solidFill>
              </a:rPr>
              <a:t>атомное возрождение</a:t>
            </a:r>
            <a:r>
              <a:rPr lang="en-US" altLang="ru-RU" sz="2000" i="1">
                <a:solidFill>
                  <a:srgbClr val="FFFFFF"/>
                </a:solidFill>
              </a:rPr>
              <a:t>”</a:t>
            </a:r>
            <a:r>
              <a:rPr lang="ru-RU" altLang="ru-RU" sz="2000" i="1">
                <a:solidFill>
                  <a:srgbClr val="FFFFFF"/>
                </a:solidFill>
              </a:rPr>
              <a:t>»</a:t>
            </a:r>
            <a:endParaRPr lang="ru-RU" altLang="ko-KR" sz="2000" b="1" i="1">
              <a:solidFill>
                <a:srgbClr val="FFFFFF"/>
              </a:solidFill>
            </a:endParaRPr>
          </a:p>
        </p:txBody>
      </p:sp>
      <p:pic>
        <p:nvPicPr>
          <p:cNvPr id="5125" name="Picture 116" descr="http://www.nomad.su/i2012/1003-32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1196975"/>
            <a:ext cx="74183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00113" y="334963"/>
            <a:ext cx="824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i="1">
                <a:solidFill>
                  <a:srgbClr val="FFFFFF"/>
                </a:solidFill>
              </a:rPr>
              <a:t>«…не видно, чтобы частный капитал торопился инвестировать средства в атомные предприятия … </a:t>
            </a:r>
            <a:r>
              <a:rPr lang="ru-RU" altLang="ru-RU" sz="2000" b="1">
                <a:solidFill>
                  <a:srgbClr val="FFFFFF"/>
                </a:solidFill>
              </a:rPr>
              <a:t>Атомная энергия нерентабельна</a:t>
            </a:r>
            <a:r>
              <a:rPr lang="ru-RU" altLang="ru-RU" sz="2000" i="1">
                <a:solidFill>
                  <a:srgbClr val="FFFFFF"/>
                </a:solidFill>
              </a:rPr>
              <a:t>»</a:t>
            </a:r>
            <a:endParaRPr lang="ru-RU" altLang="ko-KR" sz="2000" b="1" i="1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://www.atomic-energy.ru/files/images/2012/06/eur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93788"/>
            <a:ext cx="7546975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15888"/>
            <a:ext cx="7850187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800" b="1" smtClean="0">
                <a:solidFill>
                  <a:srgbClr val="FFFFFF"/>
                </a:solidFill>
              </a:rPr>
              <a:t>1. «Экономическая составляющая (высокая стоимость выработки)»</a:t>
            </a:r>
            <a:endParaRPr lang="ru-RU" altLang="ko-KR" sz="2800" b="1" smtClean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350" y="1341438"/>
          <a:ext cx="7272338" cy="2181283"/>
        </p:xfrm>
        <a:graphic>
          <a:graphicData uri="http://schemas.openxmlformats.org/drawingml/2006/table">
            <a:tbl>
              <a:tblPr/>
              <a:tblGrid>
                <a:gridCol w="3049605"/>
                <a:gridCol w="1524802"/>
                <a:gridCol w="2697931"/>
              </a:tblGrid>
              <a:tr h="809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вида топлива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Масса топлива, кг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Выработка электроэнергии, кВт ∙ ч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Уголь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7938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Нефть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7938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7938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</a:tr>
              <a:tr h="54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Регенерированное ядерное топливо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79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3881438"/>
          <a:ext cx="7797800" cy="2376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90369"/>
                <a:gridCol w="3107431"/>
              </a:tblGrid>
              <a:tr h="594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Тип электростанции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Занимаемая площадь, км</a:t>
                      </a:r>
                      <a:r>
                        <a:rPr lang="ru-RU" sz="1800" b="1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</a:tr>
              <a:tr h="594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Тепловые 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атомные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электростанции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 ÷ 4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</a:tr>
              <a:tr h="594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Солнечные тепловые и фотоэлектрические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20 ÷ 50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Ветровые поля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50 ÷ 150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Биомассовые плантации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4000 ÷ 6000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4"/>
          <p:cNvSpPr>
            <a:spLocks noChangeArrowheads="1"/>
          </p:cNvSpPr>
          <p:nvPr/>
        </p:nvSpPr>
        <p:spPr bwMode="auto">
          <a:xfrm>
            <a:off x="1042988" y="188913"/>
            <a:ext cx="78501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 b="1">
                <a:solidFill>
                  <a:srgbClr val="FFFFFF"/>
                </a:solidFill>
              </a:rPr>
              <a:t>2. «Экономическая составляющая (высокая стоимость утилизации)»</a:t>
            </a:r>
            <a:endParaRPr lang="ru-RU" altLang="ko-KR" sz="2800" b="1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ttp://nuclearno.ru/2003/ris2003_10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628775"/>
            <a:ext cx="74866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6013" y="188913"/>
            <a:ext cx="7777162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FFFFFF"/>
                </a:solidFill>
              </a:rPr>
              <a:t>3. «Экологическая безопасность (большие риски, приводящие к авариям)»</a:t>
            </a:r>
            <a:endParaRPr lang="en-US" altLang="ko-KR" sz="28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597025"/>
          <a:ext cx="7777162" cy="4207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851"/>
                <a:gridCol w="1368152"/>
                <a:gridCol w="1896473"/>
                <a:gridCol w="2280686"/>
              </a:tblGrid>
              <a:tr h="1369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Источник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энергии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Примерное количество аварий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Средняя смертность при одной аварии, человек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Отношение смертности к выработке 1 ГВт электроэнергии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430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Уголь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 ÷ 434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430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Нефть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 ÷ 500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430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Природный газ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 ÷ 425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430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Жидкий пропан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 ÷ 100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430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Гидроэнергетика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 ÷ 2500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  <a:tr h="684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Атомная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энергетика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 ÷ 31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5"/>
          <p:cNvSpPr>
            <a:spLocks noChangeArrowheads="1"/>
          </p:cNvSpPr>
          <p:nvPr/>
        </p:nvSpPr>
        <p:spPr bwMode="auto">
          <a:xfrm>
            <a:off x="1116013" y="-100013"/>
            <a:ext cx="7777162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4. «Экологическая безопасность (отрицательное влияние на природу)»</a:t>
            </a:r>
            <a:endParaRPr lang="en-US" altLang="ko-KR" sz="2800" b="1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6200000">
            <a:off x="-2522538" y="3421063"/>
            <a:ext cx="5951537" cy="922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700" b="1" dirty="0" smtClean="0"/>
              <a:t>Корейское научно-техническое общество «КАХАК»</a:t>
            </a:r>
            <a:endParaRPr lang="ru-RU" altLang="ru-RU" sz="2700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9334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913" y="1052513"/>
          <a:ext cx="7416800" cy="15843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6464"/>
                <a:gridCol w="1080120"/>
                <a:gridCol w="216021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Вид ущерба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ЯТЦ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УТЦ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5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случаев преждевременной смерти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 ÷ 600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547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Общее сокращение продолжительности жизни,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0,6 ∙ 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÷ 1,8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∙ 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31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Общие потери трудоспособности,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0,4 ∙ 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3 ÷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1,2 ∙ 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4275" y="2811463"/>
          <a:ext cx="7780338" cy="3857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28368"/>
                <a:gridCol w="1951969"/>
              </a:tblGrid>
              <a:tr h="860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Источник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Эквивалентная доза, мЗв/год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(среднее значение)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  <a:tr h="1303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Космическое излучение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γ-излучение естественных радионуклидов (ЕРН)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Внутренне облучение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Радон в помещениях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Угольная энергетика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Всего за счёт природных источников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2,69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  <a:tr h="1290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Рентгенодиагностика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Ядерная энергетика с учётом последствий аварий на АЭС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Профессиональное облучение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Испытания ядерного оружия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Всего за счёт антропогенных источников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0,008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0,006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1,43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  <a:tr h="217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 целом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4,12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P">
  <a:themeElements>
    <a:clrScheme name="INP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IN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P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  <a:fontScheme name="INP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</TotalTime>
  <Words>789</Words>
  <Application>Microsoft Office PowerPoint</Application>
  <PresentationFormat>Экран (4:3)</PresentationFormat>
  <Paragraphs>204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Arial Black</vt:lpstr>
      <vt:lpstr>맑은 고딕</vt:lpstr>
      <vt:lpstr>Verdana</vt:lpstr>
      <vt:lpstr>MS PGothic</vt:lpstr>
      <vt:lpstr>Gulim</vt:lpstr>
      <vt:lpstr>INP</vt:lpstr>
      <vt:lpstr>Слайд 1</vt:lpstr>
      <vt:lpstr>«Россия будет иметь под боком референтный образец легководного реактора» – ???</vt:lpstr>
      <vt:lpstr>Слайд 3</vt:lpstr>
      <vt:lpstr>Слайд 4</vt:lpstr>
      <vt:lpstr>Слайд 5</vt:lpstr>
      <vt:lpstr>1. «Экономическая составляющая (высокая стоимость выработки)»</vt:lpstr>
      <vt:lpstr>Слайд 7</vt:lpstr>
      <vt:lpstr>3. «Экологическая безопасность (большие риски, приводящие к авариям)»</vt:lpstr>
      <vt:lpstr>Слайд 9</vt:lpstr>
      <vt:lpstr>5. «Бесперспективость строительства»</vt:lpstr>
      <vt:lpstr>Слайд 11</vt:lpstr>
      <vt:lpstr>Слайд 12</vt:lpstr>
      <vt:lpstr>Слайд 13</vt:lpstr>
      <vt:lpstr>Слайд 14</vt:lpstr>
      <vt:lpstr>Слайд 15</vt:lpstr>
      <vt:lpstr>11. «Ненужная электроэнергия в регионе»</vt:lpstr>
      <vt:lpstr>«Что нам необходимо делать?»</vt:lpstr>
    </vt:vector>
  </TitlesOfParts>
  <Company>INP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RECAN-2009 - TSO</dc:title>
  <dc:creator>Dmitriy Kim</dc:creator>
  <cp:lastModifiedBy>User</cp:lastModifiedBy>
  <cp:revision>437</cp:revision>
  <cp:lastPrinted>2002-02-21T11:46:13Z</cp:lastPrinted>
  <dcterms:created xsi:type="dcterms:W3CDTF">2002-02-05T10:29:58Z</dcterms:created>
  <dcterms:modified xsi:type="dcterms:W3CDTF">2015-10-26T05:12:29Z</dcterms:modified>
</cp:coreProperties>
</file>