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sldIdLst>
    <p:sldId id="256" r:id="rId2"/>
    <p:sldId id="305" r:id="rId3"/>
    <p:sldId id="389" r:id="rId4"/>
    <p:sldId id="388" r:id="rId5"/>
    <p:sldId id="300" r:id="rId6"/>
    <p:sldId id="338" r:id="rId7"/>
    <p:sldId id="387" r:id="rId8"/>
    <p:sldId id="386" r:id="rId9"/>
    <p:sldId id="351" r:id="rId10"/>
    <p:sldId id="308" r:id="rId11"/>
    <p:sldId id="354" r:id="rId12"/>
    <p:sldId id="357" r:id="rId13"/>
    <p:sldId id="380" r:id="rId14"/>
    <p:sldId id="355" r:id="rId15"/>
    <p:sldId id="341" r:id="rId16"/>
    <p:sldId id="356" r:id="rId17"/>
    <p:sldId id="317" r:id="rId18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1pPr>
    <a:lvl2pPr marL="4572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2pPr>
    <a:lvl3pPr marL="9144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3pPr>
    <a:lvl4pPr marL="13716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4pPr>
    <a:lvl5pPr marL="1828800" algn="l" defTabSz="457200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4200"/>
    <a:srgbClr val="19027C"/>
    <a:srgbClr val="00FFFF"/>
    <a:srgbClr val="008080"/>
    <a:srgbClr val="660033"/>
    <a:srgbClr val="33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17" autoAdjust="0"/>
  </p:normalViewPr>
  <p:slideViewPr>
    <p:cSldViewPr>
      <p:cViewPr varScale="1">
        <p:scale>
          <a:sx n="107" d="100"/>
          <a:sy n="107" d="100"/>
        </p:scale>
        <p:origin x="-1098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t\Documents\Conf\Almaty\2011\ISTC\Nox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t\Documents\Conf\Almaty\2011\ISTC\Nox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1666666666666788E-3"/>
          <c:y val="5.7870370370370391E-2"/>
          <c:w val="0.99166666666666659"/>
          <c:h val="0.94212962962962965"/>
        </c:manualLayout>
      </c:layout>
      <c:pie3DChart>
        <c:varyColors val="1"/>
        <c:ser>
          <c:idx val="0"/>
          <c:order val="0"/>
          <c:dPt>
            <c:idx val="0"/>
            <c:explosion val="4"/>
          </c:dPt>
          <c:dPt>
            <c:idx val="1"/>
            <c:explosion val="6"/>
          </c:dPt>
          <c:dLbls>
            <c:dLbl>
              <c:idx val="0"/>
              <c:layout>
                <c:manualLayout>
                  <c:x val="-0.22569619422572229"/>
                  <c:y val="8.0936497521143735E-2"/>
                </c:manualLayout>
              </c:layout>
              <c:tx>
                <c:rich>
                  <a:bodyPr/>
                  <a:lstStyle/>
                  <a:p>
                    <a:r>
                      <a:rPr lang="en-US" sz="2000"/>
                      <a:t>250 ppm</a:t>
                    </a:r>
                  </a:p>
                </c:rich>
              </c:tx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/>
                      <a:t>500 ppm</a:t>
                    </a: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lang="en-US"/>
                </a:pPr>
                <a:endParaRPr lang="ru-RU"/>
              </a:p>
            </c:txPr>
            <c:showVal val="1"/>
            <c:showCatName val="1"/>
            <c:showLeaderLines val="1"/>
          </c:dLbls>
          <c:val>
            <c:numRef>
              <c:f>Sheet1!$A$1:$B$1</c:f>
              <c:numCache>
                <c:formatCode>General</c:formatCode>
                <c:ptCount val="2"/>
                <c:pt idx="0">
                  <c:v>250</c:v>
                </c:pt>
                <c:pt idx="1">
                  <c:v>500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  <c:dispBlanksAs val="zero"/>
  </c:chart>
  <c:spPr>
    <a:noFill/>
    <a:ln>
      <a:noFill/>
    </a:ln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5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8938851651808225E-3"/>
          <c:y val="2.6094792758414007E-2"/>
          <c:w val="0.99621222966963285"/>
          <c:h val="0.9478104144831826"/>
        </c:manualLayout>
      </c:layout>
      <c:pie3DChart>
        <c:varyColors val="1"/>
        <c:ser>
          <c:idx val="0"/>
          <c:order val="0"/>
          <c:dPt>
            <c:idx val="0"/>
            <c:explosion val="10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/>
                      <a:t>1</a:t>
                    </a:r>
                    <a:r>
                      <a:rPr lang="en-US"/>
                      <a:t> %</a:t>
                    </a:r>
                  </a:p>
                </c:rich>
              </c:tx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/>
                      <a:t>4</a:t>
                    </a:r>
                    <a:r>
                      <a:rPr lang="en-US" baseline="0"/>
                      <a:t> %</a:t>
                    </a:r>
                    <a:endParaRPr lang="en-US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lang="en-US" sz="2000"/>
                </a:pPr>
                <a:endParaRPr lang="ru-RU"/>
              </a:p>
            </c:txPr>
            <c:showVal val="1"/>
            <c:showCatName val="1"/>
            <c:showLeaderLines val="1"/>
          </c:dLbls>
          <c:val>
            <c:numRef>
              <c:f>Sheet1!$A$3:$B$3</c:f>
              <c:numCache>
                <c:formatCode>General</c:formatCode>
                <c:ptCount val="2"/>
                <c:pt idx="0">
                  <c:v>1</c:v>
                </c:pt>
                <c:pt idx="1">
                  <c:v>4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  <c:dispBlanksAs val="zero"/>
  </c:chart>
  <c:spPr>
    <a:noFill/>
    <a:ln>
      <a:noFill/>
    </a:ln>
  </c:sp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1E1A3BB0-3B9E-47CF-B77A-7D36944D11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ACB112C-EACC-4AFF-B930-CB60F0EF7369}" type="slidenum">
              <a:rPr lang="en-GB" altLang="en-US" smtClean="0"/>
              <a:pPr/>
              <a:t>1</a:t>
            </a:fld>
            <a:endParaRPr lang="en-GB" altLang="en-US" smtClean="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84" name="Rectangle 2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D1184A-1DC1-441A-A781-4ED6D268375B}" type="slidenum">
              <a:rPr lang="en-GB" altLang="en-US" smtClean="0"/>
              <a:pPr/>
              <a:t>11</a:t>
            </a:fld>
            <a:endParaRPr lang="en-GB" altLang="en-US" smtClean="0"/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C4E3A6F-7F5F-491A-870B-3CDE8B175CBA}" type="slidenum">
              <a:rPr lang="en-GB" altLang="en-US" smtClean="0"/>
              <a:pPr/>
              <a:t>12</a:t>
            </a:fld>
            <a:endParaRPr lang="en-GB" altLang="en-US" smtClean="0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0724" name="Rectangle 2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18534CC-74ED-4FCF-8AE2-9B2E41D1F7CD}" type="slidenum">
              <a:rPr lang="en-GB" altLang="en-US" smtClean="0"/>
              <a:pPr/>
              <a:t>13</a:t>
            </a:fld>
            <a:endParaRPr lang="en-GB" altLang="en-US" smtClean="0"/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1748" name="Rectangle 2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30A7EE8-FBB8-4295-BA2E-1DF97645518E}" type="slidenum">
              <a:rPr lang="en-GB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2772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1759DC4-6F11-4566-8046-3204BB4AD359}" type="slidenum">
              <a:rPr lang="en-GB" altLang="en-US" smtClean="0"/>
              <a:pPr/>
              <a:t>15</a:t>
            </a:fld>
            <a:endParaRPr lang="en-GB" altLang="en-US" smtClean="0"/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71064D4-2CB6-4E90-8394-02FFF2862ACE}" type="slidenum">
              <a:rPr lang="en-GB" altLang="en-US" smtClean="0"/>
              <a:pPr/>
              <a:t>17</a:t>
            </a:fld>
            <a:endParaRPr lang="en-GB" altLang="en-US" smtClean="0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4820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7C709F7-7EDD-4EE0-A1F2-D0A9811FEE57}" type="slidenum">
              <a:rPr lang="en-GB" altLang="en-US" smtClean="0"/>
              <a:pPr/>
              <a:t>3</a:t>
            </a:fld>
            <a:endParaRPr lang="en-GB" altLang="en-US" smtClean="0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508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A60BA91-2C07-47A2-BF2C-A03DFC76B670}" type="slidenum">
              <a:rPr lang="en-GB" altLang="en-US" smtClean="0"/>
              <a:pPr/>
              <a:t>4</a:t>
            </a:fld>
            <a:endParaRPr lang="en-GB" altLang="en-US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2532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2E6A367-EC96-435E-81A4-B8CACFE58AF0}" type="slidenum">
              <a:rPr lang="en-GB" altLang="en-US" smtClean="0"/>
              <a:pPr/>
              <a:t>5</a:t>
            </a:fld>
            <a:endParaRPr lang="en-GB" altLang="en-US" smtClean="0"/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3556" name="Rectangle 2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EC98D53-A3EF-42DF-8C47-7E86A38F4BDC}" type="slidenum">
              <a:rPr lang="en-GB" altLang="en-US" smtClean="0"/>
              <a:pPr/>
              <a:t>6</a:t>
            </a:fld>
            <a:endParaRPr lang="en-GB" altLang="en-US" smtClean="0"/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CDD1ED7-E5C6-4B0D-A998-CB3A8A8AD1D0}" type="slidenum">
              <a:rPr lang="en-GB" altLang="en-US" smtClean="0"/>
              <a:pPr/>
              <a:t>7</a:t>
            </a:fld>
            <a:endParaRPr lang="en-GB" altLang="en-US" smtClean="0"/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C6BC28-F0D9-4E6B-8587-D97E11F28176}" type="slidenum">
              <a:rPr lang="en-GB" altLang="en-US" smtClean="0"/>
              <a:pPr/>
              <a:t>8</a:t>
            </a:fld>
            <a:endParaRPr lang="en-GB" altLang="en-US" smtClean="0"/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6628" name="Rectangle 2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E75E1E9-F636-44B6-8DFB-9333460F9604}" type="slidenum">
              <a:rPr lang="en-GB" altLang="en-US" smtClean="0"/>
              <a:pPr/>
              <a:t>9</a:t>
            </a:fld>
            <a:endParaRPr lang="en-GB" altLang="en-US" smtClean="0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7652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C4DA5E-6BC1-4007-AC3B-D93B342766DC}" type="slidenum">
              <a:rPr lang="en-GB" altLang="en-US" smtClean="0"/>
              <a:pPr/>
              <a:t>10</a:t>
            </a:fld>
            <a:endParaRPr lang="en-GB" altLang="en-US" smtClean="0"/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8676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none" anchor="ctr"/>
          <a:lstStyle/>
          <a:p>
            <a:endParaRPr lang="ru-R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C3162-4BF3-418A-8362-BE66999904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26B33-2DF7-4DE2-A279-F677CFDCAF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94483-EC54-4A0C-89CD-5A8CFCED97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30444-7BE8-4BC8-AF80-702D5CFD1D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61A76-2190-4CBE-9F4E-D3FA2538C2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003BE-CBAB-44B5-B788-7546512FC7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55845-2627-476B-8813-4BCA77CE94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2A8CD-2084-4EBF-83E0-4B5F43B31C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FCE1E-D932-48E9-902D-684980432C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5E0BB-4E50-43D5-9611-D6BA6D8522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B29A0-D128-4C40-87B2-A42B5E7612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4886C46F-F2AA-41E8-B958-4E721BB008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2pPr>
      <a:lvl3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3pPr>
      <a:lvl4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4pPr>
      <a:lvl5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9pPr>
    </p:titleStyle>
    <p:bodyStyle>
      <a:lvl1pPr marL="341313" indent="-341313" algn="l" defTabSz="457200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330200"/>
            <a:ext cx="9144000" cy="4851400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30000"/>
              </a:lnSpc>
              <a:spcBef>
                <a:spcPts val="1500"/>
              </a:spcBef>
              <a:buClr>
                <a:srgbClr val="FFFF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ПЛАЗМЕННО-ТОПЛИВНЫЕ СИСТЕМЫ ДЛЯ ПОВЫШЕНИЯ ЭНЕРГОЭФФЕКТИВНОСТИ ТОПЛИВОИСПОЛЬЗОВАНИЯ</a:t>
            </a:r>
          </a:p>
          <a:p>
            <a:pPr algn="ctr">
              <a:lnSpc>
                <a:spcPct val="130000"/>
              </a:lnSpc>
              <a:spcBef>
                <a:spcPts val="1500"/>
              </a:spcBef>
              <a:buClr>
                <a:srgbClr val="FFFF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3600">
                <a:solidFill>
                  <a:srgbClr val="002060"/>
                </a:solidFill>
              </a:rPr>
              <a:t>Д.т.н., профессор </a:t>
            </a:r>
            <a:r>
              <a:rPr lang="ru-RU" altLang="en-US" sz="3600" b="1">
                <a:solidFill>
                  <a:srgbClr val="002060"/>
                </a:solidFill>
              </a:rPr>
              <a:t>В.Е. Мессерле</a:t>
            </a:r>
            <a:endParaRPr lang="en-US" altLang="en-US" sz="3600">
              <a:solidFill>
                <a:srgbClr val="00206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19027C"/>
                </a:solidFill>
              </a:rPr>
              <a:t>	</a:t>
            </a:r>
          </a:p>
          <a:p>
            <a:pPr algn="ctr"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2000" b="1">
                <a:solidFill>
                  <a:srgbClr val="19027C"/>
                </a:solidFill>
              </a:rPr>
              <a:t>	</a:t>
            </a:r>
            <a:r>
              <a:rPr lang="ru-RU" altLang="en-US" sz="2000" b="1">
                <a:solidFill>
                  <a:srgbClr val="002060"/>
                </a:solidFill>
              </a:rPr>
              <a:t>Институт проблем горения; НТО Плазмотехника </a:t>
            </a: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en-US" sz="1800" b="1">
                <a:solidFill>
                  <a:srgbClr val="C00000"/>
                </a:solidFill>
                <a:latin typeface="Calibri" pitchFamily="34" charset="0"/>
              </a:rPr>
              <a:t>«</a:t>
            </a:r>
            <a:r>
              <a:rPr lang="en-US" altLang="en-US" sz="1800" b="1">
                <a:solidFill>
                  <a:srgbClr val="C00000"/>
                </a:solidFill>
                <a:latin typeface="Calibri" pitchFamily="34" charset="0"/>
              </a:rPr>
              <a:t>Зеленая энергетика и энергосберегающие технологии в Казахстане</a:t>
            </a:r>
            <a:r>
              <a:rPr lang="ru-RU" altLang="en-US" sz="1800" b="1">
                <a:solidFill>
                  <a:srgbClr val="C00000"/>
                </a:solidFill>
                <a:latin typeface="Calibri" pitchFamily="34" charset="0"/>
              </a:rPr>
              <a:t>»</a:t>
            </a:r>
            <a:r>
              <a:rPr lang="kk-KZ" altLang="en-US" sz="1800" b="1">
                <a:solidFill>
                  <a:srgbClr val="C00000"/>
                </a:solidFill>
                <a:latin typeface="Calibri" pitchFamily="34" charset="0"/>
              </a:rPr>
              <a:t>,</a:t>
            </a:r>
            <a:r>
              <a:rPr lang="en-US" altLang="en-US" sz="1800" b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altLang="en-US" sz="1800" b="1">
                <a:solidFill>
                  <a:srgbClr val="C00000"/>
                </a:solidFill>
                <a:latin typeface="Calibri" pitchFamily="34" charset="0"/>
              </a:rPr>
              <a:t>Алматы, Казахстан, </a:t>
            </a:r>
            <a:r>
              <a:rPr lang="en-US" altLang="en-US" sz="1800" b="1">
                <a:solidFill>
                  <a:srgbClr val="C00000"/>
                </a:solidFill>
                <a:latin typeface="Calibri" pitchFamily="34" charset="0"/>
              </a:rPr>
              <a:t>16-17 </a:t>
            </a:r>
            <a:r>
              <a:rPr lang="ru-RU" altLang="en-US" sz="1800" b="1">
                <a:solidFill>
                  <a:srgbClr val="C00000"/>
                </a:solidFill>
                <a:latin typeface="Calibri" pitchFamily="34" charset="0"/>
              </a:rPr>
              <a:t>о</a:t>
            </a:r>
            <a:r>
              <a:rPr lang="en-US" altLang="en-US" sz="1800" b="1">
                <a:solidFill>
                  <a:srgbClr val="C00000"/>
                </a:solidFill>
                <a:latin typeface="Calibri" pitchFamily="34" charset="0"/>
              </a:rPr>
              <a:t>ктября 2015 </a:t>
            </a:r>
            <a:r>
              <a:rPr lang="ru-RU" altLang="en-US" sz="1800" b="1">
                <a:solidFill>
                  <a:srgbClr val="C00000"/>
                </a:solidFill>
                <a:latin typeface="Calibri" pitchFamily="34" charset="0"/>
              </a:rPr>
              <a:t>г.</a:t>
            </a:r>
            <a:endParaRPr lang="en-US" altLang="en-US" sz="1800" b="1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B4079E-B8AA-48FA-BFE5-ECC847023D05}" type="slidenum">
              <a:rPr lang="en-GB" altLang="en-US" smtClean="0"/>
              <a:pPr/>
              <a:t>10</a:t>
            </a:fld>
            <a:endParaRPr lang="en-GB" altLang="en-US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5525" y="533400"/>
            <a:ext cx="41798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600" y="838200"/>
            <a:ext cx="4572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en-US" i="1">
                <a:solidFill>
                  <a:schemeClr val="tx2"/>
                </a:solidFill>
              </a:rPr>
              <a:t>Плазменная термохимическая подготовка топлива к сжиганию осуществляется внутри плазменно-топливной системы при концентрации угольной пыли в аэросмеси около</a:t>
            </a:r>
            <a:r>
              <a:rPr lang="en-GB" altLang="en-US" i="1">
                <a:solidFill>
                  <a:schemeClr val="tx2"/>
                </a:solidFill>
              </a:rPr>
              <a:t> 0.4 </a:t>
            </a:r>
            <a:r>
              <a:rPr lang="ru-RU" altLang="en-US" i="1">
                <a:solidFill>
                  <a:schemeClr val="tx2"/>
                </a:solidFill>
              </a:rPr>
              <a:t>кг</a:t>
            </a:r>
            <a:r>
              <a:rPr lang="en-GB" altLang="en-US" i="1">
                <a:solidFill>
                  <a:schemeClr val="tx2"/>
                </a:solidFill>
              </a:rPr>
              <a:t> </a:t>
            </a:r>
            <a:r>
              <a:rPr lang="ru-RU" altLang="en-US" i="1">
                <a:solidFill>
                  <a:schemeClr val="tx2"/>
                </a:solidFill>
              </a:rPr>
              <a:t>угля на кг</a:t>
            </a:r>
            <a:r>
              <a:rPr lang="en-GB" altLang="en-US" i="1">
                <a:solidFill>
                  <a:schemeClr val="tx2"/>
                </a:solidFill>
              </a:rPr>
              <a:t> </a:t>
            </a:r>
            <a:r>
              <a:rPr lang="ru-RU" altLang="en-US" i="1">
                <a:solidFill>
                  <a:schemeClr val="tx2"/>
                </a:solidFill>
              </a:rPr>
              <a:t>воздуха</a:t>
            </a:r>
            <a:r>
              <a:rPr lang="en-GB" altLang="en-US" i="1">
                <a:solidFill>
                  <a:schemeClr val="tx2"/>
                </a:solidFill>
              </a:rPr>
              <a:t>, </a:t>
            </a:r>
            <a:r>
              <a:rPr lang="ru-RU" altLang="en-US" i="1">
                <a:solidFill>
                  <a:schemeClr val="tx2"/>
                </a:solidFill>
              </a:rPr>
              <a:t>что соответствует коэффициенту избытка воздуха </a:t>
            </a:r>
            <a:r>
              <a:rPr lang="en-GB" altLang="en-US" i="1">
                <a:solidFill>
                  <a:schemeClr val="tx2"/>
                </a:solidFill>
              </a:rPr>
              <a:t>0.44</a:t>
            </a:r>
            <a:r>
              <a:rPr lang="ru-RU" altLang="en-US" i="1">
                <a:solidFill>
                  <a:schemeClr val="tx2"/>
                </a:solidFill>
              </a:rPr>
              <a:t>,</a:t>
            </a:r>
            <a:r>
              <a:rPr lang="en-GB" altLang="en-US" i="1">
                <a:solidFill>
                  <a:schemeClr val="tx2"/>
                </a:solidFill>
              </a:rPr>
              <a:t> </a:t>
            </a:r>
            <a:r>
              <a:rPr lang="ru-RU" altLang="en-US" i="1">
                <a:solidFill>
                  <a:schemeClr val="tx2"/>
                </a:solidFill>
              </a:rPr>
              <a:t>теоретически необходимого для полного сжигания угля</a:t>
            </a:r>
            <a:r>
              <a:rPr lang="en-GB" altLang="en-US" i="1">
                <a:solidFill>
                  <a:schemeClr val="tx2"/>
                </a:solidFill>
              </a:rPr>
              <a:t>.</a:t>
            </a:r>
            <a:r>
              <a:rPr lang="ru-RU" altLang="en-US" i="1">
                <a:solidFill>
                  <a:schemeClr val="tx2"/>
                </a:solidFill>
              </a:rPr>
              <a:t> </a:t>
            </a:r>
            <a:endParaRPr lang="en-US" altLang="en-US" i="1">
              <a:solidFill>
                <a:schemeClr val="tx2"/>
              </a:solidFill>
            </a:endParaRPr>
          </a:p>
          <a:p>
            <a:endParaRPr lang="ru-RU" altLang="en-US" b="1" i="1">
              <a:solidFill>
                <a:schemeClr val="tx2"/>
              </a:solidFill>
            </a:endParaRPr>
          </a:p>
          <a:p>
            <a:endParaRPr lang="en-US" altLang="en-US" b="1" i="1">
              <a:solidFill>
                <a:schemeClr val="tx2"/>
              </a:solidFill>
            </a:endParaRPr>
          </a:p>
          <a:p>
            <a:r>
              <a:rPr lang="ru-RU" altLang="en-US" b="1" i="1">
                <a:solidFill>
                  <a:schemeClr val="tx1"/>
                </a:solidFill>
              </a:rPr>
              <a:t>Изменение с температурой </a:t>
            </a:r>
            <a:r>
              <a:rPr lang="en-US" altLang="en-US" b="1" i="1">
                <a:solidFill>
                  <a:schemeClr val="tx1"/>
                </a:solidFill>
              </a:rPr>
              <a:t> </a:t>
            </a:r>
            <a:r>
              <a:rPr lang="ru-RU" altLang="en-US" b="1" i="1">
                <a:solidFill>
                  <a:schemeClr val="tx1"/>
                </a:solidFill>
              </a:rPr>
              <a:t>составов газовой и конденсированной фаз</a:t>
            </a:r>
          </a:p>
        </p:txBody>
      </p:sp>
      <p:sp>
        <p:nvSpPr>
          <p:cNvPr id="11269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447675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300" b="1">
                <a:solidFill>
                  <a:srgbClr val="660033"/>
                </a:solidFill>
                <a:cs typeface="Times New Roman" pitchFamily="18" charset="0"/>
              </a:rPr>
              <a:t>ПЛАЗМОХИМИЧЕСКАЯ ПОДГОТОВКА УГЛЯ К СЖИГАНИЮ</a:t>
            </a:r>
            <a:endParaRPr lang="en-GB" altLang="en-US" sz="2300" b="1">
              <a:solidFill>
                <a:srgbClr val="660033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A515AA-3C27-4ADA-B24F-2098FCDD6088}" type="slidenum">
              <a:rPr lang="en-GB" altLang="en-US" smtClean="0"/>
              <a:pPr/>
              <a:t>11</a:t>
            </a:fld>
            <a:endParaRPr lang="en-GB" altLang="en-US" smtClean="0"/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520700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800" b="1">
                <a:solidFill>
                  <a:srgbClr val="C00000"/>
                </a:solidFill>
                <a:cs typeface="Times New Roman" pitchFamily="18" charset="0"/>
              </a:rPr>
              <a:t>Плазменно-Топливные Системы – ПТС</a:t>
            </a:r>
            <a:r>
              <a:rPr lang="en-GB" altLang="en-US" sz="2800" b="1">
                <a:solidFill>
                  <a:srgbClr val="C0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2332038" y="3200400"/>
            <a:ext cx="6413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2293" name="Rectangle 13"/>
          <p:cNvSpPr>
            <a:spLocks noChangeArrowheads="1"/>
          </p:cNvSpPr>
          <p:nvPr/>
        </p:nvSpPr>
        <p:spPr bwMode="auto">
          <a:xfrm>
            <a:off x="228600" y="4502150"/>
            <a:ext cx="8305800" cy="2311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b="1">
                <a:solidFill>
                  <a:srgbClr val="22228B"/>
                </a:solidFill>
                <a:cs typeface="Times New Roman" pitchFamily="18" charset="0"/>
              </a:rPr>
              <a:t>Термохимическая подготовка угля к сжиганию осуществляется внутри ПТС – пылеугольной горелки, оснащенной электродуговым плазмотроном. В ПТС из исходного угля получают высокореакционное двухкомпонентное топливо (горючий газ + коксовый остаток), самовоспламеняющееся в топке котла ТЭС.</a:t>
            </a:r>
            <a:endParaRPr lang="en-GB" altLang="en-US" b="1">
              <a:solidFill>
                <a:srgbClr val="22228B"/>
              </a:solidFill>
              <a:cs typeface="Times New Roman" pitchFamily="18" charset="0"/>
            </a:endParaRPr>
          </a:p>
        </p:txBody>
      </p:sp>
      <p:pic>
        <p:nvPicPr>
          <p:cNvPr id="12294" name="Picture 7" descr="C:\Users\ust\Pictures\Figures\Vortex PFS flame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143000"/>
            <a:ext cx="60388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49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3AC168-DC37-4E42-ACBA-8D75F4B5F9D7}" type="slidenum">
              <a:rPr lang="en-GB" altLang="en-US" smtClean="0"/>
              <a:pPr/>
              <a:t>12</a:t>
            </a:fld>
            <a:endParaRPr lang="en-GB" altLang="en-US" smtClean="0"/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479925" y="3681413"/>
            <a:ext cx="180975" cy="210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en-US" sz="4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en-US" sz="4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en-US" sz="4400">
              <a:solidFill>
                <a:srgbClr val="000000"/>
              </a:solidFill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479925" y="461327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2971800" y="5562600"/>
            <a:ext cx="3462338" cy="50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800" b="1">
                <a:solidFill>
                  <a:srgbClr val="22228B"/>
                </a:solidFill>
                <a:cs typeface="Times New Roman" pitchFamily="18" charset="0"/>
              </a:rPr>
              <a:t>Схема  плазмотрона</a:t>
            </a:r>
            <a:endParaRPr lang="en-GB" altLang="en-US" sz="2800" b="1">
              <a:solidFill>
                <a:srgbClr val="22228B"/>
              </a:solidFill>
              <a:cs typeface="Times New Roman" pitchFamily="18" charset="0"/>
            </a:endParaRP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0" y="76200"/>
            <a:ext cx="9144000" cy="525463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800" b="1">
                <a:solidFill>
                  <a:srgbClr val="C00000"/>
                </a:solidFill>
                <a:cs typeface="Times New Roman" pitchFamily="18" charset="0"/>
              </a:rPr>
              <a:t>Плазмотрон – основной элемент ПТС</a:t>
            </a:r>
            <a:endParaRPr lang="en-GB" altLang="en-US" sz="2800" b="1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331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762000"/>
            <a:ext cx="6040438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0B8F27-00E1-4162-BBD0-EC970D3030AD}" type="slidenum">
              <a:rPr lang="en-GB" altLang="en-US" smtClean="0"/>
              <a:pPr/>
              <a:t>13</a:t>
            </a:fld>
            <a:endParaRPr lang="en-GB" altLang="en-US" smtClean="0"/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4479925" y="3681413"/>
            <a:ext cx="180975" cy="210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en-US" sz="4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en-US" sz="4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en-US" sz="4400">
              <a:solidFill>
                <a:srgbClr val="000000"/>
              </a:solidFill>
            </a:endParaRP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4479925" y="461327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1371600" y="5483225"/>
            <a:ext cx="6786563" cy="52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800" b="1">
                <a:solidFill>
                  <a:srgbClr val="22228B"/>
                </a:solidFill>
                <a:cs typeface="Times New Roman" pitchFamily="18" charset="0"/>
              </a:rPr>
              <a:t>Промышленный плазмотрон в действии</a:t>
            </a:r>
            <a:endParaRPr lang="en-GB" altLang="en-US" sz="2800" b="1">
              <a:solidFill>
                <a:srgbClr val="22228B"/>
              </a:solidFill>
              <a:cs typeface="Times New Roman" pitchFamily="18" charset="0"/>
            </a:endParaRPr>
          </a:p>
        </p:txBody>
      </p:sp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0" y="76200"/>
            <a:ext cx="9144000" cy="525463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800" b="1">
                <a:solidFill>
                  <a:srgbClr val="C00000"/>
                </a:solidFill>
                <a:cs typeface="Times New Roman" pitchFamily="18" charset="0"/>
              </a:rPr>
              <a:t>Плазмотрон – основной элемент ПТС</a:t>
            </a:r>
            <a:endParaRPr lang="en-GB" altLang="en-US" sz="2800" b="1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434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71437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71AD081-6F33-4687-9AA5-BAB78D5F2FFF}" type="slidenum">
              <a:rPr lang="en-GB" altLang="en-US" sz="14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en-GB" altLang="en-US" sz="1400">
              <a:solidFill>
                <a:srgbClr val="000000"/>
              </a:solidFill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955675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800" b="1">
                <a:solidFill>
                  <a:srgbClr val="C00000"/>
                </a:solidFill>
                <a:cs typeface="Times New Roman" pitchFamily="18" charset="0"/>
              </a:rPr>
              <a:t>ОПЫТНАЯ ПТС В ДЕЙСТВИИ: ВОСПЛАМЕНЕНИЕ ЭКИБАСТУЗСКОГО УГЛЯ</a:t>
            </a:r>
            <a:endParaRPr lang="en-GB" altLang="en-US" sz="2800" b="1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2332038" y="3200400"/>
            <a:ext cx="6413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52400" y="5486400"/>
            <a:ext cx="8991600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600" b="1">
                <a:solidFill>
                  <a:srgbClr val="22228B"/>
                </a:solidFill>
                <a:latin typeface="Arial" pitchFamily="34" charset="0"/>
                <a:cs typeface="Times New Roman" pitchFamily="18" charset="0"/>
              </a:rPr>
              <a:t>Мощность плазмотрона – 100 кВт;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600" b="1">
                <a:solidFill>
                  <a:srgbClr val="22228B"/>
                </a:solidFill>
                <a:latin typeface="Arial" pitchFamily="34" charset="0"/>
                <a:cs typeface="Times New Roman" pitchFamily="18" charset="0"/>
              </a:rPr>
              <a:t>Расход угля через ПТС – 1000 кг/ч;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600" b="1">
                <a:solidFill>
                  <a:srgbClr val="22228B"/>
                </a:solidFill>
                <a:latin typeface="Arial" pitchFamily="34" charset="0"/>
                <a:cs typeface="Times New Roman" pitchFamily="18" charset="0"/>
              </a:rPr>
              <a:t>Температура факела – 1180 </a:t>
            </a:r>
            <a:r>
              <a:rPr lang="ru-RU" altLang="en-US" sz="2600" b="1" baseline="30000">
                <a:solidFill>
                  <a:srgbClr val="22228B"/>
                </a:solidFill>
                <a:latin typeface="Arial" pitchFamily="34" charset="0"/>
                <a:cs typeface="Times New Roman" pitchFamily="18" charset="0"/>
              </a:rPr>
              <a:t>О</a:t>
            </a:r>
            <a:r>
              <a:rPr lang="ru-RU" altLang="en-US" sz="2600" b="1">
                <a:solidFill>
                  <a:srgbClr val="22228B"/>
                </a:solidFill>
                <a:latin typeface="Arial" pitchFamily="34" charset="0"/>
                <a:cs typeface="Times New Roman" pitchFamily="18" charset="0"/>
              </a:rPr>
              <a:t>С.</a:t>
            </a:r>
            <a:endParaRPr lang="en-GB" altLang="en-US" sz="2600" b="1">
              <a:solidFill>
                <a:srgbClr val="22228B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175" y="1271588"/>
            <a:ext cx="89376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519C7A-E157-4E2D-A9B7-A80746D53042}" type="slidenum">
              <a:rPr lang="en-GB" altLang="en-US" smtClean="0"/>
              <a:pPr/>
              <a:t>15</a:t>
            </a:fld>
            <a:endParaRPr lang="en-GB" altLang="en-US" smtClean="0"/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762000" y="5008563"/>
            <a:ext cx="8077200" cy="149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ru-RU" altLang="en-US">
                <a:solidFill>
                  <a:srgbClr val="16165D"/>
                </a:solidFill>
              </a:rPr>
              <a:t>Вид Факела от ПТС через смотровой лючок в боковой стенке котла: в начальный момент (слева) и через 5 минут (справа) после подачи угля (температура в ядре факела 835 и 1022</a:t>
            </a:r>
            <a:r>
              <a:rPr lang="en-US" altLang="en-US" baseline="30000">
                <a:solidFill>
                  <a:srgbClr val="16165D"/>
                </a:solidFill>
              </a:rPr>
              <a:t>o</a:t>
            </a:r>
            <a:r>
              <a:rPr lang="en-US" altLang="en-US">
                <a:solidFill>
                  <a:srgbClr val="16165D"/>
                </a:solidFill>
              </a:rPr>
              <a:t>C</a:t>
            </a:r>
            <a:r>
              <a:rPr lang="ru-RU" altLang="en-US">
                <a:solidFill>
                  <a:srgbClr val="16165D"/>
                </a:solidFill>
              </a:rPr>
              <a:t> соответственно)</a:t>
            </a:r>
            <a:endParaRPr lang="en-US" altLang="en-US" b="1">
              <a:solidFill>
                <a:srgbClr val="16165D"/>
              </a:solidFill>
            </a:endParaRPr>
          </a:p>
        </p:txBody>
      </p:sp>
      <p:sp>
        <p:nvSpPr>
          <p:cNvPr id="16388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447675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300" b="1">
                <a:solidFill>
                  <a:srgbClr val="660033"/>
                </a:solidFill>
                <a:cs typeface="Times New Roman" pitchFamily="18" charset="0"/>
              </a:rPr>
              <a:t>ИСПЫТАНИЯ ПТС НА КОТЛЕ БКЗ-420 АТЭЦ-2</a:t>
            </a:r>
            <a:endParaRPr lang="en-GB" altLang="en-US" sz="2300" b="1">
              <a:solidFill>
                <a:srgbClr val="660033"/>
              </a:solidFill>
              <a:cs typeface="Times New Roman" pitchFamily="18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0" y="576263"/>
            <a:ext cx="6350000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801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838200"/>
          </a:xfrm>
        </p:spPr>
        <p:txBody>
          <a:bodyPr/>
          <a:lstStyle/>
          <a:p>
            <a:pPr eaLnBrk="1" hangingPunct="1"/>
            <a:r>
              <a:rPr lang="ru-RU" altLang="en-US" sz="3200" b="1" smtClean="0">
                <a:solidFill>
                  <a:srgbClr val="C00000"/>
                </a:solidFill>
              </a:rPr>
              <a:t>КОНКУРЕНТОСПОСОБНОСТЬ ПТС</a:t>
            </a:r>
            <a:r>
              <a:rPr lang="ru-RU" altLang="en-US" sz="3200" smtClean="0">
                <a:solidFill>
                  <a:srgbClr val="C00000"/>
                </a:solidFill>
              </a:rPr>
              <a:t> </a:t>
            </a:r>
            <a:r>
              <a:rPr lang="en-US" altLang="en-US" sz="32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altLang="en-US" sz="32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32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" name="Rectangle 32"/>
          <p:cNvSpPr>
            <a:spLocks noChangeArrowheads="1"/>
          </p:cNvSpPr>
          <p:nvPr/>
        </p:nvSpPr>
        <p:spPr bwMode="auto">
          <a:xfrm>
            <a:off x="5943600" y="762000"/>
            <a:ext cx="2379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en-US" b="1">
                <a:solidFill>
                  <a:srgbClr val="16165D"/>
                </a:solidFill>
              </a:rPr>
              <a:t>Снижение </a:t>
            </a:r>
            <a:r>
              <a:rPr lang="en-US" altLang="en-US" b="1">
                <a:solidFill>
                  <a:srgbClr val="16165D"/>
                </a:solidFill>
              </a:rPr>
              <a:t>NOx</a:t>
            </a:r>
          </a:p>
        </p:txBody>
      </p:sp>
      <p:sp>
        <p:nvSpPr>
          <p:cNvPr id="17412" name="Rectangle 33"/>
          <p:cNvSpPr>
            <a:spLocks noChangeArrowheads="1"/>
          </p:cNvSpPr>
          <p:nvPr/>
        </p:nvSpPr>
        <p:spPr bwMode="auto">
          <a:xfrm>
            <a:off x="5257800" y="3200400"/>
            <a:ext cx="3886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 b="1">
                <a:solidFill>
                  <a:srgbClr val="16165D"/>
                </a:solidFill>
              </a:rPr>
              <a:t>Снижение механического недожога топлива</a:t>
            </a:r>
            <a:endParaRPr lang="en-US" altLang="en-US" b="1">
              <a:solidFill>
                <a:srgbClr val="16165D"/>
              </a:solidFill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5410200" y="1219200"/>
          <a:ext cx="35814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5486400" y="3962400"/>
          <a:ext cx="35052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Group 57"/>
          <p:cNvGraphicFramePr>
            <a:graphicFrameLocks noGrp="1"/>
          </p:cNvGraphicFramePr>
          <p:nvPr/>
        </p:nvGraphicFramePr>
        <p:xfrm>
          <a:off x="0" y="609600"/>
          <a:ext cx="5715000" cy="5394325"/>
        </p:xfrm>
        <a:graphic>
          <a:graphicData uri="http://schemas.openxmlformats.org/drawingml/2006/table">
            <a:tbl>
              <a:tblPr/>
              <a:tblGrid>
                <a:gridCol w="3522663"/>
                <a:gridCol w="2192337"/>
              </a:tblGrid>
              <a:tr h="56991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Традиционная технология</a:t>
                      </a:r>
                      <a:endParaRPr kumimoji="0" lang="ru-RU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Плазменная технология</a:t>
                      </a:r>
                      <a:endParaRPr kumimoji="0" lang="ru-RU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 gridSpan="2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1. Расход мазута на Российских ТЭС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5.1 млн. т</a:t>
                      </a: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/</a:t>
                      </a: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год </a:t>
                      </a: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стоимостью более</a:t>
                      </a: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$</a:t>
                      </a: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2</a:t>
                      </a: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.5</a:t>
                      </a: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млрд.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0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 gridSpan="2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2. Расход мазута на КазахстанскихТЭС</a:t>
                      </a:r>
                      <a:endParaRPr kumimoji="0" lang="ru-RU" altLang="en-US" sz="2000" b="1" i="1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~1 млн. т</a:t>
                      </a: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/</a:t>
                      </a: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год </a:t>
                      </a: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около</a:t>
                      </a:r>
                    </a:p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$</a:t>
                      </a: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 500</a:t>
                      </a: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млн.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0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 gridSpan="2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3. Капвложения на ТЭС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100% (мазут)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3-5%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 gridSpan="2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4. Эксплуатационные затраты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100% (мазут)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28-30%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 gridSpan="2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5. Электроэнергия на собственные нужды ТЭС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3-5% (мазут)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8B"/>
                          </a:solidFill>
                          <a:effectLst/>
                          <a:latin typeface="Times New Roman" pitchFamily="18" charset="0"/>
                          <a:cs typeface="Lucida Sans Unicode" pitchFamily="34" charset="0"/>
                        </a:rPr>
                        <a:t>0.5-1.0%</a:t>
                      </a:r>
                      <a:endParaRPr kumimoji="0" lang="ru-RU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28B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33" name="TextBox 7"/>
          <p:cNvSpPr txBox="1">
            <a:spLocks noChangeArrowheads="1"/>
          </p:cNvSpPr>
          <p:nvPr/>
        </p:nvSpPr>
        <p:spPr bwMode="auto">
          <a:xfrm>
            <a:off x="685800" y="6064250"/>
            <a:ext cx="76708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C00000"/>
                </a:solidFill>
              </a:rPr>
              <a:t>1 </a:t>
            </a:r>
            <a:r>
              <a:rPr lang="ru-RU" altLang="en-US" b="1">
                <a:solidFill>
                  <a:srgbClr val="C00000"/>
                </a:solidFill>
              </a:rPr>
              <a:t>т</a:t>
            </a:r>
            <a:r>
              <a:rPr lang="en-US" altLang="en-US" b="1">
                <a:solidFill>
                  <a:srgbClr val="C00000"/>
                </a:solidFill>
              </a:rPr>
              <a:t> </a:t>
            </a:r>
            <a:r>
              <a:rPr lang="ru-RU" altLang="en-US" b="1">
                <a:solidFill>
                  <a:srgbClr val="C00000"/>
                </a:solidFill>
              </a:rPr>
              <a:t>мазута</a:t>
            </a:r>
            <a:r>
              <a:rPr lang="en-US" altLang="en-US" b="1">
                <a:solidFill>
                  <a:srgbClr val="C00000"/>
                </a:solidFill>
              </a:rPr>
              <a:t> </a:t>
            </a:r>
            <a:r>
              <a:rPr lang="ru-RU" altLang="en-US" b="1">
                <a:solidFill>
                  <a:srgbClr val="C00000"/>
                </a:solidFill>
              </a:rPr>
              <a:t>по теплоте сгорания эквивалентна</a:t>
            </a:r>
            <a:r>
              <a:rPr lang="en-US" altLang="en-US" b="1">
                <a:solidFill>
                  <a:srgbClr val="C00000"/>
                </a:solidFill>
              </a:rPr>
              <a:t> </a:t>
            </a:r>
            <a:r>
              <a:rPr lang="ru-RU" altLang="en-US" b="1">
                <a:solidFill>
                  <a:srgbClr val="C00000"/>
                </a:solidFill>
              </a:rPr>
              <a:t>2 т угля</a:t>
            </a:r>
            <a:endParaRPr lang="en-US" altLang="en-US" b="1">
              <a:solidFill>
                <a:srgbClr val="C00000"/>
              </a:solidFill>
            </a:endParaRPr>
          </a:p>
          <a:p>
            <a:r>
              <a:rPr lang="en-US" altLang="en-US" b="1">
                <a:solidFill>
                  <a:srgbClr val="C00000"/>
                </a:solidFill>
              </a:rPr>
              <a:t>1 </a:t>
            </a:r>
            <a:r>
              <a:rPr lang="ru-RU" altLang="en-US" b="1">
                <a:solidFill>
                  <a:srgbClr val="C00000"/>
                </a:solidFill>
              </a:rPr>
              <a:t>т мазута по стоимости эквивалентна </a:t>
            </a:r>
            <a:r>
              <a:rPr lang="en-US" altLang="en-US" b="1">
                <a:solidFill>
                  <a:srgbClr val="C00000"/>
                </a:solidFill>
              </a:rPr>
              <a:t>20 </a:t>
            </a:r>
            <a:r>
              <a:rPr lang="ru-RU" altLang="en-US" b="1">
                <a:solidFill>
                  <a:srgbClr val="C00000"/>
                </a:solidFill>
              </a:rPr>
              <a:t>т угля</a:t>
            </a:r>
            <a:endParaRPr lang="en-US" alt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09713" y="2105025"/>
            <a:ext cx="3097212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509713" y="2105025"/>
            <a:ext cx="302895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228600" y="276225"/>
            <a:ext cx="86868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52352" bIns="0" anchor="ctr">
            <a:spAutoFit/>
          </a:bodyPr>
          <a:lstStyle/>
          <a:p>
            <a:pPr algn="ctr"/>
            <a:r>
              <a:rPr lang="ru-RU" altLang="en-US" sz="2000" b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ЗАКЛЮЧЕНИЕ</a:t>
            </a:r>
          </a:p>
          <a:p>
            <a:pPr algn="ctr"/>
            <a:endParaRPr lang="ru-RU" altLang="en-US" sz="2000" b="1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altLang="en-US" sz="20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В результате плазмохимической подготовки угля к сжиганию из исходного низкосортного угля получают высокореакционное двухкомпонентное топливо, которое активно воспламеняется при его смешении с вторичным воздухом в топке котла и устойчиво горит без сжигания дополнительного высокореакционного топлива, мазута или газа, традиционно используемых для растопки котлов и подсветки пылеугольного факела на ТЭС.</a:t>
            </a:r>
            <a:endParaRPr lang="en-US" altLang="en-US" sz="20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50000"/>
              </a:lnSpc>
            </a:pPr>
            <a:endParaRPr lang="en-US" altLang="en-US" sz="20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ChangeArrowheads="1"/>
          </p:cNvSpPr>
          <p:nvPr/>
        </p:nvSpPr>
        <p:spPr bwMode="auto">
          <a:xfrm>
            <a:off x="990600" y="808038"/>
            <a:ext cx="7162800" cy="79216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kumimoji="1" lang="ru-RU" altLang="en-US" b="1">
                <a:solidFill>
                  <a:srgbClr val="660033"/>
                </a:solidFill>
                <a:latin typeface="Tahoma" pitchFamily="34" charset="0"/>
              </a:rPr>
              <a:t>МИРОВЫЕ РАЗВЕДАННЫЕ ЗАПАСЫ ИСКОПАЕМЫХ ТОПЛИВ,  ГВт</a:t>
            </a:r>
            <a:endParaRPr kumimoji="1" lang="en-GB" altLang="en-US" b="1">
              <a:solidFill>
                <a:srgbClr val="660033"/>
              </a:solidFill>
              <a:latin typeface="Tahoma" pitchFamily="34" charset="0"/>
            </a:endParaRPr>
          </a:p>
        </p:txBody>
      </p:sp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533400" y="5708650"/>
            <a:ext cx="8229600" cy="385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indent="230188" algn="ctr"/>
            <a:r>
              <a:rPr kumimoji="1" lang="ru-RU" altLang="en-US" sz="2000" b="1">
                <a:solidFill>
                  <a:srgbClr val="660033"/>
                </a:solidFill>
                <a:latin typeface="Tahoma" pitchFamily="34" charset="0"/>
              </a:rPr>
              <a:t>1 – НЕФТЬ, 2 – ГАЗ, 3 – УГОЛЬ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/>
          <a:srcRect l="6247" t="6807" r="5466" b="9172"/>
          <a:stretch>
            <a:fillRect/>
          </a:stretch>
        </p:blipFill>
        <p:spPr bwMode="auto">
          <a:xfrm>
            <a:off x="1752600" y="1819275"/>
            <a:ext cx="59436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13"/>
          <p:cNvSpPr>
            <a:spLocks noChangeArrowheads="1"/>
          </p:cNvSpPr>
          <p:nvPr/>
        </p:nvSpPr>
        <p:spPr bwMode="auto">
          <a:xfrm>
            <a:off x="152400" y="6248400"/>
            <a:ext cx="8610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en-GB" altLang="en-US" sz="2000" b="1">
                <a:solidFill>
                  <a:srgbClr val="660033"/>
                </a:solidFill>
                <a:latin typeface="Tahoma" pitchFamily="34" charset="0"/>
              </a:rPr>
              <a:t>British Petrol Statistical Review of World Energy, June 201</a:t>
            </a:r>
            <a:r>
              <a:rPr kumimoji="1" lang="ru-RU" altLang="en-US" sz="2000" b="1">
                <a:solidFill>
                  <a:srgbClr val="660033"/>
                </a:solidFill>
                <a:latin typeface="Tahoma" pitchFamily="34" charset="0"/>
              </a:rPr>
              <a:t>3</a:t>
            </a:r>
            <a:endParaRPr kumimoji="1" lang="en-US" altLang="en-US" sz="2000" b="1">
              <a:solidFill>
                <a:srgbClr val="660033"/>
              </a:solidFill>
              <a:latin typeface="Tahoma" pitchFamily="34" charset="0"/>
            </a:endParaRP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304800" y="84138"/>
            <a:ext cx="84582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altLang="en-US" sz="2000" b="1" i="1">
                <a:solidFill>
                  <a:srgbClr val="7030A0"/>
                </a:solidFill>
                <a:cs typeface="Times New Roman" pitchFamily="18" charset="0"/>
              </a:rPr>
              <a:t>It is not the use of coal, but how the coal is used</a:t>
            </a:r>
            <a:r>
              <a:rPr lang="ru-RU" altLang="en-US" sz="2000" b="1" i="1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GB" altLang="en-US" sz="2000" b="1" i="1">
                <a:solidFill>
                  <a:srgbClr val="7030A0"/>
                </a:solidFill>
                <a:cs typeface="Times New Roman" pitchFamily="18" charset="0"/>
              </a:rPr>
              <a:t>that must be the focus of action </a:t>
            </a:r>
            <a:r>
              <a:rPr lang="ru-RU" altLang="en-US" sz="2000" b="1" i="1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GB" altLang="en-US" sz="2000" b="1" i="1">
                <a:solidFill>
                  <a:srgbClr val="7030A0"/>
                </a:solidFill>
                <a:cs typeface="Times New Roman" pitchFamily="18" charset="0"/>
              </a:rPr>
              <a:t>– World Coal Institute</a:t>
            </a:r>
            <a:r>
              <a:rPr lang="ru-RU" altLang="en-US" sz="2000" b="1" i="1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GB" altLang="en-US" sz="2000" b="1" i="1">
                <a:solidFill>
                  <a:srgbClr val="7030A0"/>
                </a:solidFill>
                <a:cs typeface="Times New Roman" pitchFamily="18" charset="0"/>
              </a:rPr>
              <a:t>London</a:t>
            </a:r>
            <a:r>
              <a:rPr lang="en-US" altLang="en-US" sz="2000" b="1">
                <a:solidFill>
                  <a:srgbClr val="7030A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698A8C-C021-4B23-AFCD-FB79F5EAB980}" type="slidenum">
              <a:rPr lang="en-GB" altLang="en-US" smtClean="0"/>
              <a:pPr/>
              <a:t>3</a:t>
            </a:fld>
            <a:endParaRPr lang="en-GB" altLang="en-US" smtClean="0"/>
          </a:p>
        </p:txBody>
      </p:sp>
      <p:graphicFrame>
        <p:nvGraphicFramePr>
          <p:cNvPr id="113806" name="Group 142"/>
          <p:cNvGraphicFramePr>
            <a:graphicFrameLocks noGrp="1"/>
          </p:cNvGraphicFramePr>
          <p:nvPr/>
        </p:nvGraphicFramePr>
        <p:xfrm>
          <a:off x="76200" y="457200"/>
          <a:ext cx="8991600" cy="5687568"/>
        </p:xfrm>
        <a:graphic>
          <a:graphicData uri="http://schemas.openxmlformats.org/drawingml/2006/table">
            <a:tbl>
              <a:tblPr/>
              <a:tblGrid>
                <a:gridCol w="4494213"/>
                <a:gridCol w="4497387"/>
              </a:tblGrid>
              <a:tr h="254000">
                <a:tc gridSpan="2"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 мазута на пылеугольных котлах различной паропроизводительности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Паропроизводительность котла,</a:t>
                      </a:r>
                      <a:b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т/ч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 мазута на 1 растопку, </a:t>
                      </a:r>
                      <a:b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50-75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3-6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160-200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10-25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220-420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30-80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640-670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80-100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100-140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150-250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250-350</a:t>
                      </a:r>
                      <a:endParaRPr kumimoji="0" lang="ru-RU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5FFF8"/>
                        </a:gs>
                        <a:gs pos="100000">
                          <a:srgbClr val="96C2BD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10499725" y="4562475"/>
            <a:ext cx="1841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23" name="Text Box 13"/>
          <p:cNvSpPr txBox="1">
            <a:spLocks noChangeArrowheads="1"/>
          </p:cNvSpPr>
          <p:nvPr/>
        </p:nvSpPr>
        <p:spPr bwMode="auto">
          <a:xfrm>
            <a:off x="0" y="36513"/>
            <a:ext cx="9144000" cy="463550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b="1">
                <a:solidFill>
                  <a:srgbClr val="C00000"/>
                </a:solidFill>
                <a:cs typeface="Times New Roman" pitchFamily="18" charset="0"/>
              </a:rPr>
              <a:t>ПРОЦЕС РАСТОПКИ ПЫЛЕУГОЛЬНОГО КОТЛА НА ТЭС</a:t>
            </a:r>
            <a:endParaRPr lang="en-GB" altLang="en-US" b="1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5124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609600"/>
            <a:ext cx="58753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DB8B6A9-6336-4FF4-839F-7752B26F274C}" type="slidenum">
              <a:rPr lang="en-GB" altLang="en-US" smtClean="0"/>
              <a:pPr/>
              <a:t>5</a:t>
            </a:fld>
            <a:endParaRPr lang="en-GB" altLang="en-US" smtClean="0"/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2332038" y="3200400"/>
            <a:ext cx="6413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5943600" y="914400"/>
            <a:ext cx="3200400" cy="147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800" i="1">
                <a:solidFill>
                  <a:srgbClr val="660033"/>
                </a:solidFill>
                <a:cs typeface="Times New Roman" pitchFamily="18" charset="0"/>
              </a:rPr>
              <a:t>Прямоточная Плазменно-Топливная Система (ПТС)</a:t>
            </a:r>
            <a:endParaRPr lang="en-GB" altLang="en-US" sz="2800" i="1">
              <a:solidFill>
                <a:srgbClr val="660033"/>
              </a:solidFill>
              <a:cs typeface="Times New Roman" pitchFamily="18" charset="0"/>
            </a:endParaRPr>
          </a:p>
        </p:txBody>
      </p:sp>
      <p:pic>
        <p:nvPicPr>
          <p:cNvPr id="614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09900"/>
            <a:ext cx="56388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66800"/>
            <a:ext cx="563880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13"/>
          <p:cNvSpPr>
            <a:spLocks noChangeArrowheads="1"/>
          </p:cNvSpPr>
          <p:nvPr/>
        </p:nvSpPr>
        <p:spPr bwMode="auto">
          <a:xfrm>
            <a:off x="1828800" y="6324600"/>
            <a:ext cx="2438400" cy="439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800" i="1">
                <a:solidFill>
                  <a:srgbClr val="660033"/>
                </a:solidFill>
                <a:cs typeface="Times New Roman" pitchFamily="18" charset="0"/>
              </a:rPr>
              <a:t>Вихревая ПТС</a:t>
            </a:r>
            <a:endParaRPr lang="en-GB" altLang="en-US" sz="2800" i="1">
              <a:solidFill>
                <a:srgbClr val="660033"/>
              </a:solidFill>
              <a:cs typeface="Times New Roman" pitchFamily="18" charset="0"/>
            </a:endParaRPr>
          </a:p>
        </p:txBody>
      </p:sp>
      <p:sp>
        <p:nvSpPr>
          <p:cNvPr id="6152" name="Text Box 1"/>
          <p:cNvSpPr txBox="1">
            <a:spLocks noChangeArrowheads="1"/>
          </p:cNvSpPr>
          <p:nvPr/>
        </p:nvSpPr>
        <p:spPr bwMode="auto">
          <a:xfrm>
            <a:off x="0" y="76200"/>
            <a:ext cx="9144000" cy="801688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300" b="1">
                <a:solidFill>
                  <a:srgbClr val="660033"/>
                </a:solidFill>
                <a:cs typeface="Times New Roman" pitchFamily="18" charset="0"/>
              </a:rPr>
              <a:t>ПЛАЗМЕННО-ТОПЛИВНЫЕ СИСТЕМЫ ДЛЯ ПЛАЗМОХИМИЧЕСКОЙ ПЕРЕРАБОТКИ ТОПЛИВ</a:t>
            </a:r>
            <a:endParaRPr lang="en-GB" altLang="en-US" sz="2300" b="1">
              <a:solidFill>
                <a:srgbClr val="660033"/>
              </a:solidFill>
              <a:cs typeface="Times New Roman" pitchFamily="18" charset="0"/>
            </a:endParaRPr>
          </a:p>
        </p:txBody>
      </p:sp>
      <p:pic>
        <p:nvPicPr>
          <p:cNvPr id="6153" name="Picture 8"/>
          <p:cNvPicPr>
            <a:picLocks noChangeAspect="1" noChangeArrowheads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5943600" y="2590800"/>
            <a:ext cx="2971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Rectangle 5"/>
          <p:cNvSpPr>
            <a:spLocks noChangeArrowheads="1"/>
          </p:cNvSpPr>
          <p:nvPr/>
        </p:nvSpPr>
        <p:spPr bwMode="auto">
          <a:xfrm>
            <a:off x="5562600" y="5921375"/>
            <a:ext cx="3657600" cy="78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800" i="1">
                <a:solidFill>
                  <a:srgbClr val="660033"/>
                </a:solidFill>
                <a:cs typeface="Times New Roman" pitchFamily="18" charset="0"/>
              </a:rPr>
              <a:t>Совмещенная ПТС для переработки топлив</a:t>
            </a:r>
            <a:endParaRPr lang="en-GB" altLang="en-US" sz="2800" i="1">
              <a:solidFill>
                <a:srgbClr val="660033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82EEFB-773F-4BAB-A4B8-E917F692EFC0}" type="slidenum">
              <a:rPr lang="en-GB" altLang="en-US" smtClean="0"/>
              <a:pPr/>
              <a:t>6</a:t>
            </a:fld>
            <a:endParaRPr lang="en-GB" altLang="en-US" smtClean="0"/>
          </a:p>
        </p:txBody>
      </p:sp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139700" y="76200"/>
            <a:ext cx="8851900" cy="582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indent="398463" algn="ctr">
              <a:lnSpc>
                <a:spcPct val="150000"/>
              </a:lnSpc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b="1">
                <a:solidFill>
                  <a:srgbClr val="C00000"/>
                </a:solidFill>
              </a:rPr>
              <a:t>Представление технологии ПТС Президенту Казахстана</a:t>
            </a:r>
            <a:endParaRPr lang="en-GB" altLang="en-US" sz="2000" b="1">
              <a:solidFill>
                <a:srgbClr val="C00000"/>
              </a:solidFill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57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0592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>
              <a:defRPr/>
            </a:pPr>
            <a:fld id="{74449D8A-8F51-425D-A82B-C0AB595B284C}" type="slidenum">
              <a:rPr lang="en-GB" altLang="en-US" sz="1400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GB" altLang="en-US" sz="1400" smtClean="0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228600" y="5029200"/>
            <a:ext cx="8763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35000"/>
              </a:lnSpc>
            </a:pPr>
            <a:r>
              <a:rPr lang="ru-RU" altLang="en-US" sz="2000" b="1">
                <a:solidFill>
                  <a:srgbClr val="22228B"/>
                </a:solidFill>
              </a:rPr>
              <a:t>Вид в плане топочной камеры котла ЦКТИ-75 паропроизводительностью 75 т/ч с ПТС: 1 – плазмотрон, 2 – камера ЭТХПТ, 3 – муфельная горелка, </a:t>
            </a:r>
            <a:br>
              <a:rPr lang="ru-RU" altLang="en-US" sz="2000" b="1">
                <a:solidFill>
                  <a:srgbClr val="22228B"/>
                </a:solidFill>
              </a:rPr>
            </a:br>
            <a:r>
              <a:rPr lang="ru-RU" altLang="en-US" sz="2000" b="1">
                <a:solidFill>
                  <a:srgbClr val="22228B"/>
                </a:solidFill>
              </a:rPr>
              <a:t>4 – факел ВДТ из ПТС, 5 – пылеугольный факел, 6 –аэросмесь из основных горелок, 7 – топка, 8 – основные пылеугольные горелки.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33400"/>
            <a:ext cx="66325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13"/>
          <p:cNvSpPr txBox="1">
            <a:spLocks noChangeArrowheads="1"/>
          </p:cNvSpPr>
          <p:nvPr/>
        </p:nvSpPr>
        <p:spPr bwMode="auto">
          <a:xfrm>
            <a:off x="0" y="69850"/>
            <a:ext cx="9144000" cy="415925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200" b="1">
                <a:solidFill>
                  <a:srgbClr val="C00000"/>
                </a:solidFill>
                <a:cs typeface="Times New Roman" pitchFamily="18" charset="0"/>
              </a:rPr>
              <a:t>ПЛАЗМЕННО-ТОПЛИВНЫЕ СИСТЕМЫ ДЛЯ ТЭС КАЗАХСТАНА</a:t>
            </a:r>
            <a:endParaRPr lang="en-GB" altLang="en-US" sz="2200" b="1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0" y="4643438"/>
            <a:ext cx="91440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35000"/>
              </a:lnSpc>
            </a:pPr>
            <a:r>
              <a:rPr lang="ru-RU" altLang="en-US" b="1">
                <a:solidFill>
                  <a:srgbClr val="C00000"/>
                </a:solidFill>
              </a:rPr>
              <a:t>Компоновка ПТС на котле ЦКТИ-</a:t>
            </a:r>
            <a:r>
              <a:rPr lang="en-US" altLang="en-US" b="1">
                <a:solidFill>
                  <a:srgbClr val="C00000"/>
                </a:solidFill>
              </a:rPr>
              <a:t>75</a:t>
            </a:r>
            <a:r>
              <a:rPr lang="ru-RU" altLang="en-US" b="1">
                <a:solidFill>
                  <a:srgbClr val="C00000"/>
                </a:solidFill>
              </a:rPr>
              <a:t> Усть-Каменогорской ТЭЦ</a:t>
            </a:r>
            <a:endParaRPr lang="en-US" alt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Tm="1042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1509713" y="2105025"/>
            <a:ext cx="302895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355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40588" y="6402388"/>
            <a:ext cx="1903412" cy="45561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>
              <a:defRPr/>
            </a:pPr>
            <a:fld id="{E07A86AA-F984-4A55-8D72-9AE857611193}" type="slidenum">
              <a:rPr lang="en-GB" altLang="en-US" sz="1400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GB" altLang="en-US" sz="1400" smtClean="0">
              <a:solidFill>
                <a:srgbClr val="000000"/>
              </a:solidFill>
            </a:endParaRPr>
          </a:p>
        </p:txBody>
      </p:sp>
      <p:sp>
        <p:nvSpPr>
          <p:cNvPr id="922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9222" name="Rectangle 12"/>
          <p:cNvSpPr>
            <a:spLocks noChangeArrowheads="1"/>
          </p:cNvSpPr>
          <p:nvPr/>
        </p:nvSpPr>
        <p:spPr bwMode="auto">
          <a:xfrm>
            <a:off x="0" y="635000"/>
            <a:ext cx="914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 sz="1800" b="1">
                <a:solidFill>
                  <a:srgbClr val="660033"/>
                </a:solidFill>
                <a:latin typeface="Arial" pitchFamily="34" charset="0"/>
                <a:cs typeface="Arial" pitchFamily="34" charset="0"/>
              </a:rPr>
              <a:t>Испытания ПТС на котле БКЗ-160 Алматинской ТЭЦ-3 (Алматинской ГРЭС) </a:t>
            </a:r>
            <a:endParaRPr lang="en-US" altLang="en-US" sz="1800" b="1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9224" name="Rectangle 19"/>
          <p:cNvSpPr>
            <a:spLocks noChangeArrowheads="1"/>
          </p:cNvSpPr>
          <p:nvPr/>
        </p:nvSpPr>
        <p:spPr bwMode="auto">
          <a:xfrm>
            <a:off x="1905000" y="6110288"/>
            <a:ext cx="586740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en-US" b="1">
                <a:solidFill>
                  <a:schemeClr val="tx1"/>
                </a:solidFill>
              </a:rPr>
              <a:t>Схема топки котла БКЗ-160-100Ф</a:t>
            </a:r>
            <a:endParaRPr lang="en-US" altLang="en-US" b="1">
              <a:solidFill>
                <a:schemeClr val="tx1"/>
              </a:solidFill>
            </a:endParaRPr>
          </a:p>
        </p:txBody>
      </p:sp>
      <p:pic>
        <p:nvPicPr>
          <p:cNvPr id="92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082675"/>
            <a:ext cx="656907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 Box 13"/>
          <p:cNvSpPr txBox="1">
            <a:spLocks noChangeArrowheads="1"/>
          </p:cNvSpPr>
          <p:nvPr/>
        </p:nvSpPr>
        <p:spPr bwMode="auto">
          <a:xfrm>
            <a:off x="0" y="69850"/>
            <a:ext cx="9144000" cy="415925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200" b="1">
                <a:solidFill>
                  <a:srgbClr val="C00000"/>
                </a:solidFill>
                <a:cs typeface="Times New Roman" pitchFamily="18" charset="0"/>
              </a:rPr>
              <a:t>ПЛАЗМЕННО-ТОПЛИВНЫЕ СИСТЕМЫ ДЛЯ ТЭС КАЗАХСТАНА</a:t>
            </a:r>
            <a:endParaRPr lang="en-GB" altLang="en-US" sz="2200" b="1">
              <a:solidFill>
                <a:srgbClr val="C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0499725" y="4562475"/>
            <a:ext cx="1841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243" name="Text Box 13"/>
          <p:cNvSpPr txBox="1">
            <a:spLocks noChangeArrowheads="1"/>
          </p:cNvSpPr>
          <p:nvPr/>
        </p:nvSpPr>
        <p:spPr bwMode="auto">
          <a:xfrm>
            <a:off x="0" y="69850"/>
            <a:ext cx="9144000" cy="415925"/>
          </a:xfrm>
          <a:prstGeom prst="rect">
            <a:avLst/>
          </a:pr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D054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n-US" sz="2200" b="1">
                <a:solidFill>
                  <a:srgbClr val="C00000"/>
                </a:solidFill>
                <a:cs typeface="Times New Roman" pitchFamily="18" charset="0"/>
              </a:rPr>
              <a:t>ПЛАЗМЕННО-ТОПЛИВНЫЕ СИСТЕМЫ ДЛЯ ТЭС КАЗАХСТАНА</a:t>
            </a:r>
            <a:endParaRPr lang="en-GB" altLang="en-US" sz="2200" b="1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5924550" cy="61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6248400" y="1252538"/>
            <a:ext cx="26670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35000"/>
              </a:lnSpc>
            </a:pPr>
            <a:r>
              <a:rPr lang="ru-RU" altLang="en-US" b="1">
                <a:solidFill>
                  <a:srgbClr val="002060"/>
                </a:solidFill>
              </a:rPr>
              <a:t>Компоновка ПТС на котле БКЗ-420 Алматинской ТЭЦ-2</a:t>
            </a:r>
            <a:endParaRPr lang="en-US" altLang="en-US" b="1">
              <a:solidFill>
                <a:srgbClr val="002060"/>
              </a:solidFill>
            </a:endParaRPr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6324600" y="4038600"/>
            <a:ext cx="28194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35000"/>
              </a:lnSpc>
            </a:pPr>
            <a:r>
              <a:rPr lang="ru-RU" altLang="en-US" b="1">
                <a:solidFill>
                  <a:srgbClr val="16165D"/>
                </a:solidFill>
              </a:rPr>
              <a:t>1 – Основная пылеугольная горелка, </a:t>
            </a:r>
            <a:r>
              <a:rPr lang="en-US" altLang="en-US" b="1">
                <a:solidFill>
                  <a:srgbClr val="16165D"/>
                </a:solidFill>
              </a:rPr>
              <a:t/>
            </a:r>
            <a:br>
              <a:rPr lang="en-US" altLang="en-US" b="1">
                <a:solidFill>
                  <a:srgbClr val="16165D"/>
                </a:solidFill>
              </a:rPr>
            </a:br>
            <a:r>
              <a:rPr lang="ru-RU" altLang="en-US" b="1">
                <a:solidFill>
                  <a:srgbClr val="16165D"/>
                </a:solidFill>
              </a:rPr>
              <a:t>2 – ПТС</a:t>
            </a:r>
            <a:r>
              <a:rPr lang="en-US" altLang="en-US" b="1">
                <a:solidFill>
                  <a:srgbClr val="16165D"/>
                </a:solidFill>
              </a:rPr>
              <a:t>.</a:t>
            </a:r>
            <a:endParaRPr lang="ru-RU" altLang="en-US" b="1">
              <a:solidFill>
                <a:srgbClr val="16165D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604</Words>
  <Application>Microsoft Office PowerPoint</Application>
  <PresentationFormat>Экран (4:3)</PresentationFormat>
  <Paragraphs>116</Paragraphs>
  <Slides>17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Times New Roman</vt:lpstr>
      <vt:lpstr>Lucida Sans Unicode</vt:lpstr>
      <vt:lpstr>Arial</vt:lpstr>
      <vt:lpstr>Calibri</vt:lpstr>
      <vt:lpstr>Tahoma</vt:lpstr>
      <vt:lpstr>Default 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КОНКУРЕНТОСПОСОБНОСТЬ ПТС   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User</cp:lastModifiedBy>
  <cp:revision>135</cp:revision>
  <cp:lastPrinted>2015-10-21T05:41:03Z</cp:lastPrinted>
  <dcterms:modified xsi:type="dcterms:W3CDTF">2015-10-26T05:10:57Z</dcterms:modified>
</cp:coreProperties>
</file>