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89" r:id="rId4"/>
    <p:sldId id="278" r:id="rId5"/>
    <p:sldId id="279" r:id="rId6"/>
    <p:sldId id="280" r:id="rId7"/>
    <p:sldId id="281" r:id="rId8"/>
    <p:sldId id="282" r:id="rId9"/>
    <p:sldId id="288" r:id="rId10"/>
    <p:sldId id="286" r:id="rId11"/>
    <p:sldId id="276" r:id="rId12"/>
    <p:sldId id="277" r:id="rId13"/>
    <p:sldId id="270" r:id="rId14"/>
    <p:sldId id="263" r:id="rId15"/>
    <p:sldId id="268" r:id="rId16"/>
    <p:sldId id="264" r:id="rId17"/>
    <p:sldId id="256" r:id="rId18"/>
    <p:sldId id="258" r:id="rId19"/>
    <p:sldId id="265" r:id="rId20"/>
    <p:sldId id="267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45E01D-E3FD-4CB7-BB96-C4BED49EFB71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C66ABA2-31D3-4507-BF48-449D6A5438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233B44-78E1-4293-A9B0-7C3BACE8C2DD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2AB88B-404B-4413-B5DF-7986608C6006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0A89-5604-4E73-BD84-ED7226D6E04E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00392-5BB9-4385-A8F3-9ADC8A5C13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CA4C-A85F-40B0-84A9-34D172AA014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96B7-FC96-4997-A0B6-911EAC4435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9CFF-48A8-46CF-967C-88C7840C485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B7CC6-91CD-494F-9A6F-50D84F9F32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EAAC-1EEB-4C71-9CF0-A948AC7CDA9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F99B-C667-4D45-902C-3A76D290D6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D0F9-5E95-4265-8536-1EB1807B7DB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0BCC8-3207-4C49-8464-19FB50EC86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FBA0-36E4-401C-BFEC-66FA092461CF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DDB7-9632-4AFF-9558-F18D31E73C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1B6F-34E8-4BFC-A4EB-1FF1DE09DF1A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FB6B3-7E15-41D9-BCD2-2A513FFF4E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DA6E-152F-42D4-A1FB-B691140DD76F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F53B5-E68A-4059-B8DF-C14FA42529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A48-2397-48B8-8F32-9F66061A2797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1AD0-1EB9-4BDC-B0AA-7E2EE722F4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3DC2-AE7B-4F25-849B-AB3C70F9B0A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A5823-9704-44E7-80C8-C959B40E8F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C81C-6B77-45B9-9A66-0C405EEB1E7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7B932-AABF-4350-AB46-E213A0B48F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15773-7F8E-4544-B87D-752B3736367E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491473-A5CC-4D2F-A203-05958D60E9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950" y="404813"/>
            <a:ext cx="8928100" cy="1944687"/>
          </a:xfrm>
        </p:spPr>
        <p:txBody>
          <a:bodyPr/>
          <a:lstStyle/>
          <a:p>
            <a:pPr>
              <a:defRPr/>
            </a:pPr>
            <a:r>
              <a:rPr lang="en-US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Al-</a:t>
            </a:r>
            <a:r>
              <a:rPr lang="en-US" alt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Farabi</a:t>
            </a:r>
            <a:r>
              <a:rPr lang="en-US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Kazakh National University</a:t>
            </a: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Almaty University of Power Engineering and Telecommunications</a:t>
            </a: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National Engineering Academy of the Republic of Kazakhstan</a:t>
            </a:r>
          </a:p>
        </p:txBody>
      </p:sp>
      <p:sp>
        <p:nvSpPr>
          <p:cNvPr id="3075" name="Подзаголовок 2"/>
          <p:cNvSpPr txBox="1">
            <a:spLocks/>
          </p:cNvSpPr>
          <p:nvPr/>
        </p:nvSpPr>
        <p:spPr bwMode="auto">
          <a:xfrm>
            <a:off x="1512888" y="4868863"/>
            <a:ext cx="6400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40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2630488"/>
            <a:ext cx="8642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OF NEW ENERGY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SAVING SYSTEM WINDOW/TV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SCREEN </a:t>
            </a:r>
            <a:r>
              <a:rPr lang="en-US" sz="4400" b="1" dirty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95263" y="4508500"/>
            <a:ext cx="89281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Grigoriy</a:t>
            </a:r>
            <a:r>
              <a:rPr lang="en-US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500" b="1" dirty="0" err="1" smtClean="0">
                <a:solidFill>
                  <a:schemeClr val="accent1">
                    <a:lumMod val="50000"/>
                  </a:schemeClr>
                </a:solidFill>
              </a:rPr>
              <a:t>A.Mun</a:t>
            </a:r>
            <a:r>
              <a:rPr lang="en-US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Department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of Chemistry &amp; Technology of Organic Materials,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Polymers and Natural Compounds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KazNU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 of work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1905000"/>
            <a:ext cx="234315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Working example of 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</a:rPr>
              <a:t>proposed </a:t>
            </a: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type of screen was chosen to demonstrate to the President of Kazakhstan </a:t>
            </a:r>
            <a:r>
              <a:rPr lang="en-US" alt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N.Nazarbayev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</a:rPr>
              <a:t>  during his visit </a:t>
            </a: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Al-</a:t>
            </a:r>
            <a:r>
              <a:rPr lang="en-US" alt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Farabi</a:t>
            </a: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Kazakh </a:t>
            </a:r>
            <a:r>
              <a:rPr lang="en-US" altLang="ru-RU" sz="2000" b="1" dirty="0">
                <a:solidFill>
                  <a:schemeClr val="accent6">
                    <a:lumMod val="50000"/>
                  </a:schemeClr>
                </a:solidFill>
              </a:rPr>
              <a:t>National </a:t>
            </a:r>
            <a:r>
              <a:rPr lang="en-US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University in 13 October 2009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54864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solidFill>
                  <a:srgbClr val="7030A0"/>
                </a:solidFill>
              </a:rPr>
              <a:t>а) – </a:t>
            </a:r>
            <a:r>
              <a:rPr lang="en-US" altLang="ru-RU" sz="2000">
                <a:solidFill>
                  <a:srgbClr val="7030A0"/>
                </a:solidFill>
              </a:rPr>
              <a:t>path of ray in flat light-guide</a:t>
            </a:r>
            <a:r>
              <a:rPr lang="ru-RU" altLang="ru-RU" sz="2000">
                <a:solidFill>
                  <a:srgbClr val="7030A0"/>
                </a:solidFill>
              </a:rPr>
              <a:t>, б) – </a:t>
            </a:r>
            <a:r>
              <a:rPr lang="en-US" altLang="ru-RU" sz="2000">
                <a:solidFill>
                  <a:srgbClr val="7030A0"/>
                </a:solidFill>
              </a:rPr>
              <a:t>the occurrence of illuminance upon application of the additional light-scattering coating</a:t>
            </a:r>
            <a:r>
              <a:rPr lang="ru-RU" altLang="ru-RU" sz="2000">
                <a:solidFill>
                  <a:srgbClr val="7030A0"/>
                </a:solidFill>
              </a:rPr>
              <a:t>.</a:t>
            </a:r>
            <a:r>
              <a:rPr lang="en-US" altLang="ru-RU" sz="2000">
                <a:solidFill>
                  <a:srgbClr val="7030A0"/>
                </a:solidFill>
              </a:rPr>
              <a:t> </a:t>
            </a:r>
            <a:endParaRPr lang="ru-RU" altLang="ru-RU" sz="2000">
              <a:solidFill>
                <a:srgbClr val="7030A0"/>
              </a:solidFill>
            </a:endParaRPr>
          </a:p>
        </p:txBody>
      </p:sp>
      <p:grpSp>
        <p:nvGrpSpPr>
          <p:cNvPr id="13315" name="Group 100"/>
          <p:cNvGrpSpPr>
            <a:grpSpLocks/>
          </p:cNvGrpSpPr>
          <p:nvPr/>
        </p:nvGrpSpPr>
        <p:grpSpPr bwMode="auto">
          <a:xfrm>
            <a:off x="1816100" y="2238375"/>
            <a:ext cx="5511800" cy="2381250"/>
            <a:chOff x="2065" y="4404"/>
            <a:chExt cx="8681" cy="3752"/>
          </a:xfrm>
        </p:grpSpPr>
        <p:grpSp>
          <p:nvGrpSpPr>
            <p:cNvPr id="13317" name="Group 57"/>
            <p:cNvGrpSpPr>
              <a:grpSpLocks/>
            </p:cNvGrpSpPr>
            <p:nvPr/>
          </p:nvGrpSpPr>
          <p:grpSpPr bwMode="auto">
            <a:xfrm>
              <a:off x="2065" y="5773"/>
              <a:ext cx="8681" cy="1575"/>
              <a:chOff x="2065" y="5773"/>
              <a:chExt cx="8681" cy="1575"/>
            </a:xfrm>
          </p:grpSpPr>
          <p:grpSp>
            <p:nvGrpSpPr>
              <p:cNvPr id="13337" name="Group 39"/>
              <p:cNvGrpSpPr>
                <a:grpSpLocks/>
              </p:cNvGrpSpPr>
              <p:nvPr/>
            </p:nvGrpSpPr>
            <p:grpSpPr bwMode="auto">
              <a:xfrm>
                <a:off x="2065" y="6730"/>
                <a:ext cx="8681" cy="618"/>
                <a:chOff x="2065" y="6730"/>
                <a:chExt cx="8681" cy="618"/>
              </a:xfrm>
            </p:grpSpPr>
            <p:grpSp>
              <p:nvGrpSpPr>
                <p:cNvPr id="13359" name="Group 4"/>
                <p:cNvGrpSpPr>
                  <a:grpSpLocks/>
                </p:cNvGrpSpPr>
                <p:nvPr/>
              </p:nvGrpSpPr>
              <p:grpSpPr bwMode="auto">
                <a:xfrm>
                  <a:off x="2268" y="6801"/>
                  <a:ext cx="870" cy="491"/>
                  <a:chOff x="2988" y="6614"/>
                  <a:chExt cx="938" cy="623"/>
                </a:xfrm>
              </p:grpSpPr>
              <p:sp>
                <p:nvSpPr>
                  <p:cNvPr id="13373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988" y="6684"/>
                    <a:ext cx="938" cy="47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3374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988" y="6614"/>
                    <a:ext cx="436" cy="623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ru-RU" altLang="ru-RU"/>
                  </a:p>
                </p:txBody>
              </p:sp>
            </p:grpSp>
            <p:sp>
              <p:nvSpPr>
                <p:cNvPr id="54" name="Rectangle 5"/>
                <p:cNvSpPr>
                  <a:spLocks noChangeArrowheads="1"/>
                </p:cNvSpPr>
                <p:nvPr/>
              </p:nvSpPr>
              <p:spPr bwMode="auto">
                <a:xfrm>
                  <a:off x="3545" y="6730"/>
                  <a:ext cx="6236" cy="603"/>
                </a:xfrm>
                <a:prstGeom prst="rect">
                  <a:avLst/>
                </a:prstGeom>
                <a:solidFill>
                  <a:schemeClr val="bg1">
                    <a:lumMod val="95000"/>
                    <a:lumOff val="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upright="1"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361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2065" y="7050"/>
                  <a:ext cx="868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13362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1" y="6730"/>
                  <a:ext cx="315" cy="3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3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3874" y="6730"/>
                  <a:ext cx="605" cy="6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4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79" y="6730"/>
                  <a:ext cx="605" cy="5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084" y="6730"/>
                  <a:ext cx="605" cy="6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6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89" y="6730"/>
                  <a:ext cx="605" cy="5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7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6282" y="6746"/>
                  <a:ext cx="605" cy="6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8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87" y="6746"/>
                  <a:ext cx="605" cy="5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69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7480" y="6742"/>
                  <a:ext cx="605" cy="6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70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85" y="6742"/>
                  <a:ext cx="605" cy="5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71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8690" y="6746"/>
                  <a:ext cx="605" cy="6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72" name="AutoShap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9295" y="6856"/>
                  <a:ext cx="486" cy="4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32" name="Rectangle 18" descr="25%"/>
              <p:cNvSpPr>
                <a:spLocks noChangeArrowheads="1"/>
              </p:cNvSpPr>
              <p:nvPr/>
            </p:nvSpPr>
            <p:spPr bwMode="auto">
              <a:xfrm>
                <a:off x="3545" y="6533"/>
                <a:ext cx="6236" cy="198"/>
              </a:xfrm>
              <a:prstGeom prst="rect">
                <a:avLst/>
              </a:prstGeom>
              <a:pattFill prst="pct25">
                <a:fgClr>
                  <a:schemeClr val="tx1">
                    <a:lumMod val="100000"/>
                    <a:lumOff val="0"/>
                  </a:schemeClr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339" name="Group 22"/>
              <p:cNvGrpSpPr>
                <a:grpSpLocks/>
              </p:cNvGrpSpPr>
              <p:nvPr/>
            </p:nvGrpSpPr>
            <p:grpSpPr bwMode="auto">
              <a:xfrm>
                <a:off x="3364" y="5773"/>
                <a:ext cx="932" cy="949"/>
                <a:chOff x="3388" y="5762"/>
                <a:chExt cx="932" cy="949"/>
              </a:xfrm>
            </p:grpSpPr>
            <p:cxnSp>
              <p:nvCxnSpPr>
                <p:cNvPr id="13356" name="AutoShape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6149"/>
                  <a:ext cx="44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57" name="AutoShap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5762"/>
                  <a:ext cx="0" cy="949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58" name="AutoShape 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8" y="6149"/>
                  <a:ext cx="48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13340" name="Group 23"/>
              <p:cNvGrpSpPr>
                <a:grpSpLocks/>
              </p:cNvGrpSpPr>
              <p:nvPr/>
            </p:nvGrpSpPr>
            <p:grpSpPr bwMode="auto">
              <a:xfrm>
                <a:off x="4596" y="5773"/>
                <a:ext cx="932" cy="949"/>
                <a:chOff x="3388" y="5762"/>
                <a:chExt cx="932" cy="949"/>
              </a:xfrm>
            </p:grpSpPr>
            <p:cxnSp>
              <p:nvCxnSpPr>
                <p:cNvPr id="13353" name="AutoShap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6149"/>
                  <a:ext cx="44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54" name="AutoShap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5762"/>
                  <a:ext cx="0" cy="949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55" name="AutoShape 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8" y="6149"/>
                  <a:ext cx="48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13341" name="Group 27"/>
              <p:cNvGrpSpPr>
                <a:grpSpLocks/>
              </p:cNvGrpSpPr>
              <p:nvPr/>
            </p:nvGrpSpPr>
            <p:grpSpPr bwMode="auto">
              <a:xfrm>
                <a:off x="5782" y="5781"/>
                <a:ext cx="932" cy="949"/>
                <a:chOff x="3388" y="5762"/>
                <a:chExt cx="932" cy="949"/>
              </a:xfrm>
            </p:grpSpPr>
            <p:cxnSp>
              <p:nvCxnSpPr>
                <p:cNvPr id="13350" name="AutoShape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6149"/>
                  <a:ext cx="44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51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5762"/>
                  <a:ext cx="0" cy="949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52" name="AutoShape 3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8" y="6149"/>
                  <a:ext cx="48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13342" name="Group 31"/>
              <p:cNvGrpSpPr>
                <a:grpSpLocks/>
              </p:cNvGrpSpPr>
              <p:nvPr/>
            </p:nvGrpSpPr>
            <p:grpSpPr bwMode="auto">
              <a:xfrm>
                <a:off x="7004" y="5797"/>
                <a:ext cx="932" cy="949"/>
                <a:chOff x="3388" y="5762"/>
                <a:chExt cx="932" cy="949"/>
              </a:xfrm>
            </p:grpSpPr>
            <p:cxnSp>
              <p:nvCxnSpPr>
                <p:cNvPr id="13347" name="AutoShape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6149"/>
                  <a:ext cx="44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48" name="AutoShape 3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5762"/>
                  <a:ext cx="0" cy="949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49" name="AutoShape 3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8" y="6149"/>
                  <a:ext cx="48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13343" name="Group 35"/>
              <p:cNvGrpSpPr>
                <a:grpSpLocks/>
              </p:cNvGrpSpPr>
              <p:nvPr/>
            </p:nvGrpSpPr>
            <p:grpSpPr bwMode="auto">
              <a:xfrm>
                <a:off x="8190" y="5773"/>
                <a:ext cx="932" cy="949"/>
                <a:chOff x="3388" y="5762"/>
                <a:chExt cx="932" cy="949"/>
              </a:xfrm>
            </p:grpSpPr>
            <p:cxnSp>
              <p:nvCxnSpPr>
                <p:cNvPr id="13344" name="AutoShape 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6149"/>
                  <a:ext cx="44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45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74" y="5762"/>
                  <a:ext cx="0" cy="949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46" name="AutoShape 3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8" y="6149"/>
                  <a:ext cx="486" cy="562"/>
                </a:xfrm>
                <a:prstGeom prst="straightConnector1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grpSp>
          <p:nvGrpSpPr>
            <p:cNvPr id="13318" name="Group 40"/>
            <p:cNvGrpSpPr>
              <a:grpSpLocks/>
            </p:cNvGrpSpPr>
            <p:nvPr/>
          </p:nvGrpSpPr>
          <p:grpSpPr bwMode="auto">
            <a:xfrm>
              <a:off x="2065" y="4404"/>
              <a:ext cx="8681" cy="618"/>
              <a:chOff x="2065" y="6730"/>
              <a:chExt cx="8681" cy="618"/>
            </a:xfrm>
          </p:grpSpPr>
          <p:grpSp>
            <p:nvGrpSpPr>
              <p:cNvPr id="13321" name="Group 41"/>
              <p:cNvGrpSpPr>
                <a:grpSpLocks/>
              </p:cNvGrpSpPr>
              <p:nvPr/>
            </p:nvGrpSpPr>
            <p:grpSpPr bwMode="auto">
              <a:xfrm>
                <a:off x="2268" y="6801"/>
                <a:ext cx="870" cy="491"/>
                <a:chOff x="2988" y="6614"/>
                <a:chExt cx="938" cy="623"/>
              </a:xfrm>
            </p:grpSpPr>
            <p:sp>
              <p:nvSpPr>
                <p:cNvPr id="13335" name="Oval 42"/>
                <p:cNvSpPr>
                  <a:spLocks noChangeArrowheads="1"/>
                </p:cNvSpPr>
                <p:nvPr/>
              </p:nvSpPr>
              <p:spPr bwMode="auto">
                <a:xfrm>
                  <a:off x="2988" y="6684"/>
                  <a:ext cx="938" cy="4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36" name="Rectangle 43"/>
                <p:cNvSpPr>
                  <a:spLocks noChangeArrowheads="1"/>
                </p:cNvSpPr>
                <p:nvPr/>
              </p:nvSpPr>
              <p:spPr bwMode="auto">
                <a:xfrm>
                  <a:off x="2988" y="6614"/>
                  <a:ext cx="436" cy="62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3545" y="6730"/>
                <a:ext cx="6236" cy="603"/>
              </a:xfrm>
              <a:prstGeom prst="rect">
                <a:avLst/>
              </a:prstGeom>
              <a:solidFill>
                <a:schemeClr val="bg1">
                  <a:lumMod val="95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323" name="AutoShape 45"/>
              <p:cNvCxnSpPr>
                <a:cxnSpLocks noChangeShapeType="1"/>
              </p:cNvCxnSpPr>
              <p:nvPr/>
            </p:nvCxnSpPr>
            <p:spPr bwMode="auto">
              <a:xfrm>
                <a:off x="2065" y="7050"/>
                <a:ext cx="868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13324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3571" y="6730"/>
                <a:ext cx="315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25" name="AutoShape 47"/>
              <p:cNvCxnSpPr>
                <a:cxnSpLocks noChangeShapeType="1"/>
              </p:cNvCxnSpPr>
              <p:nvPr/>
            </p:nvCxnSpPr>
            <p:spPr bwMode="auto">
              <a:xfrm>
                <a:off x="3874" y="6730"/>
                <a:ext cx="605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26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4479" y="6730"/>
                <a:ext cx="605" cy="5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27" name="AutoShape 49"/>
              <p:cNvCxnSpPr>
                <a:cxnSpLocks noChangeShapeType="1"/>
              </p:cNvCxnSpPr>
              <p:nvPr/>
            </p:nvCxnSpPr>
            <p:spPr bwMode="auto">
              <a:xfrm>
                <a:off x="5084" y="6730"/>
                <a:ext cx="605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28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5689" y="6730"/>
                <a:ext cx="605" cy="5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29" name="AutoShape 51"/>
              <p:cNvCxnSpPr>
                <a:cxnSpLocks noChangeShapeType="1"/>
              </p:cNvCxnSpPr>
              <p:nvPr/>
            </p:nvCxnSpPr>
            <p:spPr bwMode="auto">
              <a:xfrm>
                <a:off x="6282" y="6746"/>
                <a:ext cx="605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3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6887" y="6746"/>
                <a:ext cx="605" cy="5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31" name="AutoShape 53"/>
              <p:cNvCxnSpPr>
                <a:cxnSpLocks noChangeShapeType="1"/>
              </p:cNvCxnSpPr>
              <p:nvPr/>
            </p:nvCxnSpPr>
            <p:spPr bwMode="auto">
              <a:xfrm>
                <a:off x="7480" y="6742"/>
                <a:ext cx="605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32" name="AutoShape 54"/>
              <p:cNvCxnSpPr>
                <a:cxnSpLocks noChangeShapeType="1"/>
              </p:cNvCxnSpPr>
              <p:nvPr/>
            </p:nvCxnSpPr>
            <p:spPr bwMode="auto">
              <a:xfrm flipV="1">
                <a:off x="8085" y="6742"/>
                <a:ext cx="605" cy="5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33" name="AutoShape 55"/>
              <p:cNvCxnSpPr>
                <a:cxnSpLocks noChangeShapeType="1"/>
              </p:cNvCxnSpPr>
              <p:nvPr/>
            </p:nvCxnSpPr>
            <p:spPr bwMode="auto">
              <a:xfrm>
                <a:off x="8690" y="6746"/>
                <a:ext cx="605" cy="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34" name="AutoShape 56"/>
              <p:cNvCxnSpPr>
                <a:cxnSpLocks noChangeShapeType="1"/>
              </p:cNvCxnSpPr>
              <p:nvPr/>
            </p:nvCxnSpPr>
            <p:spPr bwMode="auto">
              <a:xfrm flipV="1">
                <a:off x="9295" y="6856"/>
                <a:ext cx="486" cy="4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3319" name="Text Box 58"/>
            <p:cNvSpPr txBox="1">
              <a:spLocks noChangeArrowheads="1"/>
            </p:cNvSpPr>
            <p:nvPr/>
          </p:nvSpPr>
          <p:spPr bwMode="auto">
            <a:xfrm>
              <a:off x="9511" y="5095"/>
              <a:ext cx="99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>
                <a:lnSpc>
                  <a:spcPct val="115000"/>
                </a:lnSpc>
              </a:pP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а)</a:t>
              </a:r>
              <a:endParaRPr lang="ru-RU" altLang="ru-RU" sz="1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20" name="Text Box 59"/>
            <p:cNvSpPr txBox="1">
              <a:spLocks noChangeArrowheads="1"/>
            </p:cNvSpPr>
            <p:nvPr/>
          </p:nvSpPr>
          <p:spPr bwMode="auto">
            <a:xfrm>
              <a:off x="9511" y="7454"/>
              <a:ext cx="99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>
                <a:lnSpc>
                  <a:spcPct val="115000"/>
                </a:lnSpc>
              </a:pP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б)</a:t>
              </a:r>
              <a:endParaRPr lang="ru-RU" altLang="ru-RU" sz="110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for the principle of the screen, using the light-guide properties of flat glasses and light-scattering materials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en-US" altLang="ru-RU" sz="2400" b="1" smtClean="0">
                <a:solidFill>
                  <a:srgbClr val="7030A0"/>
                </a:solidFill>
              </a:rPr>
              <a:t>Photographs of the lightguide – light scattering system based on organic glass and light scattering film during on (a) and off (b) light sources</a:t>
            </a:r>
            <a:endParaRPr lang="ru-RU" altLang="ru-RU" sz="2400" b="1" smtClean="0">
              <a:solidFill>
                <a:srgbClr val="7030A0"/>
              </a:solidFill>
            </a:endParaRPr>
          </a:p>
        </p:txBody>
      </p:sp>
      <p:pic>
        <p:nvPicPr>
          <p:cNvPr id="14339" name="Рисунок 68" descr="D:\ДОКУМЕНТЫ\Ibragim_docs\ДОКУМЕНТЫ\статьи после 09 10\Кахак две конференции\Севас 2014\Телефизор\IMG-20150325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89138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9" descr="D:\ДОКУМЕНТЫ\Ibragim_docs\ДОКУМЕНТЫ\статьи после 09 10\Кахак две конференции\Севас 2014\Телефизор\IMG-20150325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89138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2451100" y="5229225"/>
            <a:ext cx="46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7030A0"/>
                </a:solidFill>
              </a:rPr>
              <a:t>а</a:t>
            </a:r>
            <a:endParaRPr lang="ru-RU" altLang="ru-RU"/>
          </a:p>
        </p:txBody>
      </p:sp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6156325" y="5229225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7030A0"/>
                </a:solidFill>
              </a:rPr>
              <a:t>б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advantage</a:t>
            </a:r>
            <a:endParaRPr lang="ru-RU" alt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3138" y="1285875"/>
            <a:ext cx="2676525" cy="43576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During the daytime system represents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itsels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as the stained glass window. At night the system switches to the TV screen mode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2438" y="6022975"/>
            <a:ext cx="714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Frequency characteristics are fully meet current television standards</a:t>
            </a:r>
            <a:endParaRPr lang="ru-RU" altLang="ru-RU" sz="18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2" descr="D:\ДОКУМЕНТЫ\Ibragim_docs\ДОКУМЕНТЫ\мун\проекты 2014\МОН РК\телевизор\отчеты 2015\фотографии\IMG_20150622_234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14438"/>
            <a:ext cx="264318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D:\ДОКУМЕНТЫ\Ibragim_docs\ДОКУМЕНТЫ\мун\проекты 2014\МОН РК\телевизор\отчеты 2015\фотографии\IMG_20150622_234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96975"/>
            <a:ext cx="2611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78863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production</a:t>
            </a:r>
            <a:endParaRPr lang="ru-RU" alt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08050"/>
            <a:ext cx="8501063" cy="7572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“</a:t>
            </a:r>
            <a:r>
              <a:rPr lang="en-US" dirty="0" err="1" smtClean="0"/>
              <a:t>Iglikov’s</a:t>
            </a:r>
            <a:r>
              <a:rPr lang="en-US" dirty="0" smtClean="0"/>
              <a:t> Laboratory” Ltd.</a:t>
            </a:r>
            <a:r>
              <a:rPr lang="ru-RU" dirty="0" smtClean="0"/>
              <a:t>,</a:t>
            </a:r>
            <a:r>
              <a:rPr lang="en-US" dirty="0" smtClean="0"/>
              <a:t> was organized in May 2015, Almaty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157788" y="1803400"/>
            <a:ext cx="37353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000">
                <a:latin typeface="Calibri" pitchFamily="34" charset="0"/>
              </a:rPr>
              <a:t>Assembling the screen is made of standardized modules with 1.05 by 1.07 m sizes</a:t>
            </a:r>
          </a:p>
          <a:p>
            <a:pPr eaLnBrk="1" hangingPunct="1"/>
            <a:endParaRPr lang="ru-RU" altLang="ru-RU" sz="2000">
              <a:latin typeface="Calibri" pitchFamily="34" charset="0"/>
            </a:endParaRPr>
          </a:p>
          <a:p>
            <a:pPr eaLnBrk="1" hangingPunct="1"/>
            <a:r>
              <a:rPr lang="en-US" altLang="ru-RU" sz="2000">
                <a:latin typeface="Calibri" pitchFamily="34" charset="0"/>
              </a:rPr>
              <a:t>Blocks are standard double-glazed windows, inside which are mounted </a:t>
            </a:r>
            <a:r>
              <a:rPr lang="ru-RU" altLang="ru-RU" sz="2000">
                <a:latin typeface="Calibri" pitchFamily="34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ru-RU" sz="2000">
                <a:latin typeface="Calibri" pitchFamily="34" charset="0"/>
              </a:rPr>
              <a:t> lighting system</a:t>
            </a:r>
            <a:r>
              <a:rPr lang="ru-RU" altLang="ru-RU" sz="2000">
                <a:latin typeface="Calibri" pitchFamily="34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ru-RU" sz="2000">
                <a:latin typeface="Calibri" pitchFamily="34" charset="0"/>
              </a:rPr>
              <a:t> control electronics</a:t>
            </a:r>
            <a:r>
              <a:rPr lang="ru-RU" altLang="ru-RU" sz="2000">
                <a:latin typeface="Calibri" pitchFamily="34" charset="0"/>
              </a:rPr>
              <a:t>;</a:t>
            </a:r>
          </a:p>
          <a:p>
            <a:pPr eaLnBrk="1" hangingPunct="1">
              <a:buFontTx/>
              <a:buChar char="-"/>
            </a:pPr>
            <a:endParaRPr lang="ru-RU" altLang="ru-RU" sz="2000">
              <a:latin typeface="Calibri" pitchFamily="34" charset="0"/>
            </a:endParaRPr>
          </a:p>
          <a:p>
            <a:pPr eaLnBrk="1" hangingPunct="1"/>
            <a:r>
              <a:rPr lang="en-US" altLang="ru-RU" sz="2000">
                <a:latin typeface="Calibri" pitchFamily="34" charset="0"/>
              </a:rPr>
              <a:t>Scheme of individual block is shown in Figure</a:t>
            </a:r>
            <a:endParaRPr lang="ru-RU" altLang="ru-RU" sz="2000"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1744663"/>
            <a:ext cx="47291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of assembly stained-glass screen</a:t>
            </a:r>
            <a:endParaRPr lang="ru-RU" altLang="ru-RU" sz="3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71500" y="5229225"/>
            <a:ext cx="8393113" cy="15001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A set of standard modules, assembly technology is identical to technology of installation of windows based on double-glazed window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it is allowed to produce of stained-glass of art complex shape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6" name="Picture 2" descr="D:\ДОКУМЕНТЫ\Ibragim_docs\ДОКУМЕНТЫ\мун\проекты 2015\Ринат телевизор\Дисплей 4х5м для презентаци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1341438"/>
            <a:ext cx="45005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prototype of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stained-glass windows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97400" y="1466850"/>
            <a:ext cx="3892550" cy="4525963"/>
          </a:xfrm>
        </p:spPr>
        <p:txBody>
          <a:bodyPr/>
          <a:lstStyle/>
          <a:p>
            <a:pPr eaLnBrk="1" hangingPunct="1"/>
            <a:r>
              <a:rPr lang="en-US" altLang="ru-RU" sz="3000" smtClean="0"/>
              <a:t>Vintage design solutions, providing decoration lighting system, run on the basis of Gothic stained-glass windows (Czech Republic)</a:t>
            </a:r>
            <a:endParaRPr lang="ru-RU" altLang="ru-RU" sz="3000" smtClean="0"/>
          </a:p>
        </p:txBody>
      </p:sp>
      <p:pic>
        <p:nvPicPr>
          <p:cNvPr id="20484" name="Picture 2" descr="D:\ДОКУМЕНТЫ\Ibragim_docs\ДОКУМЕНТЫ\статьи после 09 10\Кахак две конференции\Севас 2014\Телефизор\дизайн\images готик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66850"/>
            <a:ext cx="350202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8" descr="97506786.gif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24075" y="549275"/>
            <a:ext cx="48244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0"/>
          <p:cNvSpPr txBox="1">
            <a:spLocks noChangeArrowheads="1"/>
          </p:cNvSpPr>
          <p:nvPr/>
        </p:nvSpPr>
        <p:spPr bwMode="auto">
          <a:xfrm>
            <a:off x="539750" y="213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1508" name="Рисунок 19" descr="Безымянный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7238" y="0"/>
            <a:ext cx="10658476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resident 1_151x1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4824413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esident_01_151x1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60350"/>
            <a:ext cx="48974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9" descr="Безымянный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57238" y="0"/>
            <a:ext cx="10658476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0"/>
          <p:cNvSpPr txBox="1">
            <a:spLocks noChangeArrowheads="1"/>
          </p:cNvSpPr>
          <p:nvPr/>
        </p:nvSpPr>
        <p:spPr bwMode="auto">
          <a:xfrm>
            <a:off x="539750" y="213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specifications of stained glass system “Window/Screen”</a:t>
            </a:r>
            <a:endParaRPr lang="ru-RU" altLang="ru-RU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0188" y="1844675"/>
          <a:ext cx="8662987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3117514"/>
                <a:gridCol w="2962368"/>
                <a:gridCol w="2583105"/>
              </a:tblGrid>
              <a:tr h="207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 </a:t>
                      </a: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Pixel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1R1G1B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Rated power, W/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sq.m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power, W/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sq.m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Brightness, cd/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sq.m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?5000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?5000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of view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14 meter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14 meter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Degree of protection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IP65/IP54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IP65/IP54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Angle of view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H=120</a:t>
                      </a:r>
                      <a:r>
                        <a:rPr lang="en-US" sz="1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V=60</a:t>
                      </a:r>
                      <a:r>
                        <a:rPr lang="en-US" sz="1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H=120</a:t>
                      </a:r>
                      <a:r>
                        <a:rPr lang="en-US" sz="1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V=60</a:t>
                      </a:r>
                      <a:r>
                        <a:rPr lang="en-US" sz="1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method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Synchronization with PC, software included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via Wi-Fi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Lifetime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50 000 hours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100 000 hours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 of operating temperatures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 to +65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 to +75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 thickness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cm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cm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4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Transparency in the initial state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1" marR="666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Know-How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68288" y="1268413"/>
            <a:ext cx="8624887" cy="4857750"/>
          </a:xfrm>
        </p:spPr>
        <p:txBody>
          <a:bodyPr/>
          <a:lstStyle/>
          <a:p>
            <a:pPr marL="358775" indent="-358775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ru-RU" sz="2900" dirty="0" smtClean="0">
                <a:solidFill>
                  <a:schemeClr val="accent1">
                    <a:lumMod val="50000"/>
                  </a:schemeClr>
                </a:solidFill>
              </a:rPr>
              <a:t>Know-how subject – a light scattering thermo-sensitive polymeric composite</a:t>
            </a:r>
            <a:r>
              <a:rPr lang="ru-RU" altLang="ru-RU" sz="2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58775" indent="-358775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ru-RU" sz="2900" dirty="0" smtClean="0">
                <a:solidFill>
                  <a:schemeClr val="accent1">
                    <a:lumMod val="50000"/>
                  </a:schemeClr>
                </a:solidFill>
              </a:rPr>
              <a:t>The work started in 2007 as part of the collaboration between the National Engineering Academy of the Republic of Kazakhstan (NIA), Al-</a:t>
            </a:r>
            <a:r>
              <a:rPr lang="en-US" altLang="ru-RU" sz="2900" dirty="0" err="1" smtClean="0">
                <a:solidFill>
                  <a:schemeClr val="accent1">
                    <a:lumMod val="50000"/>
                  </a:schemeClr>
                </a:solidFill>
              </a:rPr>
              <a:t>Farabi</a:t>
            </a:r>
            <a:r>
              <a:rPr lang="en-US" altLang="ru-RU" sz="2900" dirty="0" smtClean="0">
                <a:solidFill>
                  <a:schemeClr val="accent1">
                    <a:lumMod val="50000"/>
                  </a:schemeClr>
                </a:solidFill>
              </a:rPr>
              <a:t> Kazakh National University, Almaty University of Power Engineering and Telecommunications, Sevastopol National University (Ukraine/Russia), Institute of Macromolecular Chemistry (Czech Republic)</a:t>
            </a:r>
            <a:endParaRPr lang="ru-RU" altLang="ru-RU" sz="29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and economic characteristics of the module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The spatial resolution is 980 pixels per square meter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Fixing: aluminum frame, ready-to-assemble screen attached directly to the architectural supporting structures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Basic product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standard double-glazed item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2420938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</a:t>
            </a:r>
            <a:b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 attention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ru-RU" alt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44463" y="973138"/>
            <a:ext cx="2987675" cy="56959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ru-RU" sz="2300" b="1" dirty="0" smtClean="0">
                <a:solidFill>
                  <a:schemeClr val="accent1">
                    <a:lumMod val="50000"/>
                  </a:schemeClr>
                </a:solidFill>
              </a:rPr>
              <a:t>In 2009 initial results of the work demonstrated to the President of Kazakhstan </a:t>
            </a:r>
            <a:r>
              <a:rPr lang="en-US" altLang="ru-RU" sz="2300" b="1" dirty="0" err="1" smtClean="0">
                <a:solidFill>
                  <a:schemeClr val="accent1">
                    <a:lumMod val="50000"/>
                  </a:schemeClr>
                </a:solidFill>
              </a:rPr>
              <a:t>Nursultan</a:t>
            </a:r>
            <a:r>
              <a:rPr lang="en-US" alt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2300" b="1" dirty="0" err="1" smtClean="0">
                <a:solidFill>
                  <a:schemeClr val="accent1">
                    <a:lumMod val="50000"/>
                  </a:schemeClr>
                </a:solidFill>
              </a:rPr>
              <a:t>Nazarbayev</a:t>
            </a:r>
            <a:r>
              <a:rPr lang="en-US" alt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during the event dedicated to the 75th Anniversary of Al-</a:t>
            </a:r>
            <a:r>
              <a:rPr lang="en-US" altLang="ru-RU" sz="2300" b="1" dirty="0" err="1" smtClean="0">
                <a:solidFill>
                  <a:schemeClr val="accent1">
                    <a:lumMod val="50000"/>
                  </a:schemeClr>
                </a:solidFill>
              </a:rPr>
              <a:t>Farabi</a:t>
            </a:r>
            <a:r>
              <a:rPr lang="en-US" alt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Kazakh National University, and received the necessary support and encouragement</a:t>
            </a:r>
            <a:endParaRPr lang="ru-RU" altLang="ru-RU" sz="23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138238"/>
            <a:ext cx="5832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6423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Thermo-sensitive behavior</a:t>
            </a:r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684213" y="1268413"/>
          <a:ext cx="4278312" cy="4897437"/>
        </p:xfrm>
        <a:graphic>
          <a:graphicData uri="http://schemas.openxmlformats.org/presentationml/2006/ole">
            <p:oleObj spid="_x0000_s6147" name="Точечный рисунок" r:id="rId3" imgW="2924583" imgH="3971429" progId="Paint.Picture">
              <p:embed/>
            </p:oleObj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335838" y="3070225"/>
            <a:ext cx="169862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altLang="ru-RU" sz="160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746750" y="3784600"/>
            <a:ext cx="2713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Thermal shrinking of macromolecules correspond to collapse of cross-linked polymer network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651500" y="1052513"/>
            <a:ext cx="2735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Macromolecule coil shrinks due to increasing of hydrophobic interactions magnitude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864235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THERMO-SENSITIVE POLYMERS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66800" y="5029200"/>
            <a:ext cx="7826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Widely used thermo-sensitive polymers contain both hydrophobic and hydrophilic groups in each monomer unit</a:t>
            </a:r>
            <a:endParaRPr lang="ru-RU" alt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91200" y="1905000"/>
            <a:ext cx="31019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ru-RU" sz="2000" dirty="0" smtClean="0">
                <a:latin typeface="+mn-lt"/>
              </a:rPr>
              <a:t>PVME – poly(vinyl </a:t>
            </a:r>
            <a:r>
              <a:rPr lang="en-US" altLang="ru-RU" sz="2000" dirty="0" err="1" smtClean="0">
                <a:latin typeface="+mn-lt"/>
              </a:rPr>
              <a:t>methylether</a:t>
            </a:r>
            <a:r>
              <a:rPr lang="en-US" altLang="ru-RU" sz="2000" dirty="0" smtClean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ru-RU" sz="2000" dirty="0" smtClean="0">
                <a:latin typeface="+mn-lt"/>
              </a:rPr>
              <a:t>PNIPAM – poly(N-</a:t>
            </a:r>
            <a:r>
              <a:rPr lang="en-US" altLang="ru-RU" sz="2000" dirty="0" err="1" smtClean="0">
                <a:latin typeface="+mn-lt"/>
              </a:rPr>
              <a:t>iso</a:t>
            </a:r>
            <a:r>
              <a:rPr lang="en-US" altLang="ru-RU" sz="2000" dirty="0" smtClean="0">
                <a:latin typeface="+mn-lt"/>
              </a:rPr>
              <a:t> </a:t>
            </a:r>
            <a:r>
              <a:rPr lang="en-US" altLang="ru-RU" sz="2000" dirty="0" err="1" smtClean="0">
                <a:latin typeface="+mn-lt"/>
              </a:rPr>
              <a:t>propylacrylamide</a:t>
            </a:r>
            <a:r>
              <a:rPr lang="en-US" altLang="ru-RU" sz="2000" dirty="0" smtClean="0">
                <a:latin typeface="+mn-lt"/>
              </a:rPr>
              <a:t>)</a:t>
            </a:r>
            <a:endParaRPr lang="ru-RU" altLang="ru-RU" sz="2000" dirty="0" smtClean="0">
              <a:latin typeface="+mn-lt"/>
            </a:endParaRPr>
          </a:p>
        </p:txBody>
      </p:sp>
      <p:graphicFrame>
        <p:nvGraphicFramePr>
          <p:cNvPr id="7173" name="Объект 3"/>
          <p:cNvGraphicFramePr>
            <a:graphicFrameLocks noChangeAspect="1"/>
          </p:cNvGraphicFramePr>
          <p:nvPr/>
        </p:nvGraphicFramePr>
        <p:xfrm>
          <a:off x="611188" y="1700213"/>
          <a:ext cx="4464050" cy="2819400"/>
        </p:xfrm>
        <a:graphic>
          <a:graphicData uri="http://schemas.openxmlformats.org/presentationml/2006/ole">
            <p:oleObj spid="_x0000_s7173" name="CS ChemDraw Drawing" r:id="rId3" imgW="2816352" imgH="177698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3"/>
          <p:cNvSpPr>
            <a:spLocks noChangeArrowheads="1"/>
          </p:cNvSpPr>
          <p:nvPr/>
        </p:nvSpPr>
        <p:spPr bwMode="auto">
          <a:xfrm>
            <a:off x="1020763" y="333375"/>
            <a:ext cx="7102475" cy="4095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Thermo-sensitive copolymers</a:t>
            </a: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763713" y="202882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VEEG-VBE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582738" y="378301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VEDEG-VBE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-398463" y="8286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-398463" y="1400175"/>
            <a:ext cx="246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000">
                <a:latin typeface="Times New Roman" pitchFamily="18" charset="0"/>
                <a:cs typeface="Times New Roman" pitchFamily="18" charset="0"/>
              </a:rPr>
            </a:br>
            <a:endParaRPr lang="en-US" altLang="ru-RU" sz="10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-398463" y="2543175"/>
            <a:ext cx="246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000">
                <a:latin typeface="Times New Roman" pitchFamily="18" charset="0"/>
                <a:cs typeface="Times New Roman" pitchFamily="18" charset="0"/>
              </a:rPr>
            </a:br>
            <a:endParaRPr lang="en-US" altLang="ru-RU" sz="10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-398463" y="3686175"/>
            <a:ext cx="246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000">
                <a:latin typeface="Times New Roman" pitchFamily="18" charset="0"/>
                <a:cs typeface="Times New Roman" pitchFamily="18" charset="0"/>
              </a:rPr>
            </a:br>
            <a:endParaRPr lang="en-US" altLang="ru-RU" sz="10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867400" y="202247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VEEG-ViBE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837238" y="37830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VEEG-HEMA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816350" y="508476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HEA-HEMA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476375" y="630237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HEA-VBE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6332538" y="626586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800000"/>
                </a:solidFill>
                <a:latin typeface="Times New Roman" pitchFamily="18" charset="0"/>
              </a:rPr>
              <a:t>HEA-BA</a:t>
            </a:r>
            <a:endParaRPr lang="ru-RU" alt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graphicFrame>
        <p:nvGraphicFramePr>
          <p:cNvPr id="8206" name="Object 15"/>
          <p:cNvGraphicFramePr>
            <a:graphicFrameLocks noChangeAspect="1"/>
          </p:cNvGraphicFramePr>
          <p:nvPr/>
        </p:nvGraphicFramePr>
        <p:xfrm>
          <a:off x="5148263" y="981075"/>
          <a:ext cx="2776537" cy="869950"/>
        </p:xfrm>
        <a:graphic>
          <a:graphicData uri="http://schemas.openxmlformats.org/presentationml/2006/ole">
            <p:oleObj spid="_x0000_s8206" name="CS ChemDraw Drawing" r:id="rId3" imgW="2082800" imgH="1160780" progId="ChemDraw.Document.6.0">
              <p:embed/>
            </p:oleObj>
          </a:graphicData>
        </a:graphic>
      </p:graphicFrame>
      <p:graphicFrame>
        <p:nvGraphicFramePr>
          <p:cNvPr id="8207" name="Object 16"/>
          <p:cNvGraphicFramePr>
            <a:graphicFrameLocks noChangeAspect="1"/>
          </p:cNvGraphicFramePr>
          <p:nvPr/>
        </p:nvGraphicFramePr>
        <p:xfrm>
          <a:off x="1187450" y="981075"/>
          <a:ext cx="2590800" cy="847725"/>
        </p:xfrm>
        <a:graphic>
          <a:graphicData uri="http://schemas.openxmlformats.org/presentationml/2006/ole">
            <p:oleObj spid="_x0000_s8207" name="CS ChemDraw Drawing" r:id="rId4" imgW="1943100" imgH="1130300" progId="ChemDraw.Document.6.0">
              <p:embed/>
            </p:oleObj>
          </a:graphicData>
        </a:graphic>
      </p:graphicFrame>
      <p:graphicFrame>
        <p:nvGraphicFramePr>
          <p:cNvPr id="8208" name="Object 17"/>
          <p:cNvGraphicFramePr>
            <a:graphicFrameLocks noChangeAspect="1"/>
          </p:cNvGraphicFramePr>
          <p:nvPr/>
        </p:nvGraphicFramePr>
        <p:xfrm>
          <a:off x="971550" y="2625725"/>
          <a:ext cx="2659063" cy="1235075"/>
        </p:xfrm>
        <a:graphic>
          <a:graphicData uri="http://schemas.openxmlformats.org/presentationml/2006/ole">
            <p:oleObj spid="_x0000_s8208" name="CS ChemDraw Drawing" r:id="rId5" imgW="1993900" imgH="1648460" progId="ChemDraw.Document.6.0">
              <p:embed/>
            </p:oleObj>
          </a:graphicData>
        </a:graphic>
      </p:graphicFrame>
      <p:graphicFrame>
        <p:nvGraphicFramePr>
          <p:cNvPr id="8209" name="Object 18"/>
          <p:cNvGraphicFramePr>
            <a:graphicFrameLocks noChangeAspect="1"/>
          </p:cNvGraphicFramePr>
          <p:nvPr/>
        </p:nvGraphicFramePr>
        <p:xfrm>
          <a:off x="4757738" y="2767013"/>
          <a:ext cx="3732212" cy="949325"/>
        </p:xfrm>
        <a:graphic>
          <a:graphicData uri="http://schemas.openxmlformats.org/presentationml/2006/ole">
            <p:oleObj spid="_x0000_s8209" name="CS ChemDraw Drawing" r:id="rId6" imgW="2799080" imgH="1264920" progId="ChemDraw.Document.6.0">
              <p:embed/>
            </p:oleObj>
          </a:graphicData>
        </a:graphic>
      </p:graphicFrame>
      <p:graphicFrame>
        <p:nvGraphicFramePr>
          <p:cNvPr id="8210" name="Object 19"/>
          <p:cNvGraphicFramePr>
            <a:graphicFrameLocks noChangeAspect="1"/>
          </p:cNvGraphicFramePr>
          <p:nvPr/>
        </p:nvGraphicFramePr>
        <p:xfrm>
          <a:off x="2336800" y="4360863"/>
          <a:ext cx="4348163" cy="796925"/>
        </p:xfrm>
        <a:graphic>
          <a:graphicData uri="http://schemas.openxmlformats.org/presentationml/2006/ole">
            <p:oleObj spid="_x0000_s8210" name="CS ChemDraw Drawing" r:id="rId7" imgW="3261360" imgH="1061720" progId="ChemDraw.Document.6.0">
              <p:embed/>
            </p:oleObj>
          </a:graphicData>
        </a:graphic>
      </p:graphicFrame>
      <p:graphicFrame>
        <p:nvGraphicFramePr>
          <p:cNvPr id="8211" name="Object 20"/>
          <p:cNvGraphicFramePr>
            <a:graphicFrameLocks noChangeAspect="1"/>
          </p:cNvGraphicFramePr>
          <p:nvPr/>
        </p:nvGraphicFramePr>
        <p:xfrm>
          <a:off x="498475" y="5619750"/>
          <a:ext cx="3352800" cy="688975"/>
        </p:xfrm>
        <a:graphic>
          <a:graphicData uri="http://schemas.openxmlformats.org/presentationml/2006/ole">
            <p:oleObj spid="_x0000_s8211" name="CS ChemDraw Drawing" r:id="rId8" imgW="2514600" imgH="919480" progId="ChemDraw.Document.6.0">
              <p:embed/>
            </p:oleObj>
          </a:graphicData>
        </a:graphic>
      </p:graphicFrame>
      <p:graphicFrame>
        <p:nvGraphicFramePr>
          <p:cNvPr id="8212" name="Object 21"/>
          <p:cNvGraphicFramePr>
            <a:graphicFrameLocks noChangeAspect="1"/>
          </p:cNvGraphicFramePr>
          <p:nvPr/>
        </p:nvGraphicFramePr>
        <p:xfrm>
          <a:off x="4706938" y="5589588"/>
          <a:ext cx="3878262" cy="692150"/>
        </p:xfrm>
        <a:graphic>
          <a:graphicData uri="http://schemas.openxmlformats.org/presentationml/2006/ole">
            <p:oleObj spid="_x0000_s8212" name="CS ChemDraw Drawing" r:id="rId9" imgW="2908300" imgH="9220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020763" y="481013"/>
            <a:ext cx="7102475" cy="4095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Thermo-sensitive polymer water solution</a:t>
            </a:r>
            <a:endParaRPr lang="ru-RU" altLang="ru-RU" sz="32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-398463" y="1400175"/>
            <a:ext cx="246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000">
                <a:latin typeface="Times New Roman" pitchFamily="18" charset="0"/>
                <a:cs typeface="Times New Roman" pitchFamily="18" charset="0"/>
              </a:rPr>
            </a:br>
            <a:endParaRPr lang="en-US" altLang="ru-RU" sz="10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-398463" y="2543175"/>
            <a:ext cx="246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000">
                <a:latin typeface="Times New Roman" pitchFamily="18" charset="0"/>
                <a:cs typeface="Times New Roman" pitchFamily="18" charset="0"/>
              </a:rPr>
            </a:br>
            <a:endParaRPr lang="en-US" altLang="ru-RU" sz="10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-398463" y="3686175"/>
            <a:ext cx="246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000">
                <a:latin typeface="Times New Roman" pitchFamily="18" charset="0"/>
                <a:cs typeface="Times New Roman" pitchFamily="18" charset="0"/>
              </a:rPr>
            </a:br>
            <a:endParaRPr lang="en-US" altLang="ru-RU" sz="10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00150"/>
            <a:ext cx="81343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838200" y="2057400"/>
            <a:ext cx="5529263" cy="2071688"/>
            <a:chOff x="3307" y="4680"/>
            <a:chExt cx="6039" cy="1981"/>
          </a:xfrm>
        </p:grpSpPr>
        <p:grpSp>
          <p:nvGrpSpPr>
            <p:cNvPr id="10247" name="Group 6"/>
            <p:cNvGrpSpPr>
              <a:grpSpLocks/>
            </p:cNvGrpSpPr>
            <p:nvPr/>
          </p:nvGrpSpPr>
          <p:grpSpPr bwMode="auto">
            <a:xfrm>
              <a:off x="3307" y="4680"/>
              <a:ext cx="5500" cy="1981"/>
              <a:chOff x="1624" y="1409"/>
              <a:chExt cx="5016" cy="1648"/>
            </a:xfrm>
          </p:grpSpPr>
          <p:sp>
            <p:nvSpPr>
              <p:cNvPr id="10249" name="Text Box 7"/>
              <p:cNvSpPr txBox="1">
                <a:spLocks noChangeArrowheads="1"/>
              </p:cNvSpPr>
              <p:nvPr/>
            </p:nvSpPr>
            <p:spPr bwMode="auto">
              <a:xfrm>
                <a:off x="2649" y="1409"/>
                <a:ext cx="3970" cy="488"/>
              </a:xfrm>
              <a:prstGeom prst="rect">
                <a:avLst/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2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V="1">
                <a:off x="2126" y="1969"/>
                <a:ext cx="4450" cy="1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 flipV="1">
                <a:off x="2083" y="1936"/>
                <a:ext cx="788" cy="6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Line 10"/>
              <p:cNvSpPr>
                <a:spLocks noChangeShapeType="1"/>
              </p:cNvSpPr>
              <p:nvPr/>
            </p:nvSpPr>
            <p:spPr bwMode="auto">
              <a:xfrm flipV="1">
                <a:off x="2097" y="1750"/>
                <a:ext cx="2585" cy="10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Oval 11"/>
              <p:cNvSpPr>
                <a:spLocks noChangeArrowheads="1"/>
              </p:cNvSpPr>
              <p:nvPr/>
            </p:nvSpPr>
            <p:spPr bwMode="auto">
              <a:xfrm>
                <a:off x="4627" y="1563"/>
                <a:ext cx="291" cy="2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 flipH="1">
                <a:off x="4000" y="1710"/>
                <a:ext cx="638" cy="9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 flipH="1">
                <a:off x="4759" y="1750"/>
                <a:ext cx="8" cy="10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>
                <a:off x="4853" y="1704"/>
                <a:ext cx="537" cy="8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 flipV="1">
                <a:off x="2126" y="1497"/>
                <a:ext cx="2056" cy="1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Line 16"/>
              <p:cNvSpPr>
                <a:spLocks noChangeShapeType="1"/>
              </p:cNvSpPr>
              <p:nvPr/>
            </p:nvSpPr>
            <p:spPr bwMode="auto">
              <a:xfrm flipV="1">
                <a:off x="2126" y="1576"/>
                <a:ext cx="4514" cy="13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9" name="Text Box 17"/>
              <p:cNvSpPr txBox="1">
                <a:spLocks noChangeArrowheads="1"/>
              </p:cNvSpPr>
              <p:nvPr/>
            </p:nvSpPr>
            <p:spPr bwMode="auto">
              <a:xfrm>
                <a:off x="1624" y="2624"/>
                <a:ext cx="487" cy="433"/>
              </a:xfrm>
              <a:prstGeom prst="rect">
                <a:avLst/>
              </a:prstGeom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2000">
                    <a:solidFill>
                      <a:schemeClr val="bg1"/>
                    </a:solidFill>
                    <a:latin typeface="Times New Roman" pitchFamily="18" charset="0"/>
                  </a:rPr>
                  <a:t>  </a:t>
                </a:r>
                <a:r>
                  <a:rPr lang="ru-RU" altLang="ru-RU" sz="2000">
                    <a:latin typeface="Times New Roman" pitchFamily="18" charset="0"/>
                  </a:rPr>
                  <a:t>2</a:t>
                </a:r>
              </a:p>
            </p:txBody>
          </p:sp>
          <p:pic>
            <p:nvPicPr>
              <p:cNvPr id="10260" name="Picture 1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45" y="2652"/>
                <a:ext cx="989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8" name="AutoShape 20"/>
            <p:cNvSpPr>
              <a:spLocks/>
            </p:cNvSpPr>
            <p:nvPr/>
          </p:nvSpPr>
          <p:spPr bwMode="auto">
            <a:xfrm>
              <a:off x="8729" y="5816"/>
              <a:ext cx="617" cy="488"/>
            </a:xfrm>
            <a:prstGeom prst="callout1">
              <a:avLst>
                <a:gd name="adj1" fmla="val 36884"/>
                <a:gd name="adj2" fmla="val -19449"/>
                <a:gd name="adj3" fmla="val -170491"/>
                <a:gd name="adj4" fmla="val -30291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ru-RU" altLang="ru-RU" sz="20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9219" name="Text Box 21"/>
          <p:cNvSpPr txBox="1">
            <a:spLocks noChangeArrowheads="1"/>
          </p:cNvSpPr>
          <p:nvPr/>
        </p:nvSpPr>
        <p:spPr bwMode="auto">
          <a:xfrm>
            <a:off x="6172200" y="2057400"/>
            <a:ext cx="24669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 – </a:t>
            </a:r>
            <a:r>
              <a:rPr lang="en-US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screen fulfilled by solution of thermo-sensitive polymer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 – </a:t>
            </a:r>
            <a:r>
              <a:rPr lang="en-US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light source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 – </a:t>
            </a:r>
            <a:r>
              <a:rPr lang="en-US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light-scattering region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323850" y="4724400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During solution heating local phase transition takes place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Pixels that scatter light will be perceived as bright ones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Fully transparent pixels will be perceived as dark ones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593725" y="417513"/>
            <a:ext cx="7788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Image Reproduction Systems based on thermo-sensitive polymers</a:t>
            </a:r>
            <a:endParaRPr lang="ru-RU" altLang="ru-RU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4267200" y="220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3</a:t>
            </a:r>
          </a:p>
        </p:txBody>
      </p:sp>
    </p:spTree>
  </p:cSld>
  <p:clrMapOvr>
    <a:masterClrMapping/>
  </p:clrMapOvr>
  <p:transition advTm="208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Matrix of demonstrational version of proposed screen</a:t>
            </a:r>
            <a:endParaRPr lang="ru-RU" alt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7" name="Picture 4" descr="Фото0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33400" y="3810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Diodes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Resistors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flipH="1">
            <a:off x="2438400" y="3276600"/>
            <a:ext cx="1143000" cy="14478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flipV="1">
            <a:off x="2514600" y="3657600"/>
            <a:ext cx="1447800" cy="38100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TM03457503[[fn=Цитируемая]]</Template>
  <TotalTime>2840</TotalTime>
  <Words>652</Words>
  <Application>Microsoft Office PowerPoint</Application>
  <PresentationFormat>Экран (4:3)</PresentationFormat>
  <Paragraphs>120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Точечный рисунок</vt:lpstr>
      <vt:lpstr>CS ChemDraw Drawing</vt:lpstr>
      <vt:lpstr>Al-Farabi Kazakh National University Almaty University of Power Engineering and Telecommunications  National Engineering Academy of the Republic of Kazakhstan</vt:lpstr>
      <vt:lpstr>Know-How</vt:lpstr>
      <vt:lpstr>History</vt:lpstr>
      <vt:lpstr>Thermo-sensitive behavior</vt:lpstr>
      <vt:lpstr>THERMO-SENSITIVE POLYMERS</vt:lpstr>
      <vt:lpstr>Слайд 6</vt:lpstr>
      <vt:lpstr>Слайд 7</vt:lpstr>
      <vt:lpstr>Слайд 8</vt:lpstr>
      <vt:lpstr>Matrix of demonstrational version of proposed screen</vt:lpstr>
      <vt:lpstr>Demonstration of work</vt:lpstr>
      <vt:lpstr>Illustration for the principle of the screen, using the light-guide properties of flat glasses and light-scattering materials</vt:lpstr>
      <vt:lpstr>Photographs of the lightguide – light scattering system based on organic glass and light scattering film during on (a) and off (b) light sources</vt:lpstr>
      <vt:lpstr>The main advantage</vt:lpstr>
      <vt:lpstr>Pilot production</vt:lpstr>
      <vt:lpstr>Scheme of assembly stained-glass screen</vt:lpstr>
      <vt:lpstr>The prototype of art stained-glass windows</vt:lpstr>
      <vt:lpstr>Слайд 17</vt:lpstr>
      <vt:lpstr>Слайд 18</vt:lpstr>
      <vt:lpstr>Technical specifications of stained glass system “Window/Screen”</vt:lpstr>
      <vt:lpstr>Technical and economic characteristics of the module</vt:lpstr>
      <vt:lpstr>Thank you for your kind attention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User</cp:lastModifiedBy>
  <cp:revision>91</cp:revision>
  <dcterms:created xsi:type="dcterms:W3CDTF">2015-08-23T11:12:03Z</dcterms:created>
  <dcterms:modified xsi:type="dcterms:W3CDTF">2015-10-26T05:12:04Z</dcterms:modified>
</cp:coreProperties>
</file>