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65" r:id="rId1"/>
  </p:sldMasterIdLst>
  <p:notesMasterIdLst>
    <p:notesMasterId r:id="rId19"/>
  </p:notesMasterIdLst>
  <p:sldIdLst>
    <p:sldId id="256" r:id="rId2"/>
    <p:sldId id="279" r:id="rId3"/>
    <p:sldId id="326" r:id="rId4"/>
    <p:sldId id="280" r:id="rId5"/>
    <p:sldId id="324" r:id="rId6"/>
    <p:sldId id="322" r:id="rId7"/>
    <p:sldId id="301" r:id="rId8"/>
    <p:sldId id="302" r:id="rId9"/>
    <p:sldId id="323" r:id="rId10"/>
    <p:sldId id="320" r:id="rId11"/>
    <p:sldId id="317" r:id="rId12"/>
    <p:sldId id="296" r:id="rId13"/>
    <p:sldId id="306" r:id="rId14"/>
    <p:sldId id="328" r:id="rId15"/>
    <p:sldId id="331" r:id="rId16"/>
    <p:sldId id="327" r:id="rId17"/>
    <p:sldId id="330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003399"/>
    <a:srgbClr val="336699"/>
    <a:srgbClr val="008080"/>
    <a:srgbClr val="009999"/>
    <a:srgbClr val="FF9966"/>
    <a:srgbClr val="99FFFF"/>
    <a:srgbClr val="CCECFF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7" autoAdjust="0"/>
    <p:restoredTop sz="94090" autoAdjust="0"/>
  </p:normalViewPr>
  <p:slideViewPr>
    <p:cSldViewPr>
      <p:cViewPr>
        <p:scale>
          <a:sx n="75" d="100"/>
          <a:sy n="75" d="100"/>
        </p:scale>
        <p:origin x="-2028" y="-7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4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pPr>
              <a:defRPr/>
            </a:pPr>
            <a:fld id="{EC63B168-185C-4BB0-B69C-7D152A7CFA52}" type="datetime1">
              <a:rPr lang="ru-RU"/>
              <a:pPr>
                <a:defRPr/>
              </a:pPr>
              <a:t>26.10.2015</a:t>
            </a:fld>
            <a:endParaRPr lang="ru-RU"/>
          </a:p>
        </p:txBody>
      </p:sp>
      <p:sp>
        <p:nvSpPr>
          <p:cNvPr id="1843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34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334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34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pPr>
              <a:defRPr/>
            </a:pPr>
            <a:fld id="{BA8A3426-406D-45AC-B239-99A96D8445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19460" name="Дата 3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fld id="{C88C93B1-98EE-474A-9D9B-5B4434042067}" type="datetime1">
              <a:rPr lang="ru-RU" smtClean="0"/>
              <a:pPr/>
              <a:t>26.10.2015</a:t>
            </a:fld>
            <a:endParaRPr lang="ru-RU" smtClean="0"/>
          </a:p>
        </p:txBody>
      </p:sp>
      <p:sp>
        <p:nvSpPr>
          <p:cNvPr id="19461" name="Номер слайда 4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B62A18-1476-470A-949D-0FFCC53619D9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457200" y="2363788"/>
            <a:ext cx="8153400" cy="1600200"/>
            <a:chOff x="288" y="1489"/>
            <a:chExt cx="5136" cy="1008"/>
          </a:xfrm>
        </p:grpSpPr>
        <p:sp>
          <p:nvSpPr>
            <p:cNvPr id="5" name="Arc 3"/>
            <p:cNvSpPr>
              <a:spLocks/>
            </p:cNvSpPr>
            <p:nvPr/>
          </p:nvSpPr>
          <p:spPr bwMode="invGray">
            <a:xfrm>
              <a:off x="3595" y="1489"/>
              <a:ext cx="1829" cy="1008"/>
            </a:xfrm>
            <a:custGeom>
              <a:avLst/>
              <a:gdLst>
                <a:gd name="T0" fmla="*/ 25 w 21912"/>
                <a:gd name="T1" fmla="*/ 0 h 43200"/>
                <a:gd name="T2" fmla="*/ 0 w 21912"/>
                <a:gd name="T3" fmla="*/ 1008 h 43200"/>
                <a:gd name="T4" fmla="*/ 26 w 21912"/>
                <a:gd name="T5" fmla="*/ 5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invGray">
            <a:xfrm>
              <a:off x="3548" y="1593"/>
              <a:ext cx="1831" cy="800"/>
            </a:xfrm>
            <a:custGeom>
              <a:avLst/>
              <a:gdLst>
                <a:gd name="T0" fmla="*/ 26 w 21924"/>
                <a:gd name="T1" fmla="*/ 0 h 43200"/>
                <a:gd name="T2" fmla="*/ 0 w 21924"/>
                <a:gd name="T3" fmla="*/ 800 h 43200"/>
                <a:gd name="T4" fmla="*/ 27 w 21924"/>
                <a:gd name="T5" fmla="*/ 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" name="Arc 5"/>
            <p:cNvSpPr>
              <a:spLocks/>
            </p:cNvSpPr>
            <p:nvPr/>
          </p:nvSpPr>
          <p:spPr bwMode="invGray">
            <a:xfrm>
              <a:off x="3521" y="1732"/>
              <a:ext cx="1830" cy="522"/>
            </a:xfrm>
            <a:custGeom>
              <a:avLst/>
              <a:gdLst>
                <a:gd name="T0" fmla="*/ 26 w 21925"/>
                <a:gd name="T1" fmla="*/ 0 h 43200"/>
                <a:gd name="T2" fmla="*/ 0 w 21925"/>
                <a:gd name="T3" fmla="*/ 522 h 43200"/>
                <a:gd name="T4" fmla="*/ 27 w 21925"/>
                <a:gd name="T5" fmla="*/ 2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invGray">
            <a:xfrm>
              <a:off x="288" y="1940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7443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447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27444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733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9" name="Rectangle 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23700C-3068-4651-89C6-10395F9303B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07E14C-4498-4E64-BA11-246A2A86AC0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91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91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CF89EB-C7D5-4DBB-AB14-72BD078581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Заголовок и 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sz="quarter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5800" y="20574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648200" y="20574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685800" y="41910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8200" y="4191000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C3D53-504A-4B1C-A704-3FD2E9C3644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CD81F-B9A4-4484-B674-47AEB99B5F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A97F6-2813-4135-B391-CB7E4F20EB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D1DEE-5F16-4A0D-B24F-59A60658FF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72FD21-4820-4597-9524-2CF293AAA3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AB28F-3E45-4DFD-8299-C763D1212D5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6D1E6-D023-4344-ABBA-95C577C4B8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6C87A-CFEE-4666-977E-1A00772440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3D7C1-6C89-4113-8CE2-A49F96437F9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9AC270-151C-463A-95C3-2FE1001F955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57200" y="992188"/>
            <a:ext cx="8153400" cy="1600200"/>
            <a:chOff x="288" y="625"/>
            <a:chExt cx="5136" cy="1008"/>
          </a:xfrm>
        </p:grpSpPr>
        <p:sp>
          <p:nvSpPr>
            <p:cNvPr id="1032" name="Arc 3"/>
            <p:cNvSpPr>
              <a:spLocks/>
            </p:cNvSpPr>
            <p:nvPr/>
          </p:nvSpPr>
          <p:spPr bwMode="invGray">
            <a:xfrm>
              <a:off x="3595" y="625"/>
              <a:ext cx="1829" cy="1008"/>
            </a:xfrm>
            <a:custGeom>
              <a:avLst/>
              <a:gdLst>
                <a:gd name="T0" fmla="*/ 25 w 21912"/>
                <a:gd name="T1" fmla="*/ 0 h 43200"/>
                <a:gd name="T2" fmla="*/ 0 w 21912"/>
                <a:gd name="T3" fmla="*/ 1008 h 43200"/>
                <a:gd name="T4" fmla="*/ 26 w 21912"/>
                <a:gd name="T5" fmla="*/ 504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12" h="43200" fill="none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</a:path>
                <a:path w="21912" h="43200" stroke="0" extrusionOk="0">
                  <a:moveTo>
                    <a:pt x="300" y="0"/>
                  </a:moveTo>
                  <a:cubicBezTo>
                    <a:pt x="304" y="0"/>
                    <a:pt x="308" y="-1"/>
                    <a:pt x="312" y="0"/>
                  </a:cubicBezTo>
                  <a:cubicBezTo>
                    <a:pt x="12241" y="0"/>
                    <a:pt x="21912" y="9670"/>
                    <a:pt x="21912" y="21600"/>
                  </a:cubicBezTo>
                  <a:cubicBezTo>
                    <a:pt x="21912" y="33529"/>
                    <a:pt x="12241" y="43200"/>
                    <a:pt x="312" y="43200"/>
                  </a:cubicBezTo>
                  <a:cubicBezTo>
                    <a:pt x="207" y="43200"/>
                    <a:pt x="103" y="43199"/>
                    <a:pt x="0" y="43197"/>
                  </a:cubicBezTo>
                  <a:lnTo>
                    <a:pt x="312" y="21600"/>
                  </a:lnTo>
                  <a:lnTo>
                    <a:pt x="3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6633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invGray">
            <a:xfrm>
              <a:off x="3548" y="729"/>
              <a:ext cx="1831" cy="800"/>
            </a:xfrm>
            <a:custGeom>
              <a:avLst/>
              <a:gdLst>
                <a:gd name="T0" fmla="*/ 26 w 21924"/>
                <a:gd name="T1" fmla="*/ 0 h 43200"/>
                <a:gd name="T2" fmla="*/ 0 w 21924"/>
                <a:gd name="T3" fmla="*/ 800 h 43200"/>
                <a:gd name="T4" fmla="*/ 27 w 21924"/>
                <a:gd name="T5" fmla="*/ 400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4" h="43200" fill="none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</a:path>
                <a:path w="21924" h="43200" stroke="0" extrusionOk="0">
                  <a:moveTo>
                    <a:pt x="312" y="0"/>
                  </a:moveTo>
                  <a:cubicBezTo>
                    <a:pt x="316" y="0"/>
                    <a:pt x="320" y="-1"/>
                    <a:pt x="324" y="0"/>
                  </a:cubicBezTo>
                  <a:cubicBezTo>
                    <a:pt x="12253" y="0"/>
                    <a:pt x="21924" y="9670"/>
                    <a:pt x="21924" y="21600"/>
                  </a:cubicBezTo>
                  <a:cubicBezTo>
                    <a:pt x="21924" y="33529"/>
                    <a:pt x="12253" y="43200"/>
                    <a:pt x="324" y="43200"/>
                  </a:cubicBezTo>
                  <a:cubicBezTo>
                    <a:pt x="215" y="43200"/>
                    <a:pt x="107" y="43199"/>
                    <a:pt x="0" y="43197"/>
                  </a:cubicBezTo>
                  <a:lnTo>
                    <a:pt x="324" y="21600"/>
                  </a:lnTo>
                  <a:lnTo>
                    <a:pt x="31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8944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4" name="Arc 5"/>
            <p:cNvSpPr>
              <a:spLocks/>
            </p:cNvSpPr>
            <p:nvPr/>
          </p:nvSpPr>
          <p:spPr bwMode="invGray">
            <a:xfrm>
              <a:off x="3521" y="868"/>
              <a:ext cx="1830" cy="522"/>
            </a:xfrm>
            <a:custGeom>
              <a:avLst/>
              <a:gdLst>
                <a:gd name="T0" fmla="*/ 26 w 21925"/>
                <a:gd name="T1" fmla="*/ 0 h 43200"/>
                <a:gd name="T2" fmla="*/ 0 w 21925"/>
                <a:gd name="T3" fmla="*/ 522 h 43200"/>
                <a:gd name="T4" fmla="*/ 27 w 21925"/>
                <a:gd name="T5" fmla="*/ 261 h 432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25" h="43200" fill="none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</a:path>
                <a:path w="21925" h="43200" stroke="0" extrusionOk="0">
                  <a:moveTo>
                    <a:pt x="313" y="0"/>
                  </a:moveTo>
                  <a:cubicBezTo>
                    <a:pt x="317" y="0"/>
                    <a:pt x="321" y="-1"/>
                    <a:pt x="325" y="0"/>
                  </a:cubicBezTo>
                  <a:cubicBezTo>
                    <a:pt x="12254" y="0"/>
                    <a:pt x="21925" y="9670"/>
                    <a:pt x="21925" y="21600"/>
                  </a:cubicBezTo>
                  <a:cubicBezTo>
                    <a:pt x="21925" y="33529"/>
                    <a:pt x="12254" y="43200"/>
                    <a:pt x="325" y="43200"/>
                  </a:cubicBezTo>
                  <a:cubicBezTo>
                    <a:pt x="216" y="43200"/>
                    <a:pt x="108" y="43199"/>
                    <a:pt x="0" y="43197"/>
                  </a:cubicBezTo>
                  <a:lnTo>
                    <a:pt x="325" y="21600"/>
                  </a:lnTo>
                  <a:lnTo>
                    <a:pt x="313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B75B00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35" name="AutoShape 6"/>
            <p:cNvSpPr>
              <a:spLocks noChangeArrowheads="1"/>
            </p:cNvSpPr>
            <p:nvPr/>
          </p:nvSpPr>
          <p:spPr bwMode="invGray">
            <a:xfrm>
              <a:off x="288" y="1076"/>
              <a:ext cx="4988" cy="104"/>
            </a:xfrm>
            <a:prstGeom prst="roundRect">
              <a:avLst>
                <a:gd name="adj" fmla="val 49995"/>
              </a:avLst>
            </a:prstGeom>
            <a:gradFill rotWithShape="0">
              <a:gsLst>
                <a:gs pos="0">
                  <a:srgbClr val="000000"/>
                </a:gs>
                <a:gs pos="20000">
                  <a:srgbClr val="000040"/>
                </a:gs>
                <a:gs pos="50000">
                  <a:srgbClr val="400040"/>
                </a:gs>
                <a:gs pos="75000">
                  <a:srgbClr val="8F0040"/>
                </a:gs>
                <a:gs pos="89999">
                  <a:srgbClr val="F27300"/>
                </a:gs>
                <a:gs pos="100000">
                  <a:srgbClr val="FFBF00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2057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73417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1"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341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1"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7341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1" sz="1400">
                <a:latin typeface="Arial" charset="0"/>
              </a:defRPr>
            </a:lvl1pPr>
          </a:lstStyle>
          <a:p>
            <a:pPr>
              <a:defRPr/>
            </a:pPr>
            <a:fld id="{B1CA6FDC-C26C-458A-A10C-69105F09F07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0" r:id="rId1"/>
    <p:sldLayoutId id="2147483819" r:id="rId2"/>
    <p:sldLayoutId id="2147483818" r:id="rId3"/>
    <p:sldLayoutId id="2147483817" r:id="rId4"/>
    <p:sldLayoutId id="2147483816" r:id="rId5"/>
    <p:sldLayoutId id="2147483815" r:id="rId6"/>
    <p:sldLayoutId id="2147483814" r:id="rId7"/>
    <p:sldLayoutId id="2147483813" r:id="rId8"/>
    <p:sldLayoutId id="2147483812" r:id="rId9"/>
    <p:sldLayoutId id="2147483811" r:id="rId10"/>
    <p:sldLayoutId id="2147483810" r:id="rId11"/>
    <p:sldLayoutId id="2147483809" r:id="rId12"/>
    <p:sldLayoutId id="2147483808" r:id="rId13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1.png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/>
          </p:nvPr>
        </p:nvSpPr>
        <p:spPr>
          <a:xfrm>
            <a:off x="0" y="260350"/>
            <a:ext cx="9144000" cy="1944688"/>
          </a:xfrm>
          <a:noFill/>
        </p:spPr>
        <p:txBody>
          <a:bodyPr/>
          <a:lstStyle/>
          <a:p>
            <a:pPr algn="ctr">
              <a:lnSpc>
                <a:spcPct val="90000"/>
              </a:lnSpc>
            </a:pPr>
            <a:r>
              <a:rPr lang="kk-KZ" sz="3600" b="1" i="0" smtClean="0"/>
              <a:t>ПОВЫШЕНИЕ ЭФФЕКТИВНОСТИ РАБОТЫ ФОТОЭЛЕКТРИЧЕСКИХ ПРЕОБРАЗОВАТЕЛЕЙ ДЛЯ СОЛНЕЧНЫХ БАТАРЕЙ</a:t>
            </a:r>
            <a:endParaRPr lang="en-GB" sz="3200" b="1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00113" y="4149725"/>
            <a:ext cx="7416800" cy="3068638"/>
          </a:xfrm>
        </p:spPr>
        <p:txBody>
          <a:bodyPr/>
          <a:lstStyle/>
          <a:p>
            <a:r>
              <a:rPr lang="ru-RU" smtClean="0"/>
              <a:t>Нурахметов Т.Н., Ногай А.С., Кайнарбай А.Ж. , Дауренбеков А.А.</a:t>
            </a:r>
          </a:p>
          <a:p>
            <a:r>
              <a:rPr lang="ru-RU" smtClean="0"/>
              <a:t>Евразийский Национальный университет им. Л,Н, Гумилева</a:t>
            </a:r>
            <a:endParaRPr lang="en-US" sz="2000" smtClean="0"/>
          </a:p>
          <a:p>
            <a:pPr algn="l"/>
            <a:endParaRPr lang="en-US" sz="2000" smtClean="0"/>
          </a:p>
          <a:p>
            <a:pPr algn="l"/>
            <a:endParaRPr lang="en-US" sz="2000" smtClean="0"/>
          </a:p>
          <a:p>
            <a:pPr algn="l"/>
            <a:r>
              <a:rPr lang="en-US" sz="2000" i="1" smtClean="0"/>
              <a:t> </a:t>
            </a:r>
            <a:endParaRPr lang="en-GB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20713"/>
            <a:ext cx="9144000" cy="1143000"/>
          </a:xfrm>
        </p:spPr>
        <p:txBody>
          <a:bodyPr/>
          <a:lstStyle/>
          <a:p>
            <a:pPr algn="ctr"/>
            <a:r>
              <a:rPr kumimoji="1" lang="ru-RU" sz="3600" b="1" i="0" smtClean="0"/>
              <a:t>Спектры лиминисценции квантовых точек С</a:t>
            </a:r>
            <a:r>
              <a:rPr kumimoji="1" lang="en-US" sz="3600" b="1" i="0" smtClean="0"/>
              <a:t>dSe</a:t>
            </a:r>
            <a:r>
              <a:rPr kumimoji="1" lang="ru-RU" smtClean="0"/>
              <a:t> </a:t>
            </a:r>
            <a:r>
              <a:rPr kumimoji="1" lang="ru-RU" sz="3600" b="1" i="0" smtClean="0"/>
              <a:t/>
            </a:r>
            <a:br>
              <a:rPr kumimoji="1" lang="ru-RU" sz="3600" b="1" i="0" smtClean="0"/>
            </a:br>
            <a:endParaRPr kumimoji="1" lang="ru-RU" sz="3600" b="1" i="0" smtClean="0"/>
          </a:p>
        </p:txBody>
      </p:sp>
      <p:sp>
        <p:nvSpPr>
          <p:cNvPr id="12291" name="Rectangle 7"/>
          <p:cNvSpPr>
            <a:spLocks noChangeArrowheads="1"/>
          </p:cNvSpPr>
          <p:nvPr/>
        </p:nvSpPr>
        <p:spPr bwMode="auto">
          <a:xfrm>
            <a:off x="323850" y="1196975"/>
            <a:ext cx="8353425" cy="94615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kumimoji="1" lang="ru-RU" sz="2800" b="1"/>
              <a:t>Для КТ </a:t>
            </a:r>
            <a:r>
              <a:rPr kumimoji="1" lang="en-US" sz="2800" b="1"/>
              <a:t>CdSe</a:t>
            </a:r>
            <a:r>
              <a:rPr kumimoji="1" lang="ru-RU" sz="2800" b="1"/>
              <a:t> интенсивный максимум полосы свечения наблюдается при 605 нм.</a:t>
            </a:r>
            <a:r>
              <a:rPr kumimoji="1" lang="ru-RU" sz="2800"/>
              <a:t> </a:t>
            </a:r>
          </a:p>
        </p:txBody>
      </p:sp>
      <p:pic>
        <p:nvPicPr>
          <p:cNvPr id="12297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3350" y="2362200"/>
            <a:ext cx="6192838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081088"/>
          </a:xfrm>
        </p:spPr>
        <p:txBody>
          <a:bodyPr/>
          <a:lstStyle/>
          <a:p>
            <a:pPr algn="ctr"/>
            <a:r>
              <a:rPr lang="ru-RU" sz="3200" b="1" i="0" smtClean="0"/>
              <a:t>Спектры возбуждения полосы лиминисценции квантовых точек С</a:t>
            </a:r>
            <a:r>
              <a:rPr lang="en-US" sz="3200" b="1" i="0" smtClean="0"/>
              <a:t>dSe</a:t>
            </a:r>
            <a:r>
              <a:rPr lang="ru-RU" sz="3200" b="1" i="0" smtClean="0"/>
              <a:t> в гептане </a:t>
            </a:r>
            <a:r>
              <a:rPr lang="en-US" sz="3200" b="1" i="0" smtClean="0"/>
              <a:t>CdSe</a:t>
            </a:r>
            <a:r>
              <a:rPr lang="ru-RU" smtClean="0"/>
              <a:t> </a:t>
            </a:r>
          </a:p>
        </p:txBody>
      </p:sp>
      <p:sp>
        <p:nvSpPr>
          <p:cNvPr id="13315" name="Rectangle 8"/>
          <p:cNvSpPr>
            <a:spLocks noChangeArrowheads="1"/>
          </p:cNvSpPr>
          <p:nvPr/>
        </p:nvSpPr>
        <p:spPr bwMode="auto">
          <a:xfrm>
            <a:off x="0" y="6035675"/>
            <a:ext cx="9358313" cy="8223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just"/>
            <a:r>
              <a:rPr lang="ru-RU" sz="2400" b="1">
                <a:solidFill>
                  <a:schemeClr val="tx2"/>
                </a:solidFill>
              </a:rPr>
              <a:t>Ддя КТ </a:t>
            </a:r>
            <a:r>
              <a:rPr lang="en-US" sz="2400" b="1">
                <a:solidFill>
                  <a:schemeClr val="tx2"/>
                </a:solidFill>
              </a:rPr>
              <a:t>CdSe</a:t>
            </a:r>
            <a:r>
              <a:rPr lang="ru-RU" sz="2400" b="1">
                <a:solidFill>
                  <a:schemeClr val="tx2"/>
                </a:solidFill>
              </a:rPr>
              <a:t> максимум полосы свечения наблюдается при 605 нм</a:t>
            </a:r>
            <a:endParaRPr kumimoji="1" lang="ru-RU" sz="2400"/>
          </a:p>
          <a:p>
            <a:pPr algn="just"/>
            <a:endParaRPr kumimoji="1" lang="ru-RU" sz="2400"/>
          </a:p>
        </p:txBody>
      </p:sp>
      <p:sp>
        <p:nvSpPr>
          <p:cNvPr id="13316" name="Rectangle 10"/>
          <p:cNvSpPr>
            <a:spLocks noChangeArrowheads="1"/>
          </p:cNvSpPr>
          <p:nvPr/>
        </p:nvSpPr>
        <p:spPr bwMode="auto">
          <a:xfrm>
            <a:off x="179388" y="321310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3321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35150" y="1125538"/>
            <a:ext cx="583247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684213"/>
            <a:ext cx="9144000" cy="1368426"/>
          </a:xfrm>
        </p:spPr>
        <p:txBody>
          <a:bodyPr/>
          <a:lstStyle/>
          <a:p>
            <a:pPr algn="ctr"/>
            <a:r>
              <a:rPr lang="ru-RU" sz="4000" b="1" i="0" smtClean="0"/>
              <a:t>Кванто-размерный эффект</a:t>
            </a:r>
          </a:p>
        </p:txBody>
      </p:sp>
      <p:sp>
        <p:nvSpPr>
          <p:cNvPr id="14339" name="Text Box 12"/>
          <p:cNvSpPr txBox="1">
            <a:spLocks noChangeArrowheads="1"/>
          </p:cNvSpPr>
          <p:nvPr/>
        </p:nvSpPr>
        <p:spPr bwMode="auto">
          <a:xfrm>
            <a:off x="4643438" y="4076700"/>
            <a:ext cx="4500562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>
              <a:latin typeface="Arial" charset="0"/>
            </a:endParaRPr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57150" y="836613"/>
            <a:ext cx="9086850" cy="6299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pPr algn="just"/>
            <a:r>
              <a:rPr lang="ru-RU" sz="2400" b="1"/>
              <a:t>      Представленные экспериментальные данные показывают, </a:t>
            </a:r>
          </a:p>
          <a:p>
            <a:pPr algn="just"/>
            <a:r>
              <a:rPr lang="ru-RU" sz="2400" b="1"/>
              <a:t>что для синтезированных образов характерно влияние квантово-размерного эффекта, которая проявляется как в спектрах поглощения, так и в спектрах люминесценции. </a:t>
            </a:r>
          </a:p>
          <a:p>
            <a:pPr algn="just"/>
            <a:r>
              <a:rPr lang="ru-RU" sz="2400" b="1"/>
              <a:t>Экспериментальные спектры люминесценции всегда сдвинуты </a:t>
            </a:r>
          </a:p>
          <a:p>
            <a:pPr algn="just"/>
            <a:r>
              <a:rPr lang="ru-RU" sz="2400" b="1"/>
              <a:t>относительно спектра поглощения в сторону длинных волн.  </a:t>
            </a:r>
          </a:p>
          <a:p>
            <a:pPr algn="just"/>
            <a:r>
              <a:rPr lang="ru-RU" sz="2400" b="1"/>
              <a:t>      Появление данного сдвига и его величина могут быть объяснены взаимной деформацией ядра и оболочки нанокристалла. Увеличение области локализации для носителей заряда приводит к смещению положения максимума в сторону больших длин волн.</a:t>
            </a:r>
          </a:p>
          <a:p>
            <a:pPr algn="just"/>
            <a:r>
              <a:rPr kumimoji="1" lang="ru-RU" sz="2400" b="1"/>
              <a:t>      Управляя размерами, формой и составом квантовых точек, можно контролируемо модифицировать коэффициент поглощения образующейся дополнительной подзоны, что позволит расширить спектральный диапазон чувствительности и увеличить фототок</a:t>
            </a:r>
            <a:r>
              <a:rPr kumimoji="1" lang="ru-RU" sz="2400"/>
              <a:t> </a:t>
            </a:r>
          </a:p>
          <a:p>
            <a:pPr algn="just"/>
            <a:endParaRPr kumimoji="1" lang="ru-RU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07950" y="0"/>
            <a:ext cx="9036050" cy="865188"/>
          </a:xfrm>
        </p:spPr>
        <p:txBody>
          <a:bodyPr/>
          <a:lstStyle/>
          <a:p>
            <a:pPr algn="ctr"/>
            <a:r>
              <a:rPr lang="ru-RU" sz="3600" b="1" i="0" smtClean="0"/>
              <a:t>Кванто-размерный эффект КТ </a:t>
            </a:r>
            <a:r>
              <a:rPr lang="en-US" sz="3600" b="1" i="0" smtClean="0"/>
              <a:t>CdS</a:t>
            </a:r>
            <a:r>
              <a:rPr lang="ru-RU" sz="3600" b="1" i="0" smtClean="0"/>
              <a:t>, </a:t>
            </a:r>
            <a:r>
              <a:rPr lang="en-US" sz="3600" b="1" i="0" smtClean="0"/>
              <a:t>CdSe</a:t>
            </a:r>
            <a:r>
              <a:rPr lang="ru-RU" sz="4000" i="0" smtClean="0"/>
              <a:t> </a:t>
            </a:r>
          </a:p>
        </p:txBody>
      </p:sp>
      <p:sp>
        <p:nvSpPr>
          <p:cNvPr id="15363" name="Rectangle 8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4" name="Object 7"/>
          <p:cNvGraphicFramePr>
            <a:graphicFrameLocks noChangeAspect="1"/>
          </p:cNvGraphicFramePr>
          <p:nvPr/>
        </p:nvGraphicFramePr>
        <p:xfrm>
          <a:off x="0" y="3224213"/>
          <a:ext cx="619125" cy="409575"/>
        </p:xfrm>
        <a:graphic>
          <a:graphicData uri="http://schemas.openxmlformats.org/presentationml/2006/ole">
            <p:oleObj spid="_x0000_s15364" name="Формула" r:id="rId3" imgW="622030" imgH="406224" progId="Equation.3">
              <p:embed/>
            </p:oleObj>
          </a:graphicData>
        </a:graphic>
      </p:graphicFrame>
      <p:sp>
        <p:nvSpPr>
          <p:cNvPr id="15365" name="Rectangle 10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6" name="Object 9"/>
          <p:cNvGraphicFramePr>
            <a:graphicFrameLocks noChangeAspect="1"/>
          </p:cNvGraphicFramePr>
          <p:nvPr/>
        </p:nvGraphicFramePr>
        <p:xfrm>
          <a:off x="0" y="3224213"/>
          <a:ext cx="619125" cy="409575"/>
        </p:xfrm>
        <a:graphic>
          <a:graphicData uri="http://schemas.openxmlformats.org/presentationml/2006/ole">
            <p:oleObj spid="_x0000_s15366" name="Формула" r:id="rId4" imgW="622030" imgH="406224" progId="Equation.3">
              <p:embed/>
            </p:oleObj>
          </a:graphicData>
        </a:graphic>
      </p:graphicFrame>
      <p:sp>
        <p:nvSpPr>
          <p:cNvPr id="15367" name="Rectangle 16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68" name="Object 15"/>
          <p:cNvGraphicFramePr>
            <a:graphicFrameLocks noChangeAspect="1"/>
          </p:cNvGraphicFramePr>
          <p:nvPr/>
        </p:nvGraphicFramePr>
        <p:xfrm>
          <a:off x="0" y="3224213"/>
          <a:ext cx="619125" cy="409575"/>
        </p:xfrm>
        <a:graphic>
          <a:graphicData uri="http://schemas.openxmlformats.org/presentationml/2006/ole">
            <p:oleObj spid="_x0000_s15368" name="Формула" r:id="rId5" imgW="622030" imgH="406224" progId="Equation.3">
              <p:embed/>
            </p:oleObj>
          </a:graphicData>
        </a:graphic>
      </p:graphicFrame>
      <p:graphicFrame>
        <p:nvGraphicFramePr>
          <p:cNvPr id="15369" name="Object 17"/>
          <p:cNvGraphicFramePr>
            <a:graphicFrameLocks noChangeAspect="1"/>
          </p:cNvGraphicFramePr>
          <p:nvPr/>
        </p:nvGraphicFramePr>
        <p:xfrm>
          <a:off x="0" y="3224213"/>
          <a:ext cx="619125" cy="409575"/>
        </p:xfrm>
        <a:graphic>
          <a:graphicData uri="http://schemas.openxmlformats.org/presentationml/2006/ole">
            <p:oleObj spid="_x0000_s15369" name="Формула" r:id="rId6" imgW="622030" imgH="406224" progId="Equation.3">
              <p:embed/>
            </p:oleObj>
          </a:graphicData>
        </a:graphic>
      </p:graphicFrame>
      <p:sp>
        <p:nvSpPr>
          <p:cNvPr id="1537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71" name="Object 19"/>
          <p:cNvGraphicFramePr>
            <a:graphicFrameLocks noChangeAspect="1"/>
          </p:cNvGraphicFramePr>
          <p:nvPr/>
        </p:nvGraphicFramePr>
        <p:xfrm>
          <a:off x="0" y="0"/>
          <a:ext cx="619125" cy="409575"/>
        </p:xfrm>
        <a:graphic>
          <a:graphicData uri="http://schemas.openxmlformats.org/presentationml/2006/ole">
            <p:oleObj spid="_x0000_s15371" name="Формула" r:id="rId7" imgW="622030" imgH="406224" progId="Equation.3">
              <p:embed/>
            </p:oleObj>
          </a:graphicData>
        </a:graphic>
      </p:graphicFrame>
      <p:sp>
        <p:nvSpPr>
          <p:cNvPr id="15372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73" name="Object 21"/>
          <p:cNvGraphicFramePr>
            <a:graphicFrameLocks noChangeAspect="1"/>
          </p:cNvGraphicFramePr>
          <p:nvPr/>
        </p:nvGraphicFramePr>
        <p:xfrm>
          <a:off x="0" y="0"/>
          <a:ext cx="619125" cy="409575"/>
        </p:xfrm>
        <a:graphic>
          <a:graphicData uri="http://schemas.openxmlformats.org/presentationml/2006/ole">
            <p:oleObj spid="_x0000_s15373" name="Формула" r:id="rId8" imgW="622030" imgH="406224" progId="Equation.3">
              <p:embed/>
            </p:oleObj>
          </a:graphicData>
        </a:graphic>
      </p:graphicFrame>
      <p:sp>
        <p:nvSpPr>
          <p:cNvPr id="15374" name="Rectangle 24"/>
          <p:cNvSpPr>
            <a:spLocks noChangeArrowheads="1"/>
          </p:cNvSpPr>
          <p:nvPr/>
        </p:nvSpPr>
        <p:spPr bwMode="auto">
          <a:xfrm>
            <a:off x="0" y="322421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75" name="Object 23"/>
          <p:cNvGraphicFramePr>
            <a:graphicFrameLocks noChangeAspect="1"/>
          </p:cNvGraphicFramePr>
          <p:nvPr/>
        </p:nvGraphicFramePr>
        <p:xfrm>
          <a:off x="0" y="3224213"/>
          <a:ext cx="619125" cy="409575"/>
        </p:xfrm>
        <a:graphic>
          <a:graphicData uri="http://schemas.openxmlformats.org/presentationml/2006/ole">
            <p:oleObj spid="_x0000_s15375" name="Формула" r:id="rId9" imgW="622030" imgH="406224" progId="Equation.3">
              <p:embed/>
            </p:oleObj>
          </a:graphicData>
        </a:graphic>
      </p:graphicFrame>
      <p:graphicFrame>
        <p:nvGraphicFramePr>
          <p:cNvPr id="15376" name="Object 28"/>
          <p:cNvGraphicFramePr>
            <a:graphicFrameLocks noChangeAspect="1"/>
          </p:cNvGraphicFramePr>
          <p:nvPr/>
        </p:nvGraphicFramePr>
        <p:xfrm>
          <a:off x="2228850" y="2667000"/>
          <a:ext cx="123825" cy="142875"/>
        </p:xfrm>
        <a:graphic>
          <a:graphicData uri="http://schemas.openxmlformats.org/presentationml/2006/ole">
            <p:oleObj spid="_x0000_s15376" name="Формула" r:id="rId10" imgW="126835" imgH="139518" progId="Equation.3">
              <p:embed/>
            </p:oleObj>
          </a:graphicData>
        </a:graphic>
      </p:graphicFrame>
      <p:graphicFrame>
        <p:nvGraphicFramePr>
          <p:cNvPr id="15377" name="Object 27"/>
          <p:cNvGraphicFramePr>
            <a:graphicFrameLocks noChangeAspect="1"/>
          </p:cNvGraphicFramePr>
          <p:nvPr/>
        </p:nvGraphicFramePr>
        <p:xfrm>
          <a:off x="2228850" y="3692525"/>
          <a:ext cx="142875" cy="180975"/>
        </p:xfrm>
        <a:graphic>
          <a:graphicData uri="http://schemas.openxmlformats.org/presentationml/2006/ole">
            <p:oleObj spid="_x0000_s15377" name="Формула" r:id="rId11" imgW="139579" imgH="177646" progId="Equation.3">
              <p:embed/>
            </p:oleObj>
          </a:graphicData>
        </a:graphic>
      </p:graphicFrame>
      <p:sp>
        <p:nvSpPr>
          <p:cNvPr id="15378" name="Rectangle 39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484313"/>
            <a:ext cx="9144000" cy="5184775"/>
          </a:xfrm>
        </p:spPr>
        <p:txBody>
          <a:bodyPr/>
          <a:lstStyle/>
          <a:p>
            <a:r>
              <a:rPr lang="ru-RU" sz="2400" b="1" smtClean="0"/>
              <a:t>Оценить же средний размер и дисперсию КТ  </a:t>
            </a:r>
            <a:r>
              <a:rPr lang="en-US" sz="2400" b="1" smtClean="0"/>
              <a:t>CdS</a:t>
            </a:r>
            <a:r>
              <a:rPr lang="ru-RU" sz="2400" b="1" smtClean="0"/>
              <a:t>, </a:t>
            </a:r>
            <a:r>
              <a:rPr lang="en-US" sz="2400" b="1" smtClean="0"/>
              <a:t>CdSe </a:t>
            </a:r>
            <a:r>
              <a:rPr lang="ru-RU" sz="2400" b="1" smtClean="0"/>
              <a:t>можно по спектру поглощения. </a:t>
            </a:r>
          </a:p>
          <a:p>
            <a:r>
              <a:rPr lang="ru-RU" sz="2400" b="1" smtClean="0"/>
              <a:t>Известно, что порог поглощения в прямозонных полупроводниковых квантовых точек с параболическими зонами электронов и дырок сдвигаются обратно пропорционально квадрату радиуса</a:t>
            </a:r>
            <a:r>
              <a:rPr lang="ru-RU" sz="2800" smtClean="0"/>
              <a:t> </a:t>
            </a:r>
          </a:p>
          <a:p>
            <a:endParaRPr lang="ru-RU" sz="2800" smtClean="0"/>
          </a:p>
          <a:p>
            <a:endParaRPr lang="en-US" sz="2800" smtClean="0"/>
          </a:p>
          <a:p>
            <a:endParaRPr lang="ru-RU" sz="2800" smtClean="0"/>
          </a:p>
          <a:p>
            <a:r>
              <a:rPr lang="ru-RU" sz="2400" b="1" smtClean="0"/>
              <a:t>где </a:t>
            </a:r>
            <a:r>
              <a:rPr lang="en-US" sz="2400" b="1" smtClean="0"/>
              <a:t>m </a:t>
            </a:r>
            <a:r>
              <a:rPr lang="en-US" sz="1200" b="1" smtClean="0"/>
              <a:t>e  </a:t>
            </a:r>
            <a:r>
              <a:rPr lang="ru-RU" sz="2400" b="1" smtClean="0"/>
              <a:t>и </a:t>
            </a:r>
            <a:r>
              <a:rPr lang="en-US" sz="2400" b="1" smtClean="0"/>
              <a:t>m </a:t>
            </a:r>
            <a:r>
              <a:rPr lang="en-US" sz="1200" b="1" smtClean="0"/>
              <a:t>h</a:t>
            </a:r>
            <a:r>
              <a:rPr lang="ru-RU" sz="2400" b="1" smtClean="0"/>
              <a:t> - масса электрона и дырки, </a:t>
            </a:r>
            <a:r>
              <a:rPr lang="ru-RU" sz="2400" b="1" i="1" smtClean="0"/>
              <a:t>Eg</a:t>
            </a:r>
            <a:r>
              <a:rPr lang="ru-RU" sz="2400" b="1" smtClean="0"/>
              <a:t>– ширина запрещенной зоны, </a:t>
            </a:r>
            <a:r>
              <a:rPr lang="ru-RU" sz="2400" b="1" i="1" smtClean="0"/>
              <a:t>a </a:t>
            </a:r>
            <a:r>
              <a:rPr lang="ru-RU" sz="2400" b="1" smtClean="0"/>
              <a:t>– радиус квантовой точки.</a:t>
            </a:r>
            <a:r>
              <a:rPr lang="ru-RU" sz="2800" smtClean="0"/>
              <a:t> </a:t>
            </a:r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5382" name="Object 22"/>
          <p:cNvGraphicFramePr>
            <a:graphicFrameLocks noChangeAspect="1"/>
          </p:cNvGraphicFramePr>
          <p:nvPr/>
        </p:nvGraphicFramePr>
        <p:xfrm>
          <a:off x="0" y="0"/>
          <a:ext cx="1038225" cy="447675"/>
        </p:xfrm>
        <a:graphic>
          <a:graphicData uri="http://schemas.openxmlformats.org/presentationml/2006/ole">
            <p:oleObj spid="_x0000_s15382" name="Формула" r:id="rId12" imgW="1040948" imgH="444307" progId="Equation.3">
              <p:embed/>
            </p:oleObj>
          </a:graphicData>
        </a:graphic>
      </p:graphicFrame>
      <p:pic>
        <p:nvPicPr>
          <p:cNvPr id="15386" name="Picture 26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2051050" y="4005263"/>
            <a:ext cx="3990975" cy="11334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387350"/>
            <a:ext cx="7772400" cy="1143000"/>
          </a:xfrm>
        </p:spPr>
        <p:txBody>
          <a:bodyPr/>
          <a:lstStyle/>
          <a:p>
            <a:r>
              <a:rPr lang="ru-RU" sz="4000" b="1" i="0" smtClean="0"/>
              <a:t>Пористый кремниий (por-Si)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9144000" cy="554355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ru-RU" sz="2800" smtClean="0"/>
          </a:p>
          <a:p>
            <a:pPr>
              <a:lnSpc>
                <a:spcPct val="80000"/>
              </a:lnSpc>
            </a:pPr>
            <a:r>
              <a:rPr lang="ru-RU" sz="2800" smtClean="0"/>
              <a:t>    Поверхность кристаллического кремния, из которого изготавливается большая часть выпускаемых в мире </a:t>
            </a:r>
            <a:r>
              <a:rPr lang="ru-RU" sz="2800" b="1" i="1" smtClean="0"/>
              <a:t>солнечных элементов </a:t>
            </a:r>
            <a:r>
              <a:rPr lang="ru-RU" sz="2800" b="1" smtClean="0"/>
              <a:t>(СЭ)</a:t>
            </a:r>
            <a:r>
              <a:rPr lang="ru-RU" sz="2800" smtClean="0"/>
              <a:t>, отражает до 35% света в фотоактивном диапазоне. 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    Поверхностное отражение фотоэлемента вызвано значительной разностью между оптическими параметрами материала ФЭП и окружающей среды.       Оно может быть уменьшено путем нанесения антиотражающих интерференционных покрытий, состоящих из одного или нескольких однородных слоёв </a:t>
            </a:r>
          </a:p>
          <a:p>
            <a:pPr>
              <a:lnSpc>
                <a:spcPct val="80000"/>
              </a:lnSpc>
            </a:pPr>
            <a:r>
              <a:rPr lang="ru-RU" sz="2800" smtClean="0"/>
              <a:t>    Эффективные антиотражающие покрытия можно изготавливать с использованием наноструктурированного пористого кремния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650" y="188913"/>
            <a:ext cx="7772400" cy="1143000"/>
          </a:xfrm>
        </p:spPr>
        <p:txBody>
          <a:bodyPr/>
          <a:lstStyle/>
          <a:p>
            <a:pPr algn="ctr"/>
            <a:r>
              <a:rPr lang="ru-RU" sz="3600" b="1" i="0" smtClean="0"/>
              <a:t>Посик оптимальных параметров антиотражающих покрытий</a:t>
            </a:r>
            <a:r>
              <a:rPr lang="ru-RU" sz="4000" smtClean="0"/>
              <a:t> 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7338"/>
            <a:ext cx="9144000" cy="5084762"/>
          </a:xfrm>
        </p:spPr>
        <p:txBody>
          <a:bodyPr/>
          <a:lstStyle/>
          <a:p>
            <a:pPr>
              <a:buFontTx/>
              <a:buNone/>
            </a:pPr>
            <a:endParaRPr lang="ru-RU" sz="2800" smtClean="0"/>
          </a:p>
          <a:p>
            <a:r>
              <a:rPr lang="ru-RU" sz="2800" smtClean="0"/>
              <a:t>     В данной работе проведено исследование по уменьшению отражения от поверхности кремния с использованием неоднородных слоев антиотражающих покрытий на основе </a:t>
            </a:r>
            <a:r>
              <a:rPr lang="en-US" sz="2800" smtClean="0"/>
              <a:t>por-Si</a:t>
            </a:r>
            <a:r>
              <a:rPr lang="ru-RU" sz="2800" smtClean="0"/>
              <a:t>. </a:t>
            </a:r>
          </a:p>
          <a:p>
            <a:r>
              <a:rPr lang="ru-RU" sz="2800" smtClean="0"/>
              <a:t>     С помощью моделирования проведён поиск оптимальной толщины и показателя преломления антиотражающих покрытий для ФЭП. Для этого были изучены пленки </a:t>
            </a:r>
            <a:r>
              <a:rPr lang="en-US" sz="2800" smtClean="0"/>
              <a:t>por-Si</a:t>
            </a:r>
            <a:r>
              <a:rPr lang="ru-RU" sz="2800" smtClean="0"/>
              <a:t>, при которых достигается высокая эффективность работы, как антиотражающих покрытий 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188913"/>
            <a:ext cx="8783637" cy="1031875"/>
          </a:xfrm>
        </p:spPr>
        <p:txBody>
          <a:bodyPr/>
          <a:lstStyle/>
          <a:p>
            <a:pPr algn="ctr"/>
            <a:r>
              <a:rPr lang="ru-RU" sz="3200" b="1" i="0" smtClean="0"/>
              <a:t>Поиск оптимальных толщин и показателя преломления пленки</a:t>
            </a:r>
            <a:r>
              <a:rPr lang="ru-RU" sz="3200" b="1" smtClean="0"/>
              <a:t> </a:t>
            </a:r>
            <a:r>
              <a:rPr lang="ru-RU" sz="3200" b="1" i="0" smtClean="0"/>
              <a:t>por-Si</a:t>
            </a:r>
            <a:r>
              <a:rPr lang="ru-RU" sz="4000" smtClean="0"/>
              <a:t> </a:t>
            </a:r>
          </a:p>
        </p:txBody>
      </p:sp>
      <p:sp>
        <p:nvSpPr>
          <p:cNvPr id="3482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0" y="2205038"/>
            <a:ext cx="2662238" cy="13747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 smtClean="0"/>
              <a:t>n = 0,6-1,5</a:t>
            </a:r>
          </a:p>
          <a:p>
            <a:pPr>
              <a:lnSpc>
                <a:spcPct val="90000"/>
              </a:lnSpc>
            </a:pPr>
            <a:r>
              <a:rPr lang="en-US" sz="2400" smtClean="0"/>
              <a:t>h = 20-30 </a:t>
            </a:r>
            <a:r>
              <a:rPr lang="ru-RU" sz="2400" smtClean="0"/>
              <a:t>мкм</a:t>
            </a:r>
          </a:p>
          <a:p>
            <a:pPr>
              <a:lnSpc>
                <a:spcPct val="90000"/>
              </a:lnSpc>
            </a:pPr>
            <a:r>
              <a:rPr lang="ru-RU" sz="2400" b="1" smtClean="0"/>
              <a:t>λ</a:t>
            </a:r>
            <a:r>
              <a:rPr lang="ru-RU" sz="2400" smtClean="0"/>
              <a:t> = 600 – 900 нм </a:t>
            </a:r>
            <a:endParaRPr lang="en-US" sz="2400" smtClean="0"/>
          </a:p>
          <a:p>
            <a:pPr>
              <a:lnSpc>
                <a:spcPct val="90000"/>
              </a:lnSpc>
            </a:pPr>
            <a:endParaRPr lang="ru-RU" sz="2400" smtClean="0"/>
          </a:p>
        </p:txBody>
      </p:sp>
      <p:pic>
        <p:nvPicPr>
          <p:cNvPr id="34825" name="Picture 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196975"/>
            <a:ext cx="6324600" cy="4867275"/>
          </a:xfrm>
          <a:prstGeom prst="rect">
            <a:avLst/>
          </a:prstGeom>
          <a:noFill/>
        </p:spPr>
      </p:pic>
      <p:sp>
        <p:nvSpPr>
          <p:cNvPr id="34826" name="Rectangle 10"/>
          <p:cNvSpPr>
            <a:spLocks noChangeArrowheads="1"/>
          </p:cNvSpPr>
          <p:nvPr/>
        </p:nvSpPr>
        <p:spPr bwMode="auto">
          <a:xfrm>
            <a:off x="0" y="6092825"/>
            <a:ext cx="9144000" cy="62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</a:pPr>
            <a:r>
              <a:rPr lang="ru-RU" sz="2400"/>
              <a:t>Зависимости показателя преломления и длины волны от толщины пленки por-Si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9750" y="-571500"/>
            <a:ext cx="7772400" cy="1143000"/>
          </a:xfrm>
        </p:spPr>
        <p:txBody>
          <a:bodyPr/>
          <a:lstStyle/>
          <a:p>
            <a:pPr algn="ctr"/>
            <a:r>
              <a:rPr lang="ru-RU" b="1" i="0" smtClean="0"/>
              <a:t>Заключение</a:t>
            </a:r>
          </a:p>
        </p:txBody>
      </p:sp>
      <p:sp>
        <p:nvSpPr>
          <p:cNvPr id="37891" name="Rectangle 7"/>
          <p:cNvSpPr>
            <a:spLocks noChangeArrowheads="1"/>
          </p:cNvSpPr>
          <p:nvPr/>
        </p:nvSpPr>
        <p:spPr bwMode="auto">
          <a:xfrm>
            <a:off x="0" y="476250"/>
            <a:ext cx="9575800" cy="74501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sz="2400"/>
              <a:t>     </a:t>
            </a:r>
            <a:r>
              <a:rPr lang="ru-RU" sz="2800"/>
              <a:t>Установлено, что в облученных светом КТ </a:t>
            </a:r>
            <a:r>
              <a:rPr lang="en-US" sz="2800"/>
              <a:t>CdS</a:t>
            </a:r>
            <a:r>
              <a:rPr lang="ru-RU" sz="2800"/>
              <a:t>, </a:t>
            </a:r>
            <a:r>
              <a:rPr lang="en-US" sz="2800"/>
              <a:t>CdSe</a:t>
            </a:r>
            <a:r>
              <a:rPr lang="ru-RU" sz="2800"/>
              <a:t> 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ru-RU" sz="2800"/>
              <a:t>в спектральной области солнечного излучения (УФ и видимой спектральной области) возникает свечение в красной области спектра. Энергия свечений КТ </a:t>
            </a:r>
            <a:r>
              <a:rPr lang="en-US" sz="2800"/>
              <a:t>CdS</a:t>
            </a:r>
            <a:r>
              <a:rPr lang="ru-RU" sz="2800"/>
              <a:t>, </a:t>
            </a:r>
            <a:r>
              <a:rPr lang="en-US" sz="2800"/>
              <a:t>CdSe</a:t>
            </a:r>
            <a:r>
              <a:rPr lang="ru-RU" sz="2800"/>
              <a:t>, подведенная к ФЭП способна создавать дополнительные электронно-дырочные пары, что в конечном счете приведет </a:t>
            </a:r>
          </a:p>
          <a:p>
            <a:pPr>
              <a:spcBef>
                <a:spcPct val="20000"/>
              </a:spcBef>
              <a:buClr>
                <a:schemeClr val="tx2"/>
              </a:buClr>
            </a:pPr>
            <a:r>
              <a:rPr lang="ru-RU" sz="2800"/>
              <a:t>к увеличению КПД СБ. </a:t>
            </a:r>
            <a:endParaRPr lang="en-US" sz="2800"/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sz="2800"/>
              <a:t>     Установлено повышение КПД ФЭП на 6 – 8  % при использовании квантовых точек </a:t>
            </a:r>
            <a:r>
              <a:rPr lang="en-US" sz="2800"/>
              <a:t>CdS</a:t>
            </a:r>
            <a:r>
              <a:rPr lang="ru-RU" sz="2800"/>
              <a:t>.   </a:t>
            </a:r>
            <a:endParaRPr lang="en-US" sz="2800"/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ru-RU" sz="2800"/>
              <a:t>     Меняя размер квантовых точек можно подобрать оптимальную длину волны излучения, для эффективной работы конкретного ФЭП энергии.</a:t>
            </a:r>
            <a:endParaRPr lang="en-US" sz="2800"/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r>
              <a:rPr lang="en-US" sz="2800"/>
              <a:t>    </a:t>
            </a:r>
            <a:r>
              <a:rPr lang="ru-RU" sz="2800"/>
              <a:t>Оптимальная толщина пленки por-Si составляет </a:t>
            </a:r>
            <a:r>
              <a:rPr lang="en-US" sz="2800"/>
              <a:t>h</a:t>
            </a:r>
            <a:r>
              <a:rPr lang="en-US" sz="2800" b="1"/>
              <a:t> = </a:t>
            </a:r>
            <a:r>
              <a:rPr lang="en-US" sz="2800"/>
              <a:t>20-30 </a:t>
            </a:r>
            <a:r>
              <a:rPr lang="ru-RU" sz="2800"/>
              <a:t>мкм с показателем преломления </a:t>
            </a:r>
            <a:r>
              <a:rPr lang="en-US" sz="2800"/>
              <a:t>n = 0,6-1,5</a:t>
            </a:r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US" sz="2800"/>
          </a:p>
          <a:p>
            <a:pPr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ru-RU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-171450"/>
            <a:ext cx="7772400" cy="838200"/>
          </a:xfrm>
        </p:spPr>
        <p:txBody>
          <a:bodyPr/>
          <a:lstStyle/>
          <a:p>
            <a:pPr algn="ctr"/>
            <a:r>
              <a:rPr lang="ru-RU" sz="3200" b="1" i="0" smtClean="0"/>
              <a:t>Актуальность темы: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981075"/>
            <a:ext cx="8964612" cy="61658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400" smtClean="0"/>
              <a:t>В связи с востребованностью альтернативных источников электроэнергии </a:t>
            </a:r>
            <a:r>
              <a:rPr lang="ru-RU" sz="2400" u="sng" smtClean="0"/>
              <a:t>как в мире, так и Казахстане</a:t>
            </a:r>
            <a:r>
              <a:rPr lang="ru-RU" sz="2400" smtClean="0"/>
              <a:t> </a:t>
            </a:r>
            <a:r>
              <a:rPr lang="ru-RU" sz="2400" u="sng" smtClean="0"/>
              <a:t>актуальным является разработка высоко эффективных фотогенераторов</a:t>
            </a:r>
            <a:r>
              <a:rPr lang="ru-RU" sz="2400" b="1" u="sng" smtClean="0"/>
              <a:t>.</a:t>
            </a:r>
            <a:r>
              <a:rPr lang="ru-RU" sz="2400" smtClean="0"/>
              <a:t> В Казахстане среднегодовая продолжительность солнечной радиации велика и составляет 2000-3000 часов, поэтому использование солнечной энергии может быть весомым дополнением к традиционной энергетике.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 smtClean="0"/>
              <a:t>.</a:t>
            </a:r>
            <a:r>
              <a:rPr lang="ru-RU" sz="2800" smtClean="0"/>
              <a:t> </a:t>
            </a:r>
            <a:r>
              <a:rPr lang="ru-RU" sz="2400" u="sng" smtClean="0"/>
              <a:t>В настоящее время широкое применение фотоэлектрических генераторов сдерживается высокой стоимостью вырабатываемой электроэнергии</a:t>
            </a:r>
            <a:r>
              <a:rPr lang="ru-RU" sz="2400" i="1" u="sng" smtClean="0"/>
              <a:t>,</a:t>
            </a:r>
            <a:r>
              <a:rPr lang="ru-RU" sz="2400" u="sng" smtClean="0"/>
              <a:t> вследствии низких КПД = 20%</a:t>
            </a:r>
            <a:r>
              <a:rPr lang="ru-RU" sz="2400" b="1" u="sng" smtClean="0"/>
              <a:t> </a:t>
            </a:r>
            <a:r>
              <a:rPr lang="ru-RU" sz="2400" u="sng" smtClean="0"/>
              <a:t>генераторов.</a:t>
            </a:r>
          </a:p>
          <a:p>
            <a:pPr>
              <a:lnSpc>
                <a:spcPct val="90000"/>
              </a:lnSpc>
            </a:pPr>
            <a:endParaRPr lang="ru-RU" sz="2400" u="sng" smtClean="0"/>
          </a:p>
          <a:p>
            <a:pPr>
              <a:lnSpc>
                <a:spcPct val="90000"/>
              </a:lnSpc>
            </a:pPr>
            <a:r>
              <a:rPr lang="ru-RU" sz="2400" i="1" u="sng" smtClean="0"/>
              <a:t>Для</a:t>
            </a:r>
            <a:r>
              <a:rPr lang="ru-RU" sz="2400" smtClean="0"/>
              <a:t> </a:t>
            </a:r>
            <a:r>
              <a:rPr lang="ru-RU" sz="2400" i="1" u="sng" smtClean="0"/>
              <a:t>снижения стоимости вырабатываемой электроэнергии КПД </a:t>
            </a:r>
            <a:r>
              <a:rPr lang="ru-RU" sz="2400" u="sng" smtClean="0"/>
              <a:t>фотоэлектрических генераторов </a:t>
            </a:r>
            <a:r>
              <a:rPr lang="ru-RU" sz="2400" i="1" u="sng" smtClean="0"/>
              <a:t>должно быть увеличено. </a:t>
            </a:r>
            <a:endParaRPr lang="en-US" sz="2400" smtClean="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 smtClean="0"/>
              <a:t>   </a:t>
            </a:r>
            <a:r>
              <a:rPr lang="ru-RU" sz="2400" smtClean="0"/>
              <a:t>    </a:t>
            </a:r>
            <a:r>
              <a:rPr lang="en-US" sz="2400" smtClean="0"/>
              <a:t> </a:t>
            </a:r>
            <a:r>
              <a:rPr lang="ru-RU" sz="2400" smtClean="0"/>
              <a:t>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800" smtClean="0"/>
              <a:t>      </a:t>
            </a:r>
            <a:r>
              <a:rPr lang="en-US" sz="2800" smtClean="0"/>
              <a:t>  </a:t>
            </a:r>
            <a:endParaRPr lang="ru-RU" sz="28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rbrake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11188" y="333375"/>
            <a:ext cx="7559675" cy="576263"/>
          </a:xfrm>
        </p:spPr>
        <p:txBody>
          <a:bodyPr/>
          <a:lstStyle/>
          <a:p>
            <a:pPr algn="ctr"/>
            <a:r>
              <a:rPr lang="ru-RU" sz="3200" b="1" i="0" smtClean="0"/>
              <a:t> Факторы</a:t>
            </a:r>
            <a:r>
              <a:rPr lang="ru-RU" sz="4000" smtClean="0"/>
              <a:t> </a:t>
            </a:r>
            <a:r>
              <a:rPr lang="ru-RU" sz="2800" b="1" i="0" smtClean="0"/>
              <a:t>повышения эффективности ФЭП</a:t>
            </a:r>
            <a:r>
              <a:rPr lang="ru-RU" sz="4000" smtClean="0"/>
              <a:t> </a:t>
            </a:r>
          </a:p>
        </p:txBody>
      </p:sp>
      <p:sp>
        <p:nvSpPr>
          <p:cNvPr id="33795" name="Rectangle 8"/>
          <p:cNvSpPr>
            <a:spLocks noGrp="1" noChangeArrowheads="1"/>
          </p:cNvSpPr>
          <p:nvPr>
            <p:ph type="body" idx="4294967295"/>
          </p:nvPr>
        </p:nvSpPr>
        <p:spPr>
          <a:xfrm>
            <a:off x="323850" y="1168400"/>
            <a:ext cx="8569325" cy="5689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ru-RU" sz="2400" b="1" smtClean="0"/>
              <a:t>Разработка эффективного многопереходного ФЭП  с использованием нанотехнологии. </a:t>
            </a:r>
            <a:r>
              <a:rPr lang="ru-RU" sz="2400" b="1" u="sng" smtClean="0"/>
              <a:t>Конструкция </a:t>
            </a:r>
            <a:r>
              <a:rPr lang="ru-RU" sz="2400" b="1" smtClean="0"/>
              <a:t>многокаскадного р-</a:t>
            </a:r>
            <a:r>
              <a:rPr lang="en-US" sz="2400" b="1" smtClean="0"/>
              <a:t>n</a:t>
            </a:r>
            <a:r>
              <a:rPr lang="ru-RU" sz="2400" b="1" smtClean="0"/>
              <a:t> перехода позволит увеличить КПД ФЭП до 30 – 35 %.</a:t>
            </a:r>
          </a:p>
          <a:p>
            <a:pPr>
              <a:lnSpc>
                <a:spcPct val="80000"/>
              </a:lnSpc>
            </a:pPr>
            <a:r>
              <a:rPr lang="ru-RU" sz="2400" b="1" u="sng" smtClean="0"/>
              <a:t>Разработка эффективного антиотражающего покрытия для ФЭП</a:t>
            </a:r>
            <a:r>
              <a:rPr lang="ru-RU" sz="2400" b="1" smtClean="0"/>
              <a:t>. </a:t>
            </a:r>
          </a:p>
          <a:p>
            <a:pPr>
              <a:lnSpc>
                <a:spcPct val="80000"/>
              </a:lnSpc>
            </a:pPr>
            <a:r>
              <a:rPr lang="ru-RU" sz="2400" b="1" u="sng" smtClean="0"/>
              <a:t>Разработка эффективных квантовых точек для ФЭП</a:t>
            </a:r>
            <a:r>
              <a:rPr lang="ru-RU" sz="2400" b="1" smtClean="0"/>
              <a:t>. </a:t>
            </a:r>
          </a:p>
          <a:p>
            <a:pPr>
              <a:lnSpc>
                <a:spcPct val="80000"/>
              </a:lnSpc>
            </a:pPr>
            <a:r>
              <a:rPr lang="ru-RU" sz="2400" b="1" smtClean="0"/>
              <a:t>Разработка концентраторов светового потока и систем охлаждения для ФЭП. </a:t>
            </a:r>
          </a:p>
          <a:p>
            <a:pPr>
              <a:lnSpc>
                <a:spcPct val="80000"/>
              </a:lnSpc>
            </a:pPr>
            <a:r>
              <a:rPr lang="ru-RU" sz="2400" b="1" smtClean="0"/>
              <a:t>Разработка автоматизированных следящих систем для ФЭП.</a:t>
            </a:r>
          </a:p>
          <a:p>
            <a:pPr>
              <a:lnSpc>
                <a:spcPct val="80000"/>
              </a:lnSpc>
            </a:pPr>
            <a:endParaRPr lang="ru-RU" sz="2400" b="1" smtClean="0"/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   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ru-RU" sz="2000" smtClean="0"/>
              <a:t>           </a:t>
            </a:r>
          </a:p>
        </p:txBody>
      </p:sp>
      <p:sp>
        <p:nvSpPr>
          <p:cNvPr id="3379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33797" name="Object 9"/>
          <p:cNvGraphicFramePr>
            <a:graphicFrameLocks noChangeAspect="1"/>
          </p:cNvGraphicFramePr>
          <p:nvPr/>
        </p:nvGraphicFramePr>
        <p:xfrm>
          <a:off x="0" y="0"/>
          <a:ext cx="866775" cy="228600"/>
        </p:xfrm>
        <a:graphic>
          <a:graphicData uri="http://schemas.openxmlformats.org/presentationml/2006/ole">
            <p:oleObj spid="_x0000_s33797" name="Формула" r:id="rId3" imgW="863225" imgH="228501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sz="quarter"/>
          </p:nvPr>
        </p:nvSpPr>
        <p:spPr>
          <a:xfrm>
            <a:off x="503238" y="-171450"/>
            <a:ext cx="8137525" cy="792163"/>
          </a:xfrm>
        </p:spPr>
        <p:txBody>
          <a:bodyPr/>
          <a:lstStyle/>
          <a:p>
            <a:pPr algn="ctr"/>
            <a:r>
              <a:rPr lang="ru-RU" sz="3200" b="1" i="0" smtClean="0"/>
              <a:t>Цель и задачи данной работы является:</a:t>
            </a:r>
          </a:p>
        </p:txBody>
      </p:sp>
      <p:sp>
        <p:nvSpPr>
          <p:cNvPr id="5123" name="Rectangle 12"/>
          <p:cNvSpPr>
            <a:spLocks noChangeArrowheads="1"/>
          </p:cNvSpPr>
          <p:nvPr/>
        </p:nvSpPr>
        <p:spPr bwMode="auto">
          <a:xfrm>
            <a:off x="900113" y="2943225"/>
            <a:ext cx="7343775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r>
              <a:rPr kumimoji="1" lang="ru-RU" sz="2400"/>
              <a:t> </a:t>
            </a:r>
          </a:p>
        </p:txBody>
      </p:sp>
      <p:sp>
        <p:nvSpPr>
          <p:cNvPr id="5124" name="Rectangle 13"/>
          <p:cNvSpPr>
            <a:spLocks noChangeArrowheads="1"/>
          </p:cNvSpPr>
          <p:nvPr/>
        </p:nvSpPr>
        <p:spPr bwMode="auto">
          <a:xfrm>
            <a:off x="358775" y="620713"/>
            <a:ext cx="8785225" cy="5491162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r>
              <a:rPr lang="ru-RU" sz="2800" b="1"/>
              <a:t>разработка</a:t>
            </a:r>
            <a:r>
              <a:rPr lang="kk-KZ" sz="2800" b="1"/>
              <a:t> </a:t>
            </a:r>
            <a:r>
              <a:rPr lang="ru-RU" sz="2800" b="1"/>
              <a:t>эффективных фотоэлектрических преобразователей (ФЭП) с высокой генерационной способностью</a:t>
            </a:r>
            <a:r>
              <a:rPr lang="ru-RU" sz="2800"/>
              <a:t>.</a:t>
            </a:r>
          </a:p>
          <a:p>
            <a:r>
              <a:rPr kumimoji="1" lang="ru-RU"/>
              <a:t> </a:t>
            </a:r>
            <a:endParaRPr kumimoji="1" lang="en-US"/>
          </a:p>
          <a:p>
            <a:r>
              <a:rPr kumimoji="1" lang="ru-RU" sz="2800" b="1" u="sng"/>
              <a:t>Задачи работы</a:t>
            </a:r>
            <a:r>
              <a:rPr kumimoji="1" lang="ru-RU" sz="2800" b="1"/>
              <a:t>:</a:t>
            </a:r>
          </a:p>
          <a:p>
            <a:pPr>
              <a:buFontTx/>
              <a:buChar char="-"/>
            </a:pPr>
            <a:r>
              <a:rPr kumimoji="1" lang="ru-RU" sz="2800" b="1"/>
              <a:t> Синтез полупроводниковых квантовых точек </a:t>
            </a:r>
            <a:r>
              <a:rPr kumimoji="1" lang="en-US" sz="2800" b="1"/>
              <a:t>CdS, CdSe</a:t>
            </a:r>
            <a:r>
              <a:rPr kumimoji="1" lang="ru-RU" sz="2800" b="1"/>
              <a:t>;</a:t>
            </a:r>
            <a:endParaRPr kumimoji="1" lang="en-US" sz="2800" b="1"/>
          </a:p>
          <a:p>
            <a:pPr>
              <a:buFontTx/>
              <a:buChar char="-"/>
            </a:pPr>
            <a:r>
              <a:rPr kumimoji="1" lang="ru-RU" sz="2800" b="1"/>
              <a:t> Исследование спектроскопических характеристик синтезированных образцов;</a:t>
            </a:r>
          </a:p>
          <a:p>
            <a:pPr>
              <a:buFontTx/>
              <a:buChar char="-"/>
            </a:pPr>
            <a:r>
              <a:rPr kumimoji="1" lang="ru-RU" sz="2800" b="1"/>
              <a:t> Изучение КПД</a:t>
            </a:r>
            <a:r>
              <a:rPr kumimoji="1" lang="ru-RU" sz="2800"/>
              <a:t> </a:t>
            </a:r>
            <a:r>
              <a:rPr lang="ru-RU" sz="2800" b="1"/>
              <a:t>ФЭП </a:t>
            </a:r>
            <a:endParaRPr kumimoji="1" lang="ru-RU" sz="2800"/>
          </a:p>
          <a:p>
            <a:pPr>
              <a:buFontTx/>
              <a:buChar char="-"/>
            </a:pPr>
            <a:r>
              <a:rPr kumimoji="1" lang="ru-RU" sz="2800" b="1"/>
              <a:t>Поиск эффективных антиотражащих покрытий;</a:t>
            </a:r>
          </a:p>
          <a:p>
            <a:pPr>
              <a:buFontTx/>
              <a:buChar char="-"/>
            </a:pPr>
            <a:r>
              <a:rPr kumimoji="1" lang="ru-RU" sz="2800" b="1"/>
              <a:t> определение оптимальных толщин антиотражащих покрытий;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268413"/>
            <a:ext cx="9144000" cy="4259262"/>
          </a:xfrm>
        </p:spPr>
        <p:txBody>
          <a:bodyPr/>
          <a:lstStyle/>
          <a:p>
            <a:r>
              <a:rPr lang="ru-RU" sz="2800" smtClean="0"/>
              <a:t>Альтернативой создания каскадных многопереходных СЭ является создание однопереходных фотоэлектрических преобразователей (КФЭП) на основе наногетероэпитаксиальных структур (НГЭС) с квантовыми точками (КТ). Теоретический анализ показывает, что путем смещения спектра солнечного излучения с помощью КТ позволяет достичь эффективности СЭ. С помощью них можно преобразовывать ультрафиолетовое и видимое солнечные излучения в красное свечение, которое эффективно преобразовывается в ФЭП в электрическую энергию. </a:t>
            </a:r>
          </a:p>
        </p:txBody>
      </p:sp>
      <p:sp>
        <p:nvSpPr>
          <p:cNvPr id="7171" name="Rectangle 4"/>
          <p:cNvSpPr>
            <a:spLocks noChangeArrowheads="1"/>
          </p:cNvSpPr>
          <p:nvPr>
            <p:ph type="title"/>
          </p:nvPr>
        </p:nvSpPr>
        <p:spPr>
          <a:xfrm>
            <a:off x="0" y="0"/>
            <a:ext cx="8888413" cy="1143000"/>
          </a:xfrm>
          <a:noFill/>
        </p:spPr>
        <p:txBody>
          <a:bodyPr/>
          <a:lstStyle/>
          <a:p>
            <a:pPr algn="ctr"/>
            <a:r>
              <a:rPr lang="ru-RU" sz="4000" b="1" i="0" smtClean="0"/>
              <a:t>Повышение КПД ФЭП с помощью квантовых точек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188913"/>
            <a:ext cx="7772400" cy="1143000"/>
          </a:xfrm>
        </p:spPr>
        <p:txBody>
          <a:bodyPr/>
          <a:lstStyle/>
          <a:p>
            <a:pPr algn="ctr"/>
            <a:r>
              <a:rPr lang="ru-RU" sz="4000" b="1" i="0" smtClean="0"/>
              <a:t>Объекты исследования </a:t>
            </a:r>
            <a:r>
              <a:rPr lang="ru-RU" sz="3600" b="1" i="0" smtClean="0"/>
              <a:t> </a:t>
            </a:r>
            <a:r>
              <a:rPr lang="ru-RU" sz="4000" b="1" i="0" smtClean="0"/>
              <a:t/>
            </a:r>
            <a:br>
              <a:rPr lang="ru-RU" sz="4000" b="1" i="0" smtClean="0"/>
            </a:br>
            <a:endParaRPr lang="ru-RU" sz="4000" b="1" i="0" smtClean="0"/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0" y="1055688"/>
            <a:ext cx="9144000" cy="478948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r>
              <a:rPr kumimoji="1" lang="ru-RU" sz="2400"/>
              <a:t>       </a:t>
            </a:r>
            <a:r>
              <a:rPr kumimoji="1" lang="ru-RU" sz="2800"/>
              <a:t>В качестве люминесцентных преобразователей можно использовать различные квантовые точки в растворе, внедренные в полимерные матрицы. Нами были выбраны в качестве объектов исследования квантовые точки </a:t>
            </a:r>
            <a:r>
              <a:rPr kumimoji="1" lang="en-US" sz="2800"/>
              <a:t>CdS</a:t>
            </a:r>
            <a:r>
              <a:rPr kumimoji="1" lang="ru-RU" sz="2800"/>
              <a:t>, </a:t>
            </a:r>
            <a:r>
              <a:rPr kumimoji="1" lang="en-US" sz="2800"/>
              <a:t>CdSe</a:t>
            </a:r>
            <a:r>
              <a:rPr kumimoji="1" lang="ru-RU" sz="2800"/>
              <a:t> для изучения возможности преобразования ультрафиолетового и видимого солнечного излучения в красное свечение, которое может повысить эффективность работы солнечных ФЭП.</a:t>
            </a:r>
          </a:p>
          <a:p>
            <a:r>
              <a:rPr kumimoji="1" lang="ru-RU" sz="2800"/>
              <a:t>      Также для были изучены возможности повышения КПД ФЭП за счет образцов пористого кремния, которые используются в качестве материалов покрытия ФЭП.</a:t>
            </a:r>
            <a:endParaRPr kumimoji="1" lang="ru-RU" sz="24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-684213"/>
            <a:ext cx="8964612" cy="1368426"/>
          </a:xfrm>
        </p:spPr>
        <p:txBody>
          <a:bodyPr/>
          <a:lstStyle/>
          <a:p>
            <a:pPr algn="ctr"/>
            <a:r>
              <a:rPr lang="ru-RU" i="0" smtClean="0"/>
              <a:t>Методика эксперимента</a:t>
            </a:r>
          </a:p>
        </p:txBody>
      </p:sp>
      <p:sp>
        <p:nvSpPr>
          <p:cNvPr id="9219" name="Rectangle 7"/>
          <p:cNvSpPr>
            <a:spLocks noChangeArrowheads="1"/>
          </p:cNvSpPr>
          <p:nvPr/>
        </p:nvSpPr>
        <p:spPr bwMode="auto">
          <a:xfrm>
            <a:off x="179388" y="3740150"/>
            <a:ext cx="8569325" cy="366713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endParaRPr kumimoji="1" lang="ru-RU"/>
          </a:p>
        </p:txBody>
      </p:sp>
      <p:sp>
        <p:nvSpPr>
          <p:cNvPr id="9221" name="Rectangle 9"/>
          <p:cNvSpPr>
            <a:spLocks noChangeArrowheads="1"/>
          </p:cNvSpPr>
          <p:nvPr/>
        </p:nvSpPr>
        <p:spPr bwMode="auto">
          <a:xfrm>
            <a:off x="179388" y="898525"/>
            <a:ext cx="8964612" cy="52038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anchor="ctr">
            <a:spAutoFit/>
          </a:bodyPr>
          <a:lstStyle/>
          <a:p>
            <a:r>
              <a:rPr kumimoji="1" lang="ru-RU" sz="2400"/>
              <a:t>       Синтез квантовых точек С</a:t>
            </a:r>
            <a:r>
              <a:rPr kumimoji="1" lang="en-US" sz="2400"/>
              <a:t>dS</a:t>
            </a:r>
            <a:r>
              <a:rPr kumimoji="1" lang="ru-RU" sz="2400"/>
              <a:t>, </a:t>
            </a:r>
            <a:r>
              <a:rPr kumimoji="1" lang="en-US" sz="2400"/>
              <a:t>CdSe</a:t>
            </a:r>
            <a:r>
              <a:rPr kumimoji="1" lang="ru-RU" sz="2400"/>
              <a:t> размером 3 – 10 нм проводился растворным методом по следующей реакции:</a:t>
            </a:r>
          </a:p>
          <a:p>
            <a:pPr algn="ctr"/>
            <a:endParaRPr kumimoji="1" lang="ru-RU" sz="2400"/>
          </a:p>
          <a:p>
            <a:pPr algn="ctr"/>
            <a:r>
              <a:rPr kumimoji="1" lang="ru-RU" sz="2400"/>
              <a:t>CdCl2 + Na2S CdS + 2NaCl</a:t>
            </a:r>
          </a:p>
          <a:p>
            <a:r>
              <a:rPr kumimoji="1" lang="ru-RU" sz="2400"/>
              <a:t>         Для изучения формы наноразмерных частиц применялся растрового</a:t>
            </a:r>
            <a:r>
              <a:rPr kumimoji="1" lang="ru-RU"/>
              <a:t> </a:t>
            </a:r>
            <a:r>
              <a:rPr kumimoji="1" lang="ru-RU" sz="2400"/>
              <a:t>электронный микроскопа марки JSM-7500F.</a:t>
            </a:r>
          </a:p>
          <a:p>
            <a:pPr algn="just"/>
            <a:r>
              <a:rPr kumimoji="1" lang="ru-RU" sz="2400"/>
              <a:t>        В работе измерялись спектры люминесценции синтезированных нанокристаллов сульфида и селенида кадмия. Измерения спектров люминесценции проводились на нанокристаллических пленках представляющих собой нанокристаллы в гептане и на полимерной пленке. </a:t>
            </a:r>
          </a:p>
          <a:p>
            <a:pPr algn="just"/>
            <a:r>
              <a:rPr kumimoji="1" lang="ru-RU" sz="2400"/>
              <a:t>       Измерены спектры люминесценции синтезированных квантовых точек</a:t>
            </a:r>
            <a:r>
              <a:rPr kumimoji="1" lang="ru-RU"/>
              <a:t> </a:t>
            </a:r>
            <a:r>
              <a:rPr kumimoji="1" lang="ru-RU" sz="2400"/>
              <a:t>возбужденных ультрафиолетовыми фотонами с длиной волны 320 и 380 нм при комнатной температуре. </a:t>
            </a:r>
            <a:endParaRPr kumimoji="1" lang="pl-PL" sz="24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88913"/>
            <a:ext cx="9144000" cy="504825"/>
          </a:xfrm>
        </p:spPr>
        <p:txBody>
          <a:bodyPr/>
          <a:lstStyle/>
          <a:p>
            <a:pPr algn="ctr"/>
            <a:r>
              <a:rPr lang="ru-RU" sz="3600" b="1" i="0" smtClean="0"/>
              <a:t>Результаты эксперимента и их обсуждение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8964613" cy="5759450"/>
          </a:xfrm>
        </p:spPr>
        <p:txBody>
          <a:bodyPr/>
          <a:lstStyle/>
          <a:p>
            <a:r>
              <a:rPr lang="ru-RU" sz="2800" smtClean="0"/>
              <a:t>Спектры лиминисценции квантовых точек С</a:t>
            </a:r>
            <a:r>
              <a:rPr lang="en-US" sz="2800" smtClean="0"/>
              <a:t>dS</a:t>
            </a:r>
            <a:r>
              <a:rPr lang="ru-RU" sz="2800" smtClean="0"/>
              <a:t>. </a:t>
            </a:r>
          </a:p>
          <a:p>
            <a:r>
              <a:rPr lang="ru-RU" sz="2800" smtClean="0"/>
              <a:t>появляется полоса излучения с максимумом при 635 нм при комнатной температуре</a:t>
            </a:r>
            <a:r>
              <a:rPr lang="ru-RU" smtClean="0"/>
              <a:t> </a:t>
            </a:r>
          </a:p>
        </p:txBody>
      </p:sp>
      <p:pic>
        <p:nvPicPr>
          <p:cNvPr id="1024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76375" y="2470150"/>
            <a:ext cx="5688013" cy="438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747713"/>
            <a:ext cx="8204200" cy="1916113"/>
          </a:xfrm>
        </p:spPr>
        <p:txBody>
          <a:bodyPr/>
          <a:lstStyle/>
          <a:p>
            <a:pPr algn="ctr"/>
            <a:r>
              <a:rPr lang="ru-RU" sz="3600" i="0" smtClean="0"/>
              <a:t>Спектры возбуждения полосы лиминисценции 638 нм КТ </a:t>
            </a:r>
            <a:r>
              <a:rPr lang="en-US" sz="3600" i="0" smtClean="0"/>
              <a:t>CdS</a:t>
            </a:r>
            <a:endParaRPr lang="ru-RU" sz="3600" i="0" smtClean="0"/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11270" name="Object 6"/>
          <p:cNvGraphicFramePr>
            <a:graphicFrameLocks noChangeAspect="1"/>
          </p:cNvGraphicFramePr>
          <p:nvPr/>
        </p:nvGraphicFramePr>
        <p:xfrm>
          <a:off x="0" y="3205163"/>
          <a:ext cx="1466850" cy="447675"/>
        </p:xfrm>
        <a:graphic>
          <a:graphicData uri="http://schemas.openxmlformats.org/presentationml/2006/ole">
            <p:oleObj spid="_x0000_s11270" name="Формула" r:id="rId3" imgW="1498600" imgH="444500" progId="Equation.3">
              <p:embed/>
            </p:oleObj>
          </a:graphicData>
        </a:graphic>
      </p:graphicFrame>
      <p:pic>
        <p:nvPicPr>
          <p:cNvPr id="11274" name="Picture 1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9250" y="1341438"/>
            <a:ext cx="6048375" cy="491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INEDINNAVIGATOR" val="False"/>
  <p:tag name="HOTSPOTTYPE" val="NextSlide"/>
  <p:tag name="BRANCHTO" val="0"/>
</p:tagLst>
</file>

<file path=ppt/theme/theme1.xml><?xml version="1.0" encoding="utf-8"?>
<a:theme xmlns:a="http://schemas.openxmlformats.org/drawingml/2006/main" name="Метеор">
  <a:themeElements>
    <a:clrScheme name="Метеор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Метеор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Метеор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Метеор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Метеор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11247</TotalTime>
  <Words>994</Words>
  <Application>Microsoft Office PowerPoint</Application>
  <PresentationFormat>Экран (4:3)</PresentationFormat>
  <Paragraphs>91</Paragraphs>
  <Slides>17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Метеор</vt:lpstr>
      <vt:lpstr>Microsoft Equation 3.0</vt:lpstr>
      <vt:lpstr>ПОВЫШЕНИЕ ЭФФЕКТИВНОСТИ РАБОТЫ ФОТОЭЛЕКТРИЧЕСКИХ ПРЕОБРАЗОВАТЕЛЕЙ ДЛЯ СОЛНЕЧНЫХ БАТАРЕЙ</vt:lpstr>
      <vt:lpstr>Актуальность темы:</vt:lpstr>
      <vt:lpstr> Факторы повышения эффективности ФЭП </vt:lpstr>
      <vt:lpstr>Цель и задачи данной работы является:</vt:lpstr>
      <vt:lpstr>Повышение КПД ФЭП с помощью квантовых точек</vt:lpstr>
      <vt:lpstr>Объекты исследования   </vt:lpstr>
      <vt:lpstr>Методика эксперимента</vt:lpstr>
      <vt:lpstr>Результаты эксперимента и их обсуждение</vt:lpstr>
      <vt:lpstr>Спектры возбуждения полосы лиминисценции 638 нм КТ CdS</vt:lpstr>
      <vt:lpstr>Спектры лиминисценции квантовых точек СdSe  </vt:lpstr>
      <vt:lpstr>Спектры возбуждения полосы лиминисценции квантовых точек СdSe в гептане CdSe </vt:lpstr>
      <vt:lpstr>Кванто-размерный эффект</vt:lpstr>
      <vt:lpstr>Кванто-размерный эффект КТ CdS, CdSe </vt:lpstr>
      <vt:lpstr>Пористый кремниий (por-Si)</vt:lpstr>
      <vt:lpstr>Посик оптимальных параметров антиотражающих покрытий  </vt:lpstr>
      <vt:lpstr>Поиск оптимальных толщин и показателя преломления пленки por-Si </vt:lpstr>
      <vt:lpstr>Заключение</vt:lpstr>
    </vt:vector>
  </TitlesOfParts>
  <Company>Private Person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Polaron band collapse in layered materials with high polaron concentration</dc:title>
  <dc:creator>Титов</dc:creator>
  <cp:lastModifiedBy>User</cp:lastModifiedBy>
  <cp:revision>198</cp:revision>
  <dcterms:created xsi:type="dcterms:W3CDTF">2002-11-18T04:38:58Z</dcterms:created>
  <dcterms:modified xsi:type="dcterms:W3CDTF">2015-10-26T05:12:55Z</dcterms:modified>
</cp:coreProperties>
</file>