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slideLayouts/slideLayout215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79.xml" ContentType="application/vnd.openxmlformats-officedocument.presentationml.slideLayout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9" r:id="rId2"/>
    <p:sldMasterId id="2147483792" r:id="rId3"/>
    <p:sldMasterId id="2147483810" r:id="rId4"/>
    <p:sldMasterId id="2147483828" r:id="rId5"/>
    <p:sldMasterId id="2147483918" r:id="rId6"/>
    <p:sldMasterId id="2147483954" r:id="rId7"/>
    <p:sldMasterId id="2147483972" r:id="rId8"/>
    <p:sldMasterId id="2147483990" r:id="rId9"/>
    <p:sldMasterId id="2147484008" r:id="rId10"/>
    <p:sldMasterId id="2147484026" r:id="rId11"/>
    <p:sldMasterId id="2147484044" r:id="rId12"/>
    <p:sldMasterId id="2147484062" r:id="rId13"/>
    <p:sldMasterId id="2147486067" r:id="rId14"/>
    <p:sldMasterId id="2147486073" r:id="rId15"/>
  </p:sldMasterIdLst>
  <p:notesMasterIdLst>
    <p:notesMasterId r:id="rId90"/>
  </p:notesMasterIdLst>
  <p:handoutMasterIdLst>
    <p:handoutMasterId r:id="rId91"/>
  </p:handoutMasterIdLst>
  <p:sldIdLst>
    <p:sldId id="257" r:id="rId16"/>
    <p:sldId id="359" r:id="rId17"/>
    <p:sldId id="320" r:id="rId18"/>
    <p:sldId id="322" r:id="rId19"/>
    <p:sldId id="323" r:id="rId20"/>
    <p:sldId id="324" r:id="rId21"/>
    <p:sldId id="332" r:id="rId22"/>
    <p:sldId id="330" r:id="rId23"/>
    <p:sldId id="340" r:id="rId24"/>
    <p:sldId id="265" r:id="rId25"/>
    <p:sldId id="333" r:id="rId26"/>
    <p:sldId id="266" r:id="rId27"/>
    <p:sldId id="338" r:id="rId28"/>
    <p:sldId id="339" r:id="rId29"/>
    <p:sldId id="276" r:id="rId30"/>
    <p:sldId id="277" r:id="rId31"/>
    <p:sldId id="355" r:id="rId32"/>
    <p:sldId id="285" r:id="rId33"/>
    <p:sldId id="284" r:id="rId34"/>
    <p:sldId id="286" r:id="rId35"/>
    <p:sldId id="289" r:id="rId36"/>
    <p:sldId id="295" r:id="rId37"/>
    <p:sldId id="296" r:id="rId38"/>
    <p:sldId id="300" r:id="rId39"/>
    <p:sldId id="302" r:id="rId40"/>
    <p:sldId id="303" r:id="rId41"/>
    <p:sldId id="305" r:id="rId42"/>
    <p:sldId id="334" r:id="rId43"/>
    <p:sldId id="335" r:id="rId44"/>
    <p:sldId id="336" r:id="rId45"/>
    <p:sldId id="337" r:id="rId46"/>
    <p:sldId id="307" r:id="rId47"/>
    <p:sldId id="309" r:id="rId48"/>
    <p:sldId id="407" r:id="rId49"/>
    <p:sldId id="408" r:id="rId50"/>
    <p:sldId id="341" r:id="rId51"/>
    <p:sldId id="342" r:id="rId52"/>
    <p:sldId id="343" r:id="rId53"/>
    <p:sldId id="344" r:id="rId54"/>
    <p:sldId id="345" r:id="rId55"/>
    <p:sldId id="346" r:id="rId56"/>
    <p:sldId id="347" r:id="rId57"/>
    <p:sldId id="354" r:id="rId58"/>
    <p:sldId id="350" r:id="rId59"/>
    <p:sldId id="351" r:id="rId60"/>
    <p:sldId id="403" r:id="rId61"/>
    <p:sldId id="404" r:id="rId62"/>
    <p:sldId id="353" r:id="rId63"/>
    <p:sldId id="352" r:id="rId64"/>
    <p:sldId id="401" r:id="rId65"/>
    <p:sldId id="402" r:id="rId66"/>
    <p:sldId id="400" r:id="rId67"/>
    <p:sldId id="409" r:id="rId68"/>
    <p:sldId id="410" r:id="rId69"/>
    <p:sldId id="406" r:id="rId70"/>
    <p:sldId id="379" r:id="rId71"/>
    <p:sldId id="380" r:id="rId72"/>
    <p:sldId id="382" r:id="rId73"/>
    <p:sldId id="385" r:id="rId74"/>
    <p:sldId id="386" r:id="rId75"/>
    <p:sldId id="391" r:id="rId76"/>
    <p:sldId id="394" r:id="rId77"/>
    <p:sldId id="395" r:id="rId78"/>
    <p:sldId id="396" r:id="rId79"/>
    <p:sldId id="399" r:id="rId80"/>
    <p:sldId id="364" r:id="rId81"/>
    <p:sldId id="365" r:id="rId82"/>
    <p:sldId id="366" r:id="rId83"/>
    <p:sldId id="367" r:id="rId84"/>
    <p:sldId id="368" r:id="rId85"/>
    <p:sldId id="372" r:id="rId86"/>
    <p:sldId id="405" r:id="rId87"/>
    <p:sldId id="358" r:id="rId88"/>
    <p:sldId id="311" r:id="rId89"/>
  </p:sldIdLst>
  <p:sldSz cx="9144000" cy="6858000" type="screen4x3"/>
  <p:notesSz cx="7099300" cy="102346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2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195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87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A9036D-CC9B-4F25-987E-66D27F6EFB01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34688F38-FE96-4106-B892-3DBE2C7D5CE1}">
      <dgm:prSet phldrT="[Text]" custT="1"/>
      <dgm:spPr/>
      <dgm:t>
        <a:bodyPr/>
        <a:lstStyle/>
        <a:p>
          <a:r>
            <a:rPr lang="en-US" sz="2000" dirty="0" smtClean="0">
              <a:solidFill>
                <a:srgbClr val="000000"/>
              </a:solidFill>
            </a:rPr>
            <a:t>Electrode</a:t>
          </a:r>
          <a:endParaRPr lang="en-US" sz="2000" dirty="0">
            <a:solidFill>
              <a:srgbClr val="000000"/>
            </a:solidFill>
          </a:endParaRPr>
        </a:p>
      </dgm:t>
    </dgm:pt>
    <dgm:pt modelId="{B19F6A49-D60B-4BC2-AE7E-7C48D3BEF8E7}" type="parTrans" cxnId="{A80C57A9-2C9D-4EB4-9B6B-365AD8B3DAD9}">
      <dgm:prSet/>
      <dgm:spPr/>
      <dgm:t>
        <a:bodyPr/>
        <a:lstStyle/>
        <a:p>
          <a:endParaRPr lang="en-US" sz="2000">
            <a:solidFill>
              <a:srgbClr val="000000"/>
            </a:solidFill>
          </a:endParaRPr>
        </a:p>
      </dgm:t>
    </dgm:pt>
    <dgm:pt modelId="{0AD3479F-49BE-4229-A7C9-138B080F28F7}" type="sibTrans" cxnId="{A80C57A9-2C9D-4EB4-9B6B-365AD8B3DAD9}">
      <dgm:prSet/>
      <dgm:spPr/>
      <dgm:t>
        <a:bodyPr/>
        <a:lstStyle/>
        <a:p>
          <a:endParaRPr lang="en-US" sz="2000">
            <a:solidFill>
              <a:srgbClr val="000000"/>
            </a:solidFill>
          </a:endParaRPr>
        </a:p>
      </dgm:t>
    </dgm:pt>
    <dgm:pt modelId="{BBB67135-EE50-438F-A110-3E03677F77A2}">
      <dgm:prSet phldrT="[Text]" custT="1"/>
      <dgm:spPr/>
      <dgm:t>
        <a:bodyPr/>
        <a:lstStyle/>
        <a:p>
          <a:r>
            <a:rPr lang="en-US" sz="2000" dirty="0" smtClean="0">
              <a:solidFill>
                <a:srgbClr val="000000"/>
              </a:solidFill>
            </a:rPr>
            <a:t>Stack</a:t>
          </a:r>
          <a:endParaRPr lang="en-US" sz="2000" dirty="0">
            <a:solidFill>
              <a:srgbClr val="000000"/>
            </a:solidFill>
          </a:endParaRPr>
        </a:p>
      </dgm:t>
    </dgm:pt>
    <dgm:pt modelId="{7FAFC927-42B2-4A20-A44F-BB66463C853A}" type="parTrans" cxnId="{189053AB-315A-42BE-AC97-02E376EB214A}">
      <dgm:prSet/>
      <dgm:spPr/>
      <dgm:t>
        <a:bodyPr/>
        <a:lstStyle/>
        <a:p>
          <a:endParaRPr lang="en-US" sz="2000">
            <a:solidFill>
              <a:srgbClr val="000000"/>
            </a:solidFill>
          </a:endParaRPr>
        </a:p>
      </dgm:t>
    </dgm:pt>
    <dgm:pt modelId="{701D1A80-D7AE-43D3-83C8-241194FF8E4F}" type="sibTrans" cxnId="{189053AB-315A-42BE-AC97-02E376EB214A}">
      <dgm:prSet/>
      <dgm:spPr/>
      <dgm:t>
        <a:bodyPr/>
        <a:lstStyle/>
        <a:p>
          <a:endParaRPr lang="en-US" sz="2000">
            <a:solidFill>
              <a:srgbClr val="000000"/>
            </a:solidFill>
          </a:endParaRPr>
        </a:p>
      </dgm:t>
    </dgm:pt>
    <dgm:pt modelId="{46A4944E-83D4-4CFA-A82C-46C5FA3FD839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000" dirty="0" smtClean="0">
              <a:solidFill>
                <a:srgbClr val="000000"/>
              </a:solidFill>
            </a:rPr>
            <a:t>EnergyCell</a:t>
          </a:r>
        </a:p>
        <a:p>
          <a:pPr>
            <a:spcAft>
              <a:spcPts val="0"/>
            </a:spcAft>
          </a:pPr>
          <a:r>
            <a:rPr lang="en-US" sz="1200" dirty="0" smtClean="0">
              <a:solidFill>
                <a:srgbClr val="000000"/>
              </a:solidFill>
            </a:rPr>
            <a:t>72 kWh • 10-30 kW</a:t>
          </a:r>
          <a:endParaRPr lang="en-US" sz="1200" dirty="0">
            <a:solidFill>
              <a:srgbClr val="000000"/>
            </a:solidFill>
          </a:endParaRPr>
        </a:p>
      </dgm:t>
    </dgm:pt>
    <dgm:pt modelId="{BED4F41D-A768-4873-AE86-54A7E3201252}" type="parTrans" cxnId="{0C4A70B5-3B42-48E2-A04C-B058C8B5063D}">
      <dgm:prSet/>
      <dgm:spPr/>
      <dgm:t>
        <a:bodyPr/>
        <a:lstStyle/>
        <a:p>
          <a:endParaRPr lang="en-US" sz="2000">
            <a:solidFill>
              <a:srgbClr val="000000"/>
            </a:solidFill>
          </a:endParaRPr>
        </a:p>
      </dgm:t>
    </dgm:pt>
    <dgm:pt modelId="{4D72FCD7-6A2C-4FA8-9391-CB0D2E492752}" type="sibTrans" cxnId="{0C4A70B5-3B42-48E2-A04C-B058C8B5063D}">
      <dgm:prSet/>
      <dgm:spPr/>
      <dgm:t>
        <a:bodyPr/>
        <a:lstStyle/>
        <a:p>
          <a:endParaRPr lang="en-US" sz="2000">
            <a:solidFill>
              <a:srgbClr val="000000"/>
            </a:solidFill>
          </a:endParaRPr>
        </a:p>
      </dgm:t>
    </dgm:pt>
    <dgm:pt modelId="{21C720DF-320C-40CB-B611-4876F5ED480D}">
      <dgm:prSet phldrT="[Text]" custT="1"/>
      <dgm:spPr/>
      <dgm:t>
        <a:bodyPr lIns="0" rIns="0"/>
        <a:lstStyle/>
        <a:p>
          <a:pPr>
            <a:spcAft>
              <a:spcPts val="0"/>
            </a:spcAft>
          </a:pPr>
          <a:r>
            <a:rPr lang="en-US" sz="2000" dirty="0" smtClean="0">
              <a:solidFill>
                <a:srgbClr val="000000"/>
              </a:solidFill>
            </a:rPr>
            <a:t>EnergyPod®</a:t>
          </a:r>
          <a:endParaRPr lang="en-US" sz="1400" baseline="50000" dirty="0" smtClean="0">
            <a:solidFill>
              <a:srgbClr val="000000"/>
            </a:solidFill>
          </a:endParaRPr>
        </a:p>
        <a:p>
          <a:pPr>
            <a:spcAft>
              <a:spcPts val="0"/>
            </a:spcAft>
          </a:pPr>
          <a:r>
            <a:rPr lang="en-US" sz="1200" baseline="0" dirty="0" smtClean="0">
              <a:solidFill>
                <a:srgbClr val="000000"/>
              </a:solidFill>
            </a:rPr>
            <a:t>1,000 kWh • 140-420 kW</a:t>
          </a:r>
          <a:endParaRPr lang="en-US" sz="1200" baseline="0" dirty="0">
            <a:solidFill>
              <a:srgbClr val="000000"/>
            </a:solidFill>
          </a:endParaRPr>
        </a:p>
      </dgm:t>
    </dgm:pt>
    <dgm:pt modelId="{14F6A8C3-08CA-4362-99A7-31B7C688CF89}" type="parTrans" cxnId="{441D992D-68D5-4775-BAC9-9BAA20EF6BAF}">
      <dgm:prSet/>
      <dgm:spPr/>
      <dgm:t>
        <a:bodyPr/>
        <a:lstStyle/>
        <a:p>
          <a:endParaRPr lang="en-US" sz="2000">
            <a:solidFill>
              <a:srgbClr val="000000"/>
            </a:solidFill>
          </a:endParaRPr>
        </a:p>
      </dgm:t>
    </dgm:pt>
    <dgm:pt modelId="{2185F17B-ED25-4CBB-BEE6-0ED46F50527F}" type="sibTrans" cxnId="{441D992D-68D5-4775-BAC9-9BAA20EF6BAF}">
      <dgm:prSet/>
      <dgm:spPr/>
      <dgm:t>
        <a:bodyPr/>
        <a:lstStyle/>
        <a:p>
          <a:endParaRPr lang="en-US" sz="2000">
            <a:solidFill>
              <a:srgbClr val="000000"/>
            </a:solidFill>
          </a:endParaRPr>
        </a:p>
      </dgm:t>
    </dgm:pt>
    <dgm:pt modelId="{2268377B-A0B2-46A9-BB12-11BC8926D363}" type="pres">
      <dgm:prSet presAssocID="{15A9036D-CC9B-4F25-987E-66D27F6EFB01}" presName="Name0" presStyleCnt="0">
        <dgm:presLayoutVars>
          <dgm:dir/>
          <dgm:animLvl val="lvl"/>
          <dgm:resizeHandles val="exact"/>
        </dgm:presLayoutVars>
      </dgm:prSet>
      <dgm:spPr/>
    </dgm:pt>
    <dgm:pt modelId="{A2778216-68EA-4BBB-A757-707E7BD1E0FC}" type="pres">
      <dgm:prSet presAssocID="{34688F38-FE96-4106-B892-3DBE2C7D5CE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87307D-2BA5-41BD-853E-A2C1B65767AE}" type="pres">
      <dgm:prSet presAssocID="{0AD3479F-49BE-4229-A7C9-138B080F28F7}" presName="parTxOnlySpace" presStyleCnt="0"/>
      <dgm:spPr/>
    </dgm:pt>
    <dgm:pt modelId="{9374DD81-D561-44F3-9F89-59F3B19D84A9}" type="pres">
      <dgm:prSet presAssocID="{BBB67135-EE50-438F-A110-3E03677F77A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99CC2-89A0-4DEB-AB8C-18AD603EC7C7}" type="pres">
      <dgm:prSet presAssocID="{701D1A80-D7AE-43D3-83C8-241194FF8E4F}" presName="parTxOnlySpace" presStyleCnt="0"/>
      <dgm:spPr/>
    </dgm:pt>
    <dgm:pt modelId="{C8BD709A-83DF-44F2-ADA4-4E5B545632BC}" type="pres">
      <dgm:prSet presAssocID="{46A4944E-83D4-4CFA-A82C-46C5FA3FD83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61C39-8CC1-4CB1-93A0-801DF31C5AC0}" type="pres">
      <dgm:prSet presAssocID="{4D72FCD7-6A2C-4FA8-9391-CB0D2E492752}" presName="parTxOnlySpace" presStyleCnt="0"/>
      <dgm:spPr/>
    </dgm:pt>
    <dgm:pt modelId="{BDEB99C7-E820-4F88-A8A1-2C759E519F88}" type="pres">
      <dgm:prSet presAssocID="{21C720DF-320C-40CB-B611-4876F5ED480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1D992D-68D5-4775-BAC9-9BAA20EF6BAF}" srcId="{15A9036D-CC9B-4F25-987E-66D27F6EFB01}" destId="{21C720DF-320C-40CB-B611-4876F5ED480D}" srcOrd="3" destOrd="0" parTransId="{14F6A8C3-08CA-4362-99A7-31B7C688CF89}" sibTransId="{2185F17B-ED25-4CBB-BEE6-0ED46F50527F}"/>
    <dgm:cxn modelId="{00028C20-9FD0-42DF-B1AD-5466E5299DAE}" type="presOf" srcId="{21C720DF-320C-40CB-B611-4876F5ED480D}" destId="{BDEB99C7-E820-4F88-A8A1-2C759E519F88}" srcOrd="0" destOrd="0" presId="urn:microsoft.com/office/officeart/2005/8/layout/chevron1"/>
    <dgm:cxn modelId="{78649ECD-C8F0-4808-B3B2-931EE3E92474}" type="presOf" srcId="{46A4944E-83D4-4CFA-A82C-46C5FA3FD839}" destId="{C8BD709A-83DF-44F2-ADA4-4E5B545632BC}" srcOrd="0" destOrd="0" presId="urn:microsoft.com/office/officeart/2005/8/layout/chevron1"/>
    <dgm:cxn modelId="{0C4A70B5-3B42-48E2-A04C-B058C8B5063D}" srcId="{15A9036D-CC9B-4F25-987E-66D27F6EFB01}" destId="{46A4944E-83D4-4CFA-A82C-46C5FA3FD839}" srcOrd="2" destOrd="0" parTransId="{BED4F41D-A768-4873-AE86-54A7E3201252}" sibTransId="{4D72FCD7-6A2C-4FA8-9391-CB0D2E492752}"/>
    <dgm:cxn modelId="{A80C57A9-2C9D-4EB4-9B6B-365AD8B3DAD9}" srcId="{15A9036D-CC9B-4F25-987E-66D27F6EFB01}" destId="{34688F38-FE96-4106-B892-3DBE2C7D5CE1}" srcOrd="0" destOrd="0" parTransId="{B19F6A49-D60B-4BC2-AE7E-7C48D3BEF8E7}" sibTransId="{0AD3479F-49BE-4229-A7C9-138B080F28F7}"/>
    <dgm:cxn modelId="{3C1DF3EB-2B65-4489-BB7A-A01619381EC9}" type="presOf" srcId="{BBB67135-EE50-438F-A110-3E03677F77A2}" destId="{9374DD81-D561-44F3-9F89-59F3B19D84A9}" srcOrd="0" destOrd="0" presId="urn:microsoft.com/office/officeart/2005/8/layout/chevron1"/>
    <dgm:cxn modelId="{76447A3D-1600-4A9F-80D9-75E58BEBC92F}" type="presOf" srcId="{34688F38-FE96-4106-B892-3DBE2C7D5CE1}" destId="{A2778216-68EA-4BBB-A757-707E7BD1E0FC}" srcOrd="0" destOrd="0" presId="urn:microsoft.com/office/officeart/2005/8/layout/chevron1"/>
    <dgm:cxn modelId="{189053AB-315A-42BE-AC97-02E376EB214A}" srcId="{15A9036D-CC9B-4F25-987E-66D27F6EFB01}" destId="{BBB67135-EE50-438F-A110-3E03677F77A2}" srcOrd="1" destOrd="0" parTransId="{7FAFC927-42B2-4A20-A44F-BB66463C853A}" sibTransId="{701D1A80-D7AE-43D3-83C8-241194FF8E4F}"/>
    <dgm:cxn modelId="{0BAAA726-6881-4ED2-AF8E-0A16BE743AD7}" type="presOf" srcId="{15A9036D-CC9B-4F25-987E-66D27F6EFB01}" destId="{2268377B-A0B2-46A9-BB12-11BC8926D363}" srcOrd="0" destOrd="0" presId="urn:microsoft.com/office/officeart/2005/8/layout/chevron1"/>
    <dgm:cxn modelId="{0FCFE36B-CB85-4E5F-B72B-41CE4E31DD1B}" type="presParOf" srcId="{2268377B-A0B2-46A9-BB12-11BC8926D363}" destId="{A2778216-68EA-4BBB-A757-707E7BD1E0FC}" srcOrd="0" destOrd="0" presId="urn:microsoft.com/office/officeart/2005/8/layout/chevron1"/>
    <dgm:cxn modelId="{C712B3B3-14C0-46AD-8C36-5CBEACAE3FF0}" type="presParOf" srcId="{2268377B-A0B2-46A9-BB12-11BC8926D363}" destId="{B787307D-2BA5-41BD-853E-A2C1B65767AE}" srcOrd="1" destOrd="0" presId="urn:microsoft.com/office/officeart/2005/8/layout/chevron1"/>
    <dgm:cxn modelId="{2A244927-6429-4E1F-8111-F3B9B375FECD}" type="presParOf" srcId="{2268377B-A0B2-46A9-BB12-11BC8926D363}" destId="{9374DD81-D561-44F3-9F89-59F3B19D84A9}" srcOrd="2" destOrd="0" presId="urn:microsoft.com/office/officeart/2005/8/layout/chevron1"/>
    <dgm:cxn modelId="{02060C9D-338A-45B5-BBBD-523ED0BE6FC0}" type="presParOf" srcId="{2268377B-A0B2-46A9-BB12-11BC8926D363}" destId="{6DD99CC2-89A0-4DEB-AB8C-18AD603EC7C7}" srcOrd="3" destOrd="0" presId="urn:microsoft.com/office/officeart/2005/8/layout/chevron1"/>
    <dgm:cxn modelId="{EF9CA29D-E158-4660-B1E8-A55B63A4C6F0}" type="presParOf" srcId="{2268377B-A0B2-46A9-BB12-11BC8926D363}" destId="{C8BD709A-83DF-44F2-ADA4-4E5B545632BC}" srcOrd="4" destOrd="0" presId="urn:microsoft.com/office/officeart/2005/8/layout/chevron1"/>
    <dgm:cxn modelId="{3523A274-5236-451E-B7FA-0A8222C8141A}" type="presParOf" srcId="{2268377B-A0B2-46A9-BB12-11BC8926D363}" destId="{FCA61C39-8CC1-4CB1-93A0-801DF31C5AC0}" srcOrd="5" destOrd="0" presId="urn:microsoft.com/office/officeart/2005/8/layout/chevron1"/>
    <dgm:cxn modelId="{650239D7-B427-4396-970F-639D2D55D13C}" type="presParOf" srcId="{2268377B-A0B2-46A9-BB12-11BC8926D363}" destId="{BDEB99C7-E820-4F88-A8A1-2C759E519F88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wmf"/><Relationship Id="rId1" Type="http://schemas.openxmlformats.org/officeDocument/2006/relationships/image" Target="../media/image1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625EC8-D2EA-4F3E-8BF2-C464D7493550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56707BE-07E4-4EC9-92E1-FACEF1E4670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7EB5BA-339A-4144-BC83-A7AC9E5CC37C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Calibri" pitchFamily="34" charset="0"/>
              </a:defRPr>
            </a:lvl1pPr>
          </a:lstStyle>
          <a:p>
            <a:fld id="{743AA243-B639-45A9-8265-CEE68DC823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65619C-94C5-440E-8F6E-B3F71966E8CE}" type="slidenum">
              <a:rPr lang="ru-RU" altLang="ru-RU">
                <a:latin typeface="Arial" pitchFamily="34" charset="0"/>
              </a:rPr>
              <a:pPr/>
              <a:t>1</a:t>
            </a:fld>
            <a:endParaRPr lang="ru-RU" altLang="ru-RU">
              <a:latin typeface="Arial" pitchFamily="34" charset="0"/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2693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1C48020-4A01-4078-B8B1-036940D7A62B}" type="slidenum">
              <a:rPr lang="ru-RU" altLang="ru-RU"/>
              <a:pPr/>
              <a:t>22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271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33FE1F-1887-4193-B4CF-83352F6C623A}" type="slidenum">
              <a:rPr lang="ru-RU" altLang="ru-RU"/>
              <a:pPr/>
              <a:t>23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273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4769FB-27F7-4427-A894-AAB1C3F7139B}" type="slidenum">
              <a:rPr lang="ru-RU" altLang="ru-RU"/>
              <a:pPr/>
              <a:t>24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275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FE93E1D-8547-4C32-B598-E99583790298}" type="slidenum">
              <a:rPr lang="ru-RU" altLang="ru-RU"/>
              <a:pPr/>
              <a:t>25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277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AE29AB-1CE3-45F4-B90C-C55E30526DB1}" type="slidenum">
              <a:rPr lang="ru-RU" altLang="ru-RU"/>
              <a:pPr/>
              <a:t>26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E211C9-606E-4C7A-A95E-C5E90B7F2113}" type="slidenum">
              <a:rPr lang="ru-RU" altLang="ru-RU">
                <a:latin typeface="Arial" pitchFamily="34" charset="0"/>
              </a:rPr>
              <a:pPr/>
              <a:t>27</a:t>
            </a:fld>
            <a:endParaRPr lang="ru-RU" altLang="ru-RU">
              <a:latin typeface="Arial" pitchFamily="34" charset="0"/>
            </a:endParaRPr>
          </a:p>
        </p:txBody>
      </p:sp>
      <p:sp>
        <p:nvSpPr>
          <p:cNvPr id="27955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altLang="ru-RU" smtClean="0"/>
          </a:p>
        </p:txBody>
      </p:sp>
      <p:sp>
        <p:nvSpPr>
          <p:cNvPr id="279557" name="Номер слайда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 eaLnBrk="1" hangingPunct="1"/>
            <a:fld id="{D1851BC8-E9B9-45F6-ABBB-C65C0C83D02D}" type="slidenum">
              <a:rPr lang="ru-RU" altLang="ru-RU" sz="1300">
                <a:latin typeface="Calibri" pitchFamily="34" charset="0"/>
              </a:rPr>
              <a:pPr algn="r" defTabSz="990600" eaLnBrk="1" hangingPunct="1"/>
              <a:t>27</a:t>
            </a:fld>
            <a:endParaRPr lang="ru-RU" altLang="ru-RU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6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285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9E4503-3FB7-42E4-A42D-D7C661563FD3}" type="slidenum">
              <a:rPr lang="ru-RU" altLang="ru-RU"/>
              <a:pPr/>
              <a:t>32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774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287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2EF309E-7A5F-40BF-BDA7-9E8AE94F0EF9}" type="slidenum">
              <a:rPr lang="ru-RU" altLang="ru-RU"/>
              <a:pPr/>
              <a:t>33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ru-RU" smtClean="0"/>
              <a:t>Electricity - world’s largest supply chain</a:t>
            </a:r>
          </a:p>
          <a:p>
            <a:r>
              <a:rPr lang="en-US" altLang="ru-RU" smtClean="0"/>
              <a:t>World’s most inefficient: incredibly underutilized assets, terrific economic waste</a:t>
            </a:r>
          </a:p>
          <a:p>
            <a:r>
              <a:rPr lang="en-US" altLang="ru-RU" smtClean="0"/>
              <a:t>World’s dirtiest: #1 cause of CO2: &gt;40% of all CO2 emissions</a:t>
            </a:r>
          </a:p>
          <a:p>
            <a:r>
              <a:rPr lang="en-US" altLang="ru-RU" smtClean="0"/>
              <a:t>Electricity ~1.3 pounds CO2/kWh average </a:t>
            </a:r>
          </a:p>
          <a:p>
            <a:r>
              <a:rPr lang="en-US" altLang="ru-RU" smtClean="0"/>
              <a:t>#1 use of clean water</a:t>
            </a:r>
          </a:p>
          <a:p>
            <a:r>
              <a:rPr lang="en-US" altLang="ru-RU" smtClean="0"/>
              <a:t>Storage – electron warehouse, decouple supply from demand</a:t>
            </a:r>
          </a:p>
          <a:p>
            <a:r>
              <a:rPr lang="en-US" altLang="ru-RU" smtClean="0"/>
              <a:t>Huge benefits of warehousing – like for other industries – food, gasoline</a:t>
            </a:r>
          </a:p>
          <a:p>
            <a:r>
              <a:rPr lang="en-US" altLang="ru-RU" smtClean="0"/>
              <a:t>Economic benefits, environmental benefits, reliability benefits</a:t>
            </a:r>
          </a:p>
          <a:p>
            <a:endParaRPr lang="en-US" altLang="ru-RU" smtClean="0"/>
          </a:p>
          <a:p>
            <a:r>
              <a:rPr lang="en-US" altLang="ru-RU" smtClean="0"/>
              <a:t>2012 record year for wind &amp; solar installations.  Renewable penetration by ISO</a:t>
            </a:r>
          </a:p>
          <a:p>
            <a:r>
              <a:rPr lang="en-US" altLang="ru-RU" smtClean="0"/>
              <a:t>  ERCOT 8.2%</a:t>
            </a:r>
          </a:p>
          <a:p>
            <a:r>
              <a:rPr lang="en-US" altLang="ru-RU" smtClean="0"/>
              <a:t>  CAISO 9.6%</a:t>
            </a:r>
          </a:p>
          <a:p>
            <a:r>
              <a:rPr lang="en-US" altLang="ru-RU" smtClean="0"/>
              <a:t>  SW power pool 10.5%</a:t>
            </a:r>
          </a:p>
          <a:p>
            <a:r>
              <a:rPr lang="en-US" altLang="ru-RU" smtClean="0"/>
              <a:t>Drives need for intra-hour balancing</a:t>
            </a: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0061C6-2118-4DE4-83DC-D30B04D8BD38}" type="slidenum">
              <a:rPr lang="en-US" altLang="ru-RU">
                <a:solidFill>
                  <a:srgbClr val="000000"/>
                </a:solidFill>
              </a:rPr>
              <a:pPr/>
              <a:t>34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ru-RU" smtClean="0"/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34910AD-42B2-471D-B035-7709425C8278}" type="slidenum">
              <a:rPr lang="en-US" altLang="ru-RU">
                <a:solidFill>
                  <a:srgbClr val="000000"/>
                </a:solidFill>
              </a:rPr>
              <a:pPr/>
              <a:t>35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2488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22D98C-3496-472A-BBA4-A4AE517F70D7}" type="slidenum">
              <a:rPr lang="ru-RU" altLang="ru-RU"/>
              <a:pPr/>
              <a:t>10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9013" y="763588"/>
            <a:ext cx="5121275" cy="3841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10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887" tIns="48444" rIns="96887" bIns="48444"/>
          <a:lstStyle/>
          <a:p>
            <a:endParaRPr kumimoji="0" lang="en-US" altLang="ko-KR" smtClean="0">
              <a:ea typeface="맑은 고딕" pitchFamily="34" charset="-127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43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3143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81B1E1-5269-4468-ABDC-A95F3812144C}" type="slidenum">
              <a:rPr lang="ru-RU" altLang="ru-RU"/>
              <a:pPr/>
              <a:t>55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smtClean="0"/>
              <a:t>Для промышленного применения предложена соосная геометрия ввода пучка электронов и газовой струи. Такая геометрия процесса позволяет более эффективно использовать мощность электронного пучка (она практически вся поглощается газовым потоком), а также создать компактное устройство – холодный плазмотрон, который изображен на фотографии. </a:t>
            </a:r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304353-7CA7-45A7-9AEF-48DE66F8F472}" type="slidenum">
              <a:rPr lang="ru-RU" altLang="ru-RU">
                <a:solidFill>
                  <a:srgbClr val="000000"/>
                </a:solidFill>
              </a:rPr>
              <a:pPr/>
              <a:t>59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15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smtClean="0"/>
              <a:t>Базовыми элементами БТП являются: электронная пушка, сопловой блок и внешнее электромагнитное поле. Электронная пушка и сопловой блок являются оригинальными авторскими разработками, и совместно образуют холодный плазмотрон. Производство опытной партии (3 шт.) холодных плазмотронов было осуществлено на предприятии РосАтома (ПО «Север»). В части внешнего электромагнитного поля производится адаптация существующих решений. В таблице представлены характеристики базовых элементов метода.</a:t>
            </a:r>
          </a:p>
        </p:txBody>
      </p:sp>
      <p:sp>
        <p:nvSpPr>
          <p:cNvPr id="321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40A958D-2989-4C31-BD93-79C0C381B28B}" type="slidenum">
              <a:rPr lang="ru-RU" altLang="ru-RU">
                <a:solidFill>
                  <a:srgbClr val="000000"/>
                </a:solidFill>
              </a:rPr>
              <a:pPr/>
              <a:t>60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61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24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153FE9-AB9C-4BAA-83C9-8867E0EA5AF7}" type="slidenum">
              <a:rPr lang="ru-RU" altLang="ru-RU">
                <a:solidFill>
                  <a:srgbClr val="000000"/>
                </a:solidFill>
              </a:rPr>
              <a:pPr/>
              <a:t>62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6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266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1B350C-CA56-44A7-BEB8-FE1396B1A68E}" type="slidenum">
              <a:rPr lang="ru-RU" altLang="ru-RU">
                <a:solidFill>
                  <a:srgbClr val="000000"/>
                </a:solidFill>
              </a:rPr>
              <a:pPr/>
              <a:t>63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7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287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6A15641-57F7-44BB-B6F1-F3B52214C104}" type="slidenum">
              <a:rPr lang="ru-RU" altLang="ru-RU">
                <a:solidFill>
                  <a:srgbClr val="000000"/>
                </a:solidFill>
              </a:rPr>
              <a:pPr/>
              <a:t>64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ru-RU" smtClean="0"/>
              <a:t>Strategy: de-risk</a:t>
            </a:r>
          </a:p>
          <a:p>
            <a:endParaRPr lang="en-US" altLang="ru-RU" smtClean="0"/>
          </a:p>
          <a:p>
            <a:r>
              <a:rPr lang="en-US" altLang="ru-RU" smtClean="0"/>
              <a:t>Be smart</a:t>
            </a:r>
          </a:p>
          <a:p>
            <a:endParaRPr lang="en-US" altLang="ru-RU" smtClean="0"/>
          </a:p>
          <a:p>
            <a:r>
              <a:rPr lang="en-US" altLang="ru-RU" smtClean="0"/>
              <a:t>Watch costs</a:t>
            </a:r>
          </a:p>
        </p:txBody>
      </p:sp>
      <p:sp>
        <p:nvSpPr>
          <p:cNvPr id="331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132F612-B6BA-4F0D-9EBC-43A9D74B5C88}" type="slidenum">
              <a:rPr lang="en-US" altLang="ru-RU">
                <a:solidFill>
                  <a:srgbClr val="000000"/>
                </a:solidFill>
              </a:rPr>
              <a:pPr/>
              <a:t>66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ea typeface="+mn-ea"/>
                <a:cs typeface="+mn-cs"/>
              </a:rPr>
              <a:t>Slide 7: “</a:t>
            </a:r>
            <a:r>
              <a:rPr lang="en-US" b="1" dirty="0" err="1" smtClean="0">
                <a:ea typeface="+mn-ea"/>
                <a:cs typeface="+mn-cs"/>
              </a:rPr>
              <a:t>EnergyPods</a:t>
            </a:r>
            <a:r>
              <a:rPr lang="en-US" b="1" dirty="0" smtClean="0">
                <a:ea typeface="+mn-ea"/>
                <a:cs typeface="+mn-cs"/>
              </a:rPr>
              <a:t>™: differentiated, utility grade energy storage”</a:t>
            </a: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b="1" dirty="0" smtClean="0">
                <a:ea typeface="+mn-ea"/>
                <a:cs typeface="+mn-cs"/>
              </a:rPr>
              <a:t> </a:t>
            </a: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Describe the product components (EnergyPod – DC battery box, then </a:t>
            </a:r>
            <a:r>
              <a:rPr lang="en-US" dirty="0" err="1" smtClean="0">
                <a:ea typeface="+mn-ea"/>
                <a:cs typeface="+mn-cs"/>
              </a:rPr>
              <a:t>PowerBox</a:t>
            </a:r>
            <a:r>
              <a:rPr lang="en-US" dirty="0" smtClean="0">
                <a:ea typeface="+mn-ea"/>
                <a:cs typeface="+mn-cs"/>
              </a:rPr>
              <a:t> – Power </a:t>
            </a:r>
            <a:r>
              <a:rPr lang="en-US" dirty="0" err="1" smtClean="0">
                <a:ea typeface="+mn-ea"/>
                <a:cs typeface="+mn-cs"/>
              </a:rPr>
              <a:t>converstion</a:t>
            </a:r>
            <a:r>
              <a:rPr lang="en-US" dirty="0" smtClean="0">
                <a:ea typeface="+mn-ea"/>
                <a:cs typeface="+mn-cs"/>
              </a:rPr>
              <a:t>), configurations and design intent (Low TCO, fast integration, small footprint)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The product package is differentiated because: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Self-contained battery modules with single, internal tank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High density stacking capability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Robust, yet inexpensive materials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33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7222FEC-3A8A-4275-8236-C20712976A7F}" type="slidenum">
              <a:rPr lang="en-US" altLang="ru-RU">
                <a:solidFill>
                  <a:srgbClr val="000000"/>
                </a:solidFill>
              </a:rPr>
              <a:pPr/>
              <a:t>67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ru-RU" smtClean="0"/>
              <a:t>Membrane is responsible for ~70% of voltaic losses</a:t>
            </a:r>
          </a:p>
          <a:p>
            <a:r>
              <a:rPr lang="en-US" altLang="ru-RU" smtClean="0"/>
              <a:t>Membrane embrittlement, swelling</a:t>
            </a:r>
          </a:p>
        </p:txBody>
      </p:sp>
      <p:sp>
        <p:nvSpPr>
          <p:cNvPr id="335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4CAE34-C555-4052-B8E4-1D6DE4F9979C}" type="slidenum">
              <a:rPr lang="en-US" altLang="ru-RU">
                <a:solidFill>
                  <a:srgbClr val="000000"/>
                </a:solidFill>
              </a:rPr>
              <a:pPr/>
              <a:t>68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2519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522819-CE1D-4C01-8271-69791F672C36}" type="slidenum">
              <a:rPr lang="ru-RU" altLang="ru-RU"/>
              <a:pPr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ru-RU" smtClean="0"/>
          </a:p>
        </p:txBody>
      </p:sp>
      <p:sp>
        <p:nvSpPr>
          <p:cNvPr id="337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B4EFF9D-172F-4CBE-9514-37EF3A6CC50E}" type="slidenum">
              <a:rPr lang="en-US" altLang="ru-RU">
                <a:solidFill>
                  <a:srgbClr val="000000"/>
                </a:solidFill>
              </a:rPr>
              <a:pPr/>
              <a:t>69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 /Назарбаевым – довести ВИЭ в Казазстано до 30%, а затем до 50%.</a:t>
            </a:r>
          </a:p>
        </p:txBody>
      </p:sp>
      <p:sp>
        <p:nvSpPr>
          <p:cNvPr id="343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6955CF-0E73-4098-9ABA-957C5DDB76DA}" type="slidenum">
              <a:rPr lang="ru-RU" altLang="ru-RU"/>
              <a:pPr/>
              <a:t>73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50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3450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D35BC85-AB44-4D1A-9774-A29B816ACDE9}" type="slidenum">
              <a:rPr lang="ru-RU" altLang="ru-RU"/>
              <a:pPr/>
              <a:t>74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DE627A0-2ECB-4B9D-9FA0-F2FFC53B4987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FE7360D-3F97-4982-91DA-6635039E1D47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722D1A-EB95-43F3-990E-F3B8AD33915A}" type="slidenum">
              <a:rPr lang="ru-RU" altLang="ru-RU"/>
              <a:pPr/>
              <a:t>18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263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E84EEE-54B8-4432-87E8-43684A16917F}" type="slidenum">
              <a:rPr lang="ru-RU" altLang="ru-RU"/>
              <a:pPr/>
              <a:t>19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2652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9C6231-40BB-49AB-B7BE-E1E10EDF703A}" type="slidenum">
              <a:rPr lang="ru-RU" altLang="ru-RU"/>
              <a:pPr/>
              <a:t>20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267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3C90FC5-BE45-4BE3-B049-5DFE13400D7A}" type="slidenum">
              <a:rPr lang="ru-RU" altLang="ru-RU"/>
              <a:pPr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2.v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3.v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4.v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5.v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6.v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7.v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8.v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9.v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10.v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11.v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12.v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13.v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14.v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06D8C-9CDF-440D-88B5-0DBBE799F591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233F2-3F51-4699-82F2-5A2DC20097C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CB6D-3478-4D7D-9A46-A9811DF38F8B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92BD6-CA68-4D8C-B347-052CE546DCA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E450310-65AE-41EB-BA3F-6C150690469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BE0E10B-0EC4-4283-8F9F-82CECC39255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7A719AE0-44D6-4AFE-918C-9C0932A3ED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55F3CEA2-CD7E-4767-BD94-EF7CC3184A7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6A774F8-795A-4747-ADBC-877B088D379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118AEAAD-881E-4686-A493-6A8BA0EAE23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EBBEA117-D575-40AD-8CE1-A098EE79FC1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C72272E-CD55-4FD9-BF4A-B54A228E991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2BB9FC84-89E4-4D05-9044-308D8A0702B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DD4B379-5559-4E5F-AE63-5A6DA048D7E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996D8-5017-4D17-AC16-CD89ADC92F40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B46DC-CFF3-44BB-94BD-40DF2725DF0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2191A9F-B34C-4D42-B7CC-64E2E5F84C3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30E7D241-6D9C-4A1B-8932-2D9B6565511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4665713-F706-4366-81E3-D69DBA4E3C0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EF8D733-7690-49AA-BC68-430227A1D5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9F327D4-07AF-4AC1-BF09-D00D68ECFE9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E72434D-A5F1-4D29-B552-CB24D80C81B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399C038D-E181-4A84-A4B2-4EA7A59EB40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C52D73C-9150-4AB4-908F-D8E92F1E506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F97D7F1-A295-4C49-AC22-C685B1E240F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BD9C77C-67D5-4E08-90DF-B1843023A93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2C28F-5C68-4CF2-9365-25E1AB39FAE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22B9472-290B-45AF-8133-46A6951232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D53612F-2381-447B-AE0E-661FD7981D5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37021C7A-A24A-4A8E-96BE-8717A147126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5E620796-73D5-46EC-BE7F-A431C33A9A2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C1AC1D3-E252-4388-9E3F-B88B39512F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30B2F6FF-9A10-4C76-9016-3B58DD5ED30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7335F68-7E5B-4F50-A9A2-DB80A5D35FB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64E84683-8BD1-4787-AE03-C6F2F80B5D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FB0B9364-0ED5-43BD-834A-3F9C3BC4820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23F6142-937C-498C-973E-3F0C3D91284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CAAFC1D-2337-44EF-B0D4-AB53FBC616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11335B4F-9075-4B78-B18D-3442E236A4B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964C40F-31EF-4310-9C56-B220D7EA3C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3B1515F-9717-4E19-B2D4-72A7C40DC94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180CCFE0-95A1-46C1-9FC3-F08BEDDC7E6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726FB6E5-1AAE-425B-9C0C-77971E65B2F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632F5D25-8A32-4167-B434-F4397C069A2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4ABC36C9-9706-4E7D-9C8F-1304FB08FD0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78A9ECF3-C531-4F01-A086-8EE68F571DB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FB9FDDD-543E-41A7-AB86-5C4C5E3D790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731520"/>
            <a:ext cx="4191000" cy="560069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31520"/>
            <a:ext cx="4191000" cy="560069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D5332D2-FA39-4E7C-80CE-F257CBA550F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6D67D7B-11B4-493F-BA4D-B83A5445B7C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075DD8F-A0D4-4F34-88C3-2A3125A87DC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5257F94-FB6C-48FF-99CD-C12758A5E13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BBBB737-3E9A-4680-875C-9F177DA8480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6C98A21-2DE0-4C45-AEAD-BECCC23D67A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016FA00-2840-4160-96DA-487869FA0D3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C4DB03F-71D9-4060-9FD7-9637D9D10C2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391D7C8A-812F-4515-9165-DB1F6EC54DD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FA2D657-E37F-4D1F-B823-C98C198A55D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B6C0020-BD5F-42FB-B90B-E296BF10C0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E94C057-4C38-4266-95B5-0CA25D779C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E5E2D357-E60A-4947-B381-BDF889CE556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F1DA57E-F5A9-411F-BA00-A70F05AA4BF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367AD51B-0CAA-4806-ABFF-0F18EB191A3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ED9958E9-5E93-4860-A3AA-375827EBFC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42F74CDC-85B4-4F75-B79C-82F7EA32012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62FE17D2-5440-429C-B916-7F9E6873966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29D045B3-1D57-4D95-9AE1-499802B35E5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73BD291-47A7-4466-916F-811B7063ACB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FF5C315D-E270-4884-ABC2-E7A54AFF039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285171A-9C94-4150-8769-859F43A1145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49D96069-4FD0-4BD3-865B-A703058E112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AD53A39-A884-45CB-9072-834FD1209D7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43CDEDBA-1531-45DF-845D-CA807723DA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980198E-C6B8-4BC4-A548-D26056A8A13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23E2FFFD-3A52-4D6F-AFFB-DD64EF0C5F8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71B456A-AE01-4FE5-936C-85F2139597E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8AF1CA3-25D1-4604-9DCA-BECF7E952BE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72522B01-36B9-4E30-9CB9-317F9BAD9FD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8C61578-B9CD-4794-9548-7C7D4CB3991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23C01A66-238F-4367-91DE-A80FE4567B1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20C58452-FEEA-4393-89AC-18F4016AB50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2E9B1D9-4FE0-416C-B4C2-26AD1C5E8B0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3D58ED6-442B-4ED6-8937-5FB280F2A2E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0E2B9AF-9E10-4FD5-B4B0-16CEF41B208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DAA681A-A71E-49A9-91E7-3CDD6192836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5D8EDFC-03B2-44A9-8720-5373CE5EB19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2B5C8793-E431-4337-8385-E498AD3144E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5EE8FE4-D07C-4444-B3A0-37D885C8B0B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ECDF7230-7557-4A86-8554-15AB017A259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169A1925-007E-4154-862C-D5BB91A205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6E8D72F-4AB1-408D-8F97-0CE66874A82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46A5F313-A7F0-4F17-A75F-A16617D17B9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C1E52C8-F2BC-40B0-9EF3-CC93006564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2F72192-9686-40BB-9910-218195E3B78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5B719A9A-0304-4747-90CE-D9E51C98982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6E4EC404-B6E0-4AAC-94BE-782902ADDC3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F63B4FC-B919-479B-88A0-D5E4680662C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17A84E2D-C138-4E8B-9422-5EB28CBE0B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47378BDB-C05F-48FF-B7F4-BFACADB02FB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A4FF44D-CEFD-49DB-B26F-5093EDB858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42151DC-7F2D-4036-98CF-DF555B2FBA8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EC9C5516-CED4-4385-BCF5-4282ADCEEF2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2A8CE3DD-96E4-4B67-AEE9-9741935635F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F4E06B2-2735-4688-9EA8-3D68D2EC345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F9FCFF0E-0D09-4413-92C6-5CE92A40611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6D0E157-EDE1-4211-B217-914932F39B6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71DD1C6-F8B2-46E0-9FD8-CF587D8A9ED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307D740-401C-47A7-A4B5-D322C8D52C9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7FEC900E-7568-4295-98F3-82485519EAE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E7576810-2152-41DF-BBA7-34B31808D02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2AF92DC4-0828-4505-BE6D-95F96D1CC4E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1752A2E2-2039-44DC-8419-E8862C4521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FA1D4D6-9ADF-4589-A66D-2C48F38C3CA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A9C79-6593-455F-A796-319C8DD6012B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D6BB0-F779-4361-BD06-19D024D6FB7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3954084B-BA8E-4691-9B2B-3C5F499216E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FE1887B-EB77-4E85-97A7-B3FF2E117F9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5431E36F-1E64-46BC-9132-E3F2830CE40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574466" name="CorelDRAW" r:id="rId3" imgW="3657600" imgH="5349240" progId="">
              <p:embed/>
            </p:oleObj>
          </a:graphicData>
        </a:graphic>
      </p:graphicFrame>
      <p:sp>
        <p:nvSpPr>
          <p:cNvPr id="6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8CE435-2E24-4501-9DB8-4263FF6C56D8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5CDE2514-DEE6-483A-AA7C-61050035C54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575490" name="CorelDRAW" r:id="rId3" imgW="3657600" imgH="5349240" progId="">
              <p:embed/>
            </p:oleObj>
          </a:graphicData>
        </a:graphic>
      </p:graphicFrame>
      <p:sp>
        <p:nvSpPr>
          <p:cNvPr id="6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7365F9-7D97-4519-8D75-7359164FCF7C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169A8588-C5A1-42D0-A9E0-032802F705F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576514" name="CorelDRAW" r:id="rId3" imgW="3657600" imgH="5349240" progId="">
              <p:embed/>
            </p:oleObj>
          </a:graphicData>
        </a:graphic>
      </p:graphicFrame>
      <p:sp>
        <p:nvSpPr>
          <p:cNvPr id="6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033EE8-791E-4F86-8C68-651CB72FE382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A7097F4B-5126-4F12-A35B-41949AE1B0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577538" name="CorelDRAW" r:id="rId3" imgW="3657600" imgH="5349240" progId="">
              <p:embed/>
            </p:oleObj>
          </a:graphicData>
        </a:graphic>
      </p:graphicFrame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C64F88-7518-4DFB-A8C0-0E59C9F0B888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CD9493CF-8BE9-4BDA-BE6B-66DFFBD6F21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578562" name="CorelDRAW" r:id="rId3" imgW="3657600" imgH="5349240" progId="">
              <p:embed/>
            </p:oleObj>
          </a:graphicData>
        </a:graphic>
      </p:graphicFrame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656580-D993-4501-A5EA-B5EB0DBBB68F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55E70E31-55E4-4E50-A38E-C8B583CC184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579586" name="CorelDRAW" r:id="rId3" imgW="3657600" imgH="5349240" progId="">
              <p:embed/>
            </p:oleObj>
          </a:graphicData>
        </a:graphic>
      </p:graphicFrame>
      <p:sp>
        <p:nvSpPr>
          <p:cNvPr id="5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A7B7ED-21FF-4161-8C99-8DEAE866CE32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AD2E9E72-159A-4021-99D5-32552A259E3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3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580610" name="CorelDRAW" r:id="rId3" imgW="3657600" imgH="5349240" progId="">
              <p:embed/>
            </p:oleObj>
          </a:graphicData>
        </a:graphic>
      </p:graphicFrame>
      <p:sp>
        <p:nvSpPr>
          <p:cNvPr id="4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0A25D2-C652-4764-8FCE-55B2378905E5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D5A2BC18-193F-4A51-9503-47F5C4D76BF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581634" name="CorelDRAW" r:id="rId3" imgW="3657600" imgH="5349240" progId="">
              <p:embed/>
            </p:oleObj>
          </a:graphicData>
        </a:graphic>
      </p:graphicFrame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7254B9-0096-477C-B12D-27E45A0BF2C4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7597B7F6-2AA1-450F-92CB-A00678CA2B0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4DA42E52-27BB-40D7-A469-B7E843B367F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582658" name="CorelDRAW" r:id="rId3" imgW="3657600" imgH="5349240" progId="">
              <p:embed/>
            </p:oleObj>
          </a:graphicData>
        </a:graphic>
      </p:graphicFrame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874B78-4929-4B20-B9A6-5CC61C369627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024EEBD8-613C-48AB-AD7D-145C5DCDC7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583682" name="CorelDRAW" r:id="rId3" imgW="3657600" imgH="5349240" progId="">
              <p:embed/>
            </p:oleObj>
          </a:graphicData>
        </a:graphic>
      </p:graphicFrame>
      <p:sp>
        <p:nvSpPr>
          <p:cNvPr id="6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3F88A3-D797-4EEF-AAD7-76B212C85CDD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DA0FF8B9-3A2D-4950-B386-0EBAEA92780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584706" name="CorelDRAW" r:id="rId3" imgW="3657600" imgH="5349240" progId="">
              <p:embed/>
            </p:oleObj>
          </a:graphicData>
        </a:graphic>
      </p:graphicFrame>
      <p:sp>
        <p:nvSpPr>
          <p:cNvPr id="6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A89F5D-7A5F-4E6E-BC72-18CAA780B41F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BC76F467-B58D-4FFA-A871-E39671007BD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585730" name="CorelDRAW" r:id="rId3" imgW="3657600" imgH="5349240" progId="">
              <p:embed/>
            </p:oleObj>
          </a:graphicData>
        </a:graphic>
      </p:graphicFrame>
      <p:sp>
        <p:nvSpPr>
          <p:cNvPr id="5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0" y="0"/>
            <a:ext cx="9001125" cy="6126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BAFF47-CD1B-4EED-8630-985CA32FE0ED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ABCB4DE3-44F4-4460-9627-F2AA719524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586754" name="CorelDRAW" r:id="rId3" imgW="3657600" imgH="5349240" progId="">
              <p:embed/>
            </p:oleObj>
          </a:graphicData>
        </a:graphic>
      </p:graphicFrame>
      <p:sp>
        <p:nvSpPr>
          <p:cNvPr id="5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Gulim" panose="020B0600000101010101" pitchFamily="34" charset="-127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5C6929-15C7-4EEF-90C9-2A6E24A21FAF}" type="datetime4">
              <a:rPr lang="en-US" altLang="ko-KR"/>
              <a:pPr>
                <a:defRPr/>
              </a:pPr>
              <a:t>October 26, 2015</a:t>
            </a:fld>
            <a:endParaRPr lang="ko-KR" altLang="en-US"/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12775" y="6356350"/>
            <a:ext cx="1981200" cy="365125"/>
          </a:xfrm>
        </p:spPr>
        <p:txBody>
          <a:bodyPr/>
          <a:lstStyle>
            <a:lvl1pPr>
              <a:defRPr>
                <a:ea typeface="Gulim" pitchFamily="34" charset="-127"/>
              </a:defRPr>
            </a:lvl1pPr>
          </a:lstStyle>
          <a:p>
            <a:fld id="{897B5E48-B974-4395-9A3E-B9C9E3571FB5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04800" y="731520"/>
            <a:ext cx="8534400" cy="5573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731520"/>
            <a:ext cx="4191000" cy="560069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31520"/>
            <a:ext cx="4191000" cy="560069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7FF22123-F950-4073-BDD4-203F61D3FC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13E2DBAA-5891-4D11-8390-5E827BC18E3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76B885AC-4ABB-4321-BE71-DCCBB7889C8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5AB6677A-A3D6-4D6D-BDFB-A837A6707D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C9D21849-2BA3-4FD6-A409-FC0CB34D93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41401D0B-DE5D-43AA-91FF-17EA1A2868F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CC9F1A41-C158-46D3-A9DA-B47A6665A87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3F7F4920-6CB1-49E1-A844-6DF3B4A3F4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2091BEFA-94A9-49B0-9694-74750D5DAB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BE5F615B-DB1A-49B0-920F-204B4874C32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0DFFB8A9-00C4-49F4-B4BA-20C6078E7B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5B1C5CA3-2B11-4F3C-8949-E27E0B0C66B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C5B96D35-40D3-4CBD-AAA9-AD9051556D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27665CB-87E7-4EA5-89F1-65DBE61D303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092BAED-6CBC-494C-A061-84641DC3902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F2BDE374-5BD8-42B3-B91E-D43F1A520CA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CB200E9-F806-49DA-9381-887F01C3509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177A0337-A5E3-42BA-996F-D95B00C571E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FE6C7D87-3D87-4001-A02E-F25EF4CE519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47381-989B-46F7-92A2-C82121E98CC3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94830-7326-4A38-A630-BDD3C63A260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6CB55D6A-884B-4643-9CAE-8D42401C78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226B6625-2E18-49D5-AB73-65C6C857D18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2FC699F-F5CC-4433-89A7-B84E9027239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916F912-0921-4828-8A9A-8101BE20487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1B1A0846-F7F4-474F-9D0B-B8B0AE525B1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58620D6E-F2F0-47D3-B70A-32971A571AC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5255BFF5-5A62-492A-A559-14A84D37BFF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4D06761C-063A-44F1-A7B1-6763F6A2A3E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1A4866F-4777-445A-A7B4-3E4AB6002E1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4002CD36-3D73-4FAC-94DF-C466930D073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7A457-E211-463B-8F4A-1E6A37D929AB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80BEB-22D3-4054-9D75-02AE0D2B58E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D532B0C-39BE-4FF4-AB08-2CC2E373EF4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740E261-242E-435A-AC44-D364C207379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81D8B38-7166-4807-B2CE-3BEB4421217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2DDDEE9-FBA2-438A-8165-FA0386D71F4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37ECEC9F-C972-4104-A5D7-84C6EB6F3A5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AD28F36-B255-4AE6-A33B-79FED25B6C8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EC6D2634-4121-4F41-B7C3-61BFF850003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5E3B022B-BAED-458B-9F2E-CBC4C08D816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1CC942F3-B9B4-467F-AF4F-3A44C7431D7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6EB50A6-27B8-4388-8B93-6A40EF82A41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D52DB-712E-4F1E-BF4F-B70D0009FC2B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9B25E-C2D9-43BB-B9C1-A01881E1324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13FB1957-F12F-4122-8ED2-2FD5E806377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4271704F-AD0B-49F3-8B32-C1B7EDF454C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24CB1D1D-5793-484C-82B9-102807E27F1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C16A80B-3B95-4926-8040-E2F972F7741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E1193173-3B5F-470E-88A1-E3EB00DB421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6243E00-3DA7-4A14-8057-8F47C2F046D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3CD5941D-5A02-4C65-A63C-711CB374306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CCB8802-38A4-4F52-84FF-8F59688DA65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5F0E3DF-4811-4568-A410-B280F7F7160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53BC8ED9-E107-4A63-955A-0289627B2BA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4A4E-48AE-4561-B24C-38AAE6480503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BAE09-A671-45C5-8073-1491F16372A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90A1584-218C-446A-8891-B7DD2E40086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1A772FA-8BCD-4F57-9193-C96A93E5212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9D72F35-E8C3-4351-B726-E5B1F3EF2D4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F985D7DC-5AFD-4472-B3D9-635D98AA52A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E901983-88DA-45FD-98D7-95D9F705BF0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655404FE-11BA-4C76-A09E-40ECD1B2CE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5C807C01-8583-41A7-8170-36BB7812C53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87B4BBF-6290-4360-8D6F-8DFC63531F5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AA743DB-6203-429F-8D0F-1ECD61C565D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F1AD252C-4FE7-4499-8BC6-7B84FA2BF7E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ACE25-47FD-4283-BA5E-B8655E943799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471AF-E040-46A7-B494-DA41CDFCDEA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240425C2-3E94-4887-8B49-D1480819D0C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9135A3C-7EBC-489C-B691-6A1B0C23AFB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4D69D1D-3FAC-4443-961D-F1831357FB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AD04D4C-B000-41CF-AE72-9884CCD7D3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6D9EFAD7-A882-4BDA-8202-B7B59B3F5C9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630DD782-9991-447F-9E68-B4940AE735A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8B5F5D67-BD45-4E4D-9CF9-D296A88029D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623314C-6E03-436F-A072-084E91615A6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7AD5424-A0DE-41F8-AB93-BAED2CB534C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1C802D2E-5B32-43E2-A6E9-91A1E9A28E0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9DD37-F91D-4061-90CF-8E8A052C7BBD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ED176-46BE-4A97-8620-BCF4DBAC287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4FE35E81-27D6-4236-8E60-387926EB83F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00BD1C5-722F-40EF-A8E2-2185DCFCE15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75E20491-1DC4-4330-89DD-34A14FD835B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6C8311E-DE2C-40F8-895D-4235BDC9A5C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D51CCCE-681D-4C21-998C-189CFBF184C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9BF6CC5-8BA1-42DC-AD71-9B6B9E35447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0C1B6842-4D12-4CC1-B79D-CD781A5BDCE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6F4E8CD5-E52E-4D76-B612-9D5BD9E54DA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0B28497-832F-48A5-8F88-5F6C0436BFD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082C859-E8B2-408B-8B30-5EE5C664F11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2F92-32F4-4B4C-BAF5-FCA4373D6D0C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30DCC-3A84-4809-80DA-983E9FEDE6B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021555D-E59C-485C-8EB4-968C803C315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3D99F801-AC83-473E-B924-BF85B1E4062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AF23E20-B3DE-4FD3-AAF1-F27DA2D13B7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97B07EF-CBE5-4D4E-910C-4085D371EC2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940873F-33F0-4D24-AE71-4B1B7921B84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930D99BC-F509-4C33-A303-3C084E0C7B4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BB83BB0-DCA3-456F-A032-D3C9E2F857C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0CA1214-72E1-4773-A726-3098F7F82A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6620C1EF-3A35-4ECB-A533-CF93EBD8287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61DC54A2-B4C1-4DDE-BE48-BB1F83EE6BA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DA1B2C-693E-43CF-B1E1-8383C741E932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CE55FEB-A76F-488C-9747-4F012EFCC8A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7" r:id="rId1"/>
    <p:sldLayoutId id="2147487878" r:id="rId2"/>
    <p:sldLayoutId id="2147487879" r:id="rId3"/>
    <p:sldLayoutId id="2147487880" r:id="rId4"/>
    <p:sldLayoutId id="2147487881" r:id="rId5"/>
    <p:sldLayoutId id="2147487882" r:id="rId6"/>
    <p:sldLayoutId id="2147487883" r:id="rId7"/>
    <p:sldLayoutId id="2147487884" r:id="rId8"/>
    <p:sldLayoutId id="2147487885" r:id="rId9"/>
    <p:sldLayoutId id="2147487886" r:id="rId10"/>
    <p:sldLayoutId id="2147487887" r:id="rId11"/>
    <p:sldLayoutId id="2147487893" r:id="rId12"/>
    <p:sldLayoutId id="2147487894" r:id="rId13"/>
    <p:sldLayoutId id="214748789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6D0834C4-C6BA-4F67-9BFD-B58E8425E4C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32" r:id="rId1"/>
    <p:sldLayoutId id="2147488033" r:id="rId2"/>
    <p:sldLayoutId id="2147488034" r:id="rId3"/>
    <p:sldLayoutId id="2147488035" r:id="rId4"/>
    <p:sldLayoutId id="2147488036" r:id="rId5"/>
    <p:sldLayoutId id="2147488037" r:id="rId6"/>
    <p:sldLayoutId id="2147488038" r:id="rId7"/>
    <p:sldLayoutId id="2147488039" r:id="rId8"/>
    <p:sldLayoutId id="2147488040" r:id="rId9"/>
    <p:sldLayoutId id="2147488041" r:id="rId10"/>
    <p:sldLayoutId id="2147488042" r:id="rId11"/>
    <p:sldLayoutId id="2147488043" r:id="rId12"/>
    <p:sldLayoutId id="2147488044" r:id="rId13"/>
    <p:sldLayoutId id="2147488045" r:id="rId14"/>
    <p:sldLayoutId id="2147488046" r:id="rId15"/>
    <p:sldLayoutId id="2147488047" r:id="rId16"/>
    <p:sldLayoutId id="2147488048" r:id="rId17"/>
  </p:sldLayoutIdLst>
  <p:transition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1D9EF0B8-81C9-41C3-A1B2-821FAD2624B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49" r:id="rId1"/>
    <p:sldLayoutId id="2147488050" r:id="rId2"/>
    <p:sldLayoutId id="2147488051" r:id="rId3"/>
    <p:sldLayoutId id="2147488052" r:id="rId4"/>
    <p:sldLayoutId id="2147488053" r:id="rId5"/>
    <p:sldLayoutId id="2147488054" r:id="rId6"/>
    <p:sldLayoutId id="2147488055" r:id="rId7"/>
    <p:sldLayoutId id="2147488056" r:id="rId8"/>
    <p:sldLayoutId id="2147488057" r:id="rId9"/>
    <p:sldLayoutId id="2147488058" r:id="rId10"/>
    <p:sldLayoutId id="2147488059" r:id="rId11"/>
    <p:sldLayoutId id="2147488060" r:id="rId12"/>
    <p:sldLayoutId id="2147488061" r:id="rId13"/>
    <p:sldLayoutId id="2147488062" r:id="rId14"/>
    <p:sldLayoutId id="2147488063" r:id="rId15"/>
    <p:sldLayoutId id="2147488064" r:id="rId16"/>
    <p:sldLayoutId id="2147488065" r:id="rId17"/>
  </p:sldLayoutIdLst>
  <p:transition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1C39F8FC-EE67-4E8B-A6E1-69751495BD6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66" r:id="rId1"/>
    <p:sldLayoutId id="2147488067" r:id="rId2"/>
    <p:sldLayoutId id="2147488068" r:id="rId3"/>
    <p:sldLayoutId id="2147488069" r:id="rId4"/>
    <p:sldLayoutId id="2147488070" r:id="rId5"/>
    <p:sldLayoutId id="2147488071" r:id="rId6"/>
    <p:sldLayoutId id="2147488072" r:id="rId7"/>
    <p:sldLayoutId id="2147488073" r:id="rId8"/>
    <p:sldLayoutId id="2147488074" r:id="rId9"/>
    <p:sldLayoutId id="2147488075" r:id="rId10"/>
    <p:sldLayoutId id="2147488076" r:id="rId11"/>
    <p:sldLayoutId id="2147488077" r:id="rId12"/>
    <p:sldLayoutId id="2147488078" r:id="rId13"/>
    <p:sldLayoutId id="2147488079" r:id="rId14"/>
    <p:sldLayoutId id="2147488080" r:id="rId15"/>
    <p:sldLayoutId id="2147488081" r:id="rId16"/>
    <p:sldLayoutId id="2147488082" r:id="rId17"/>
  </p:sldLayoutIdLst>
  <p:transition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7676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001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857250"/>
            <a:ext cx="82296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D96143-D1BB-45C0-8FFD-3E03A3033FBF}" type="datetimeFigureOut">
              <a:rPr lang="ru-RU" altLang="ru-RU"/>
              <a:pPr>
                <a:defRPr/>
              </a:pPr>
              <a:t>26.10.2015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effectLst/>
                <a:latin typeface="Calibri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AB47461-3270-4E20-BD07-E91D893EC2B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3320" name="Object 1"/>
          <p:cNvGraphicFramePr>
            <a:graphicFrameLocks noChangeAspect="1"/>
          </p:cNvGraphicFramePr>
          <p:nvPr/>
        </p:nvGraphicFramePr>
        <p:xfrm>
          <a:off x="142875" y="6500813"/>
          <a:ext cx="214313" cy="247650"/>
        </p:xfrm>
        <a:graphic>
          <a:graphicData uri="http://schemas.openxmlformats.org/presentationml/2006/ole">
            <p:oleObj spid="_x0000_s13320" name="CorelDRAW" r:id="rId16" imgW="3657600" imgH="5349240" progId="">
              <p:embed/>
            </p:oleObj>
          </a:graphicData>
        </a:graphic>
      </p:graphicFrame>
      <p:sp>
        <p:nvSpPr>
          <p:cNvPr id="344073" name="Прямоугольник 9"/>
          <p:cNvSpPr>
            <a:spLocks noChangeArrowheads="1"/>
          </p:cNvSpPr>
          <p:nvPr/>
        </p:nvSpPr>
        <p:spPr bwMode="auto">
          <a:xfrm>
            <a:off x="500063" y="6500813"/>
            <a:ext cx="8286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100" b="1">
                <a:solidFill>
                  <a:srgbClr val="0070C0"/>
                </a:solidFill>
                <a:latin typeface="Calibri" panose="020F0502020204030204" pitchFamily="34" charset="0"/>
              </a:rPr>
              <a:t>«Водородные технологии для энергетики», С.П. Малышенко, ОИВТ РАН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83" r:id="rId1"/>
    <p:sldLayoutId id="2147488084" r:id="rId2"/>
    <p:sldLayoutId id="2147488085" r:id="rId3"/>
    <p:sldLayoutId id="2147488086" r:id="rId4"/>
    <p:sldLayoutId id="2147488087" r:id="rId5"/>
    <p:sldLayoutId id="2147488088" r:id="rId6"/>
    <p:sldLayoutId id="2147488089" r:id="rId7"/>
    <p:sldLayoutId id="2147488090" r:id="rId8"/>
    <p:sldLayoutId id="2147488091" r:id="rId9"/>
    <p:sldLayoutId id="2147488092" r:id="rId10"/>
    <p:sldLayoutId id="2147488093" r:id="rId11"/>
    <p:sldLayoutId id="2147488094" r:id="rId12"/>
    <p:sldLayoutId id="21474880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8000"/>
          </a:solidFill>
          <a:latin typeface="Calibri" pitchFamily="34" charset="0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00"/>
          </a:solidFill>
          <a:latin typeface="Calibri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00"/>
          </a:solidFill>
          <a:latin typeface="Calibri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00"/>
          </a:solidFill>
          <a:latin typeface="Calibri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00"/>
          </a:solidFill>
          <a:latin typeface="Calibri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80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80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80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8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•"/>
        <a:defRPr kumimoji="1" kern="12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–"/>
        <a:defRPr kumimoji="1" sz="1600" kern="12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•"/>
        <a:defRPr kumimoji="1" sz="1400" kern="12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–"/>
        <a:defRPr kumimoji="1" sz="1400" kern="12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»"/>
        <a:defRPr kumimoji="1" sz="1400" kern="12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448800" y="404813"/>
            <a:ext cx="533400" cy="6969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48800" y="1292225"/>
            <a:ext cx="533400" cy="696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48800" y="2178050"/>
            <a:ext cx="533400" cy="698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48800" y="3065463"/>
            <a:ext cx="533400" cy="69691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48800" y="3952875"/>
            <a:ext cx="533400" cy="6969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800" y="4838700"/>
            <a:ext cx="533400" cy="698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48800" y="5726113"/>
            <a:ext cx="533400" cy="69691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537" name="TextBox 13"/>
          <p:cNvSpPr txBox="1">
            <a:spLocks noChangeArrowheads="1"/>
          </p:cNvSpPr>
          <p:nvPr/>
        </p:nvSpPr>
        <p:spPr bwMode="auto">
          <a:xfrm>
            <a:off x="10837863" y="27368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ru-RU" smtClean="0">
              <a:solidFill>
                <a:srgbClr val="6A737B"/>
              </a:solidFill>
              <a:latin typeface="Calibri" panose="020F0502020204030204" pitchFamily="34" charset="0"/>
            </a:endParaRPr>
          </a:p>
        </p:txBody>
      </p:sp>
      <p:sp>
        <p:nvSpPr>
          <p:cNvPr id="22538" name="TextBox 14"/>
          <p:cNvSpPr txBox="1">
            <a:spLocks noChangeArrowheads="1"/>
          </p:cNvSpPr>
          <p:nvPr/>
        </p:nvSpPr>
        <p:spPr bwMode="auto">
          <a:xfrm>
            <a:off x="10058400" y="392113"/>
            <a:ext cx="1219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R0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G165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B227</a:t>
            </a:r>
          </a:p>
        </p:txBody>
      </p:sp>
      <p:sp>
        <p:nvSpPr>
          <p:cNvPr id="22539" name="TextBox 15"/>
          <p:cNvSpPr txBox="1">
            <a:spLocks noChangeArrowheads="1"/>
          </p:cNvSpPr>
          <p:nvPr/>
        </p:nvSpPr>
        <p:spPr bwMode="auto">
          <a:xfrm>
            <a:off x="10058400" y="5710238"/>
            <a:ext cx="1219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R193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G198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B200</a:t>
            </a:r>
          </a:p>
        </p:txBody>
      </p:sp>
      <p:sp>
        <p:nvSpPr>
          <p:cNvPr id="22540" name="TextBox 16"/>
          <p:cNvSpPr txBox="1">
            <a:spLocks noChangeArrowheads="1"/>
          </p:cNvSpPr>
          <p:nvPr/>
        </p:nvSpPr>
        <p:spPr bwMode="auto">
          <a:xfrm>
            <a:off x="10058400" y="4824413"/>
            <a:ext cx="1219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R106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G115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B123</a:t>
            </a:r>
          </a:p>
        </p:txBody>
      </p:sp>
      <p:sp>
        <p:nvSpPr>
          <p:cNvPr id="22541" name="TextBox 17"/>
          <p:cNvSpPr txBox="1">
            <a:spLocks noChangeArrowheads="1"/>
          </p:cNvSpPr>
          <p:nvPr/>
        </p:nvSpPr>
        <p:spPr bwMode="auto">
          <a:xfrm>
            <a:off x="10058400" y="3937000"/>
            <a:ext cx="1219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R80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G198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B198</a:t>
            </a:r>
          </a:p>
        </p:txBody>
      </p:sp>
      <p:sp>
        <p:nvSpPr>
          <p:cNvPr id="22542" name="TextBox 18"/>
          <p:cNvSpPr txBox="1">
            <a:spLocks noChangeArrowheads="1"/>
          </p:cNvSpPr>
          <p:nvPr/>
        </p:nvSpPr>
        <p:spPr bwMode="auto">
          <a:xfrm>
            <a:off x="10058400" y="3051175"/>
            <a:ext cx="1219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R255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G130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B0</a:t>
            </a:r>
          </a:p>
        </p:txBody>
      </p:sp>
      <p:sp>
        <p:nvSpPr>
          <p:cNvPr id="22543" name="TextBox 19"/>
          <p:cNvSpPr txBox="1">
            <a:spLocks noChangeArrowheads="1"/>
          </p:cNvSpPr>
          <p:nvPr/>
        </p:nvSpPr>
        <p:spPr bwMode="auto">
          <a:xfrm>
            <a:off x="10058400" y="2165350"/>
            <a:ext cx="1219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R225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G184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B28</a:t>
            </a:r>
          </a:p>
        </p:txBody>
      </p:sp>
      <p:sp>
        <p:nvSpPr>
          <p:cNvPr id="22544" name="TextBox 20"/>
          <p:cNvSpPr txBox="1">
            <a:spLocks noChangeArrowheads="1"/>
          </p:cNvSpPr>
          <p:nvPr/>
        </p:nvSpPr>
        <p:spPr bwMode="auto">
          <a:xfrm>
            <a:off x="10058400" y="1279525"/>
            <a:ext cx="1219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R193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G205</a:t>
            </a:r>
          </a:p>
          <a:p>
            <a:pPr eaLnBrk="1" hangingPunct="1">
              <a:defRPr/>
            </a:pPr>
            <a:r>
              <a:rPr lang="en-US" altLang="ru-RU" sz="1400" smtClean="0">
                <a:solidFill>
                  <a:srgbClr val="6A737B"/>
                </a:solidFill>
                <a:latin typeface="Calibri" panose="020F0502020204030204" pitchFamily="34" charset="0"/>
              </a:rPr>
              <a:t>B35</a:t>
            </a:r>
          </a:p>
        </p:txBody>
      </p:sp>
      <p:sp>
        <p:nvSpPr>
          <p:cNvPr id="14353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53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pic>
        <p:nvPicPr>
          <p:cNvPr id="14354" name="Picture 26" descr="PP_logo_RGB_onWhite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48600" y="6438900"/>
            <a:ext cx="11430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7" name="TextBox 27"/>
          <p:cNvSpPr txBox="1">
            <a:spLocks noChangeArrowheads="1"/>
          </p:cNvSpPr>
          <p:nvPr/>
        </p:nvSpPr>
        <p:spPr bwMode="auto">
          <a:xfrm>
            <a:off x="93663" y="6567488"/>
            <a:ext cx="3063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1" hangingPunct="1"/>
            <a:fld id="{A5CBB18E-FF07-4A45-AC57-0C2EBDB4F9C6}" type="slidenum">
              <a:rPr lang="en-US" altLang="ru-RU" sz="800">
                <a:solidFill>
                  <a:srgbClr val="6A737B"/>
                </a:solidFill>
                <a:latin typeface="Calibri" pitchFamily="34" charset="0"/>
              </a:rPr>
              <a:pPr defTabSz="457200" eaLnBrk="1" hangingPunct="1"/>
              <a:t>‹#›</a:t>
            </a:fld>
            <a:endParaRPr lang="en-US" altLang="ru-RU" sz="800">
              <a:solidFill>
                <a:srgbClr val="6A737B"/>
              </a:solidFill>
              <a:latin typeface="Calibri" pitchFamily="34" charset="0"/>
            </a:endParaRPr>
          </a:p>
        </p:txBody>
      </p:sp>
      <p:sp>
        <p:nvSpPr>
          <p:cNvPr id="22548" name="Text Box 10"/>
          <p:cNvSpPr txBox="1">
            <a:spLocks noChangeArrowheads="1"/>
          </p:cNvSpPr>
          <p:nvPr userDrawn="1"/>
        </p:nvSpPr>
        <p:spPr bwMode="auto">
          <a:xfrm>
            <a:off x="990600" y="6561138"/>
            <a:ext cx="6761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800" smtClean="0">
                <a:solidFill>
                  <a:srgbClr val="6A737B"/>
                </a:solidFill>
                <a:latin typeface="Calibri" panose="020F0502020204030204" pitchFamily="34" charset="0"/>
              </a:rPr>
              <a:t>Primus Power Confidential</a:t>
            </a:r>
          </a:p>
        </p:txBody>
      </p:sp>
      <p:sp>
        <p:nvSpPr>
          <p:cNvPr id="22" name="Parallelogram 21"/>
          <p:cNvSpPr/>
          <p:nvPr/>
        </p:nvSpPr>
        <p:spPr>
          <a:xfrm>
            <a:off x="76200" y="6721475"/>
            <a:ext cx="7696200" cy="90488"/>
          </a:xfrm>
          <a:prstGeom prst="parallelogram">
            <a:avLst>
              <a:gd name="adj" fmla="val 22436"/>
            </a:avLst>
          </a:prstGeom>
          <a:gradFill>
            <a:gsLst>
              <a:gs pos="0">
                <a:schemeClr val="bg2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Parallelogram 22"/>
          <p:cNvSpPr/>
          <p:nvPr/>
        </p:nvSpPr>
        <p:spPr>
          <a:xfrm rot="10800000">
            <a:off x="106363" y="76200"/>
            <a:ext cx="8961437" cy="92075"/>
          </a:xfrm>
          <a:prstGeom prst="parallelogram">
            <a:avLst>
              <a:gd name="adj" fmla="val 22436"/>
            </a:avLst>
          </a:prstGeom>
          <a:gradFill>
            <a:gsLst>
              <a:gs pos="0">
                <a:schemeClr val="bg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88" r:id="rId1"/>
    <p:sldLayoutId id="2147487889" r:id="rId2"/>
    <p:sldLayoutId id="2147487890" r:id="rId3"/>
    <p:sldLayoutId id="2147487891" r:id="rId4"/>
    <p:sldLayoutId id="2147487892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2400" b="1" kern="1200" dirty="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Calibri" panose="020F050202020403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Calibri" panose="020F050202020403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Calibri" panose="020F050202020403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Calibri" panose="020F050202020403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Calibri" panose="020F050202020403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Calibri" panose="020F050202020403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Calibri" panose="020F050202020403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28E529D1-877C-4D7D-8585-A2895F62097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96" r:id="rId1"/>
    <p:sldLayoutId id="2147488097" r:id="rId2"/>
    <p:sldLayoutId id="2147488098" r:id="rId3"/>
    <p:sldLayoutId id="2147488099" r:id="rId4"/>
    <p:sldLayoutId id="2147488100" r:id="rId5"/>
    <p:sldLayoutId id="2147488101" r:id="rId6"/>
    <p:sldLayoutId id="2147488102" r:id="rId7"/>
    <p:sldLayoutId id="2147488103" r:id="rId8"/>
    <p:sldLayoutId id="2147488104" r:id="rId9"/>
    <p:sldLayoutId id="2147488105" r:id="rId10"/>
    <p:sldLayoutId id="214748810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F65F8A25-3337-47FA-AFED-935006AD635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96" r:id="rId1"/>
    <p:sldLayoutId id="2147487897" r:id="rId2"/>
    <p:sldLayoutId id="2147487898" r:id="rId3"/>
    <p:sldLayoutId id="2147487899" r:id="rId4"/>
    <p:sldLayoutId id="2147487900" r:id="rId5"/>
    <p:sldLayoutId id="2147487901" r:id="rId6"/>
    <p:sldLayoutId id="2147487902" r:id="rId7"/>
    <p:sldLayoutId id="2147487903" r:id="rId8"/>
    <p:sldLayoutId id="2147487904" r:id="rId9"/>
    <p:sldLayoutId id="2147487905" r:id="rId10"/>
    <p:sldLayoutId id="2147487906" r:id="rId11"/>
    <p:sldLayoutId id="2147487907" r:id="rId12"/>
    <p:sldLayoutId id="2147487908" r:id="rId13"/>
    <p:sldLayoutId id="2147487909" r:id="rId14"/>
    <p:sldLayoutId id="2147487910" r:id="rId15"/>
    <p:sldLayoutId id="2147487911" r:id="rId16"/>
    <p:sldLayoutId id="2147487912" r:id="rId17"/>
  </p:sldLayoutIdLst>
  <p:transition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01CA3030-83D1-4E44-BC74-399EA43CB3B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13" r:id="rId1"/>
    <p:sldLayoutId id="2147487914" r:id="rId2"/>
    <p:sldLayoutId id="2147487915" r:id="rId3"/>
    <p:sldLayoutId id="2147487916" r:id="rId4"/>
    <p:sldLayoutId id="2147487917" r:id="rId5"/>
    <p:sldLayoutId id="2147487918" r:id="rId6"/>
    <p:sldLayoutId id="2147487919" r:id="rId7"/>
    <p:sldLayoutId id="2147487920" r:id="rId8"/>
    <p:sldLayoutId id="2147487921" r:id="rId9"/>
    <p:sldLayoutId id="2147487922" r:id="rId10"/>
    <p:sldLayoutId id="2147487923" r:id="rId11"/>
    <p:sldLayoutId id="2147487924" r:id="rId12"/>
    <p:sldLayoutId id="2147487925" r:id="rId13"/>
    <p:sldLayoutId id="2147487926" r:id="rId14"/>
    <p:sldLayoutId id="2147487927" r:id="rId15"/>
    <p:sldLayoutId id="2147487928" r:id="rId16"/>
    <p:sldLayoutId id="2147487929" r:id="rId17"/>
  </p:sldLayoutIdLst>
  <p:transition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D8EA4202-B447-4C1E-B873-5A7904AD6E8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30" r:id="rId1"/>
    <p:sldLayoutId id="2147487931" r:id="rId2"/>
    <p:sldLayoutId id="2147487932" r:id="rId3"/>
    <p:sldLayoutId id="2147487933" r:id="rId4"/>
    <p:sldLayoutId id="2147487934" r:id="rId5"/>
    <p:sldLayoutId id="2147487935" r:id="rId6"/>
    <p:sldLayoutId id="2147487936" r:id="rId7"/>
    <p:sldLayoutId id="2147487937" r:id="rId8"/>
    <p:sldLayoutId id="2147487938" r:id="rId9"/>
    <p:sldLayoutId id="2147487939" r:id="rId10"/>
    <p:sldLayoutId id="2147487940" r:id="rId11"/>
    <p:sldLayoutId id="2147487941" r:id="rId12"/>
    <p:sldLayoutId id="2147487942" r:id="rId13"/>
    <p:sldLayoutId id="2147487943" r:id="rId14"/>
    <p:sldLayoutId id="2147487944" r:id="rId15"/>
    <p:sldLayoutId id="2147487945" r:id="rId16"/>
    <p:sldLayoutId id="2147487946" r:id="rId17"/>
  </p:sldLayoutIdLst>
  <p:transition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2E927B0A-764A-4B6F-9698-62CD01379D6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47" r:id="rId1"/>
    <p:sldLayoutId id="2147487948" r:id="rId2"/>
    <p:sldLayoutId id="2147487949" r:id="rId3"/>
    <p:sldLayoutId id="2147487950" r:id="rId4"/>
    <p:sldLayoutId id="2147487951" r:id="rId5"/>
    <p:sldLayoutId id="2147487952" r:id="rId6"/>
    <p:sldLayoutId id="2147487953" r:id="rId7"/>
    <p:sldLayoutId id="2147487954" r:id="rId8"/>
    <p:sldLayoutId id="2147487955" r:id="rId9"/>
    <p:sldLayoutId id="2147487956" r:id="rId10"/>
    <p:sldLayoutId id="2147487957" r:id="rId11"/>
    <p:sldLayoutId id="2147487958" r:id="rId12"/>
    <p:sldLayoutId id="2147487959" r:id="rId13"/>
    <p:sldLayoutId id="2147487960" r:id="rId14"/>
    <p:sldLayoutId id="2147487961" r:id="rId15"/>
    <p:sldLayoutId id="2147487962" r:id="rId16"/>
    <p:sldLayoutId id="2147487963" r:id="rId17"/>
  </p:sldLayoutIdLst>
  <p:transition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0DF6ED94-FECB-4B2F-A899-BAC053D1138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64" r:id="rId1"/>
    <p:sldLayoutId id="2147487965" r:id="rId2"/>
    <p:sldLayoutId id="2147487966" r:id="rId3"/>
    <p:sldLayoutId id="2147487967" r:id="rId4"/>
    <p:sldLayoutId id="2147487968" r:id="rId5"/>
    <p:sldLayoutId id="2147487969" r:id="rId6"/>
    <p:sldLayoutId id="2147487970" r:id="rId7"/>
    <p:sldLayoutId id="2147487971" r:id="rId8"/>
    <p:sldLayoutId id="2147487972" r:id="rId9"/>
    <p:sldLayoutId id="2147487973" r:id="rId10"/>
    <p:sldLayoutId id="2147487974" r:id="rId11"/>
    <p:sldLayoutId id="2147487975" r:id="rId12"/>
    <p:sldLayoutId id="2147487976" r:id="rId13"/>
    <p:sldLayoutId id="2147487977" r:id="rId14"/>
    <p:sldLayoutId id="2147487978" r:id="rId15"/>
    <p:sldLayoutId id="2147487979" r:id="rId16"/>
    <p:sldLayoutId id="2147487980" r:id="rId17"/>
  </p:sldLayoutIdLst>
  <p:transition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9C1FEE14-7696-4738-8262-6ACEE60F166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81" r:id="rId1"/>
    <p:sldLayoutId id="2147487982" r:id="rId2"/>
    <p:sldLayoutId id="2147487983" r:id="rId3"/>
    <p:sldLayoutId id="2147487984" r:id="rId4"/>
    <p:sldLayoutId id="2147487985" r:id="rId5"/>
    <p:sldLayoutId id="2147487986" r:id="rId6"/>
    <p:sldLayoutId id="2147487987" r:id="rId7"/>
    <p:sldLayoutId id="2147487988" r:id="rId8"/>
    <p:sldLayoutId id="2147487989" r:id="rId9"/>
    <p:sldLayoutId id="2147487990" r:id="rId10"/>
    <p:sldLayoutId id="2147487991" r:id="rId11"/>
    <p:sldLayoutId id="2147487992" r:id="rId12"/>
    <p:sldLayoutId id="2147487993" r:id="rId13"/>
    <p:sldLayoutId id="2147487994" r:id="rId14"/>
    <p:sldLayoutId id="2147487995" r:id="rId15"/>
    <p:sldLayoutId id="2147487996" r:id="rId16"/>
    <p:sldLayoutId id="2147487997" r:id="rId17"/>
  </p:sldLayoutIdLst>
  <p:transition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99402261-7C82-403A-98EE-94BE3356155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98" r:id="rId1"/>
    <p:sldLayoutId id="2147487999" r:id="rId2"/>
    <p:sldLayoutId id="2147488000" r:id="rId3"/>
    <p:sldLayoutId id="2147488001" r:id="rId4"/>
    <p:sldLayoutId id="2147488002" r:id="rId5"/>
    <p:sldLayoutId id="2147488003" r:id="rId6"/>
    <p:sldLayoutId id="2147488004" r:id="rId7"/>
    <p:sldLayoutId id="2147488005" r:id="rId8"/>
    <p:sldLayoutId id="2147488006" r:id="rId9"/>
    <p:sldLayoutId id="2147488007" r:id="rId10"/>
    <p:sldLayoutId id="2147488008" r:id="rId11"/>
    <p:sldLayoutId id="2147488009" r:id="rId12"/>
    <p:sldLayoutId id="2147488010" r:id="rId13"/>
    <p:sldLayoutId id="2147488011" r:id="rId14"/>
    <p:sldLayoutId id="2147488012" r:id="rId15"/>
    <p:sldLayoutId id="2147488013" r:id="rId16"/>
    <p:sldLayoutId id="2147488014" r:id="rId17"/>
  </p:sldLayoutIdLst>
  <p:transition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E28606CC-10A3-4AFA-9C11-DDF379EBEAC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15" r:id="rId1"/>
    <p:sldLayoutId id="2147488016" r:id="rId2"/>
    <p:sldLayoutId id="2147488017" r:id="rId3"/>
    <p:sldLayoutId id="2147488018" r:id="rId4"/>
    <p:sldLayoutId id="2147488019" r:id="rId5"/>
    <p:sldLayoutId id="2147488020" r:id="rId6"/>
    <p:sldLayoutId id="2147488021" r:id="rId7"/>
    <p:sldLayoutId id="2147488022" r:id="rId8"/>
    <p:sldLayoutId id="2147488023" r:id="rId9"/>
    <p:sldLayoutId id="2147488024" r:id="rId10"/>
    <p:sldLayoutId id="2147488025" r:id="rId11"/>
    <p:sldLayoutId id="2147488026" r:id="rId12"/>
    <p:sldLayoutId id="2147488027" r:id="rId13"/>
    <p:sldLayoutId id="2147488028" r:id="rId14"/>
    <p:sldLayoutId id="2147488029" r:id="rId15"/>
    <p:sldLayoutId id="2147488030" r:id="rId16"/>
    <p:sldLayoutId id="2147488031" r:id="rId17"/>
  </p:sldLayoutIdLst>
  <p:transition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1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74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15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file:///\\localhost\http\::www.inverta.ru:content:rolls:rolls-cycles.jpg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__________Microsoft_Office_Excel3.xls"/><Relationship Id="rId4" Type="http://schemas.openxmlformats.org/officeDocument/2006/relationships/oleObject" Target="../embeddings/__________Microsoft_Office_Excel2.xls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89.png"/><Relationship Id="rId5" Type="http://schemas.openxmlformats.org/officeDocument/2006/relationships/image" Target="../media/image81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208.xml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jpe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jpeg"/><Relationship Id="rId17" Type="http://schemas.openxmlformats.org/officeDocument/2006/relationships/image" Target="../media/image126.jpeg"/><Relationship Id="rId2" Type="http://schemas.openxmlformats.org/officeDocument/2006/relationships/image" Target="../media/image111.png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214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5" Type="http://schemas.openxmlformats.org/officeDocument/2006/relationships/image" Target="../media/image114.png"/><Relationship Id="rId15" Type="http://schemas.openxmlformats.org/officeDocument/2006/relationships/image" Target="../media/image12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Relationship Id="rId14" Type="http://schemas.openxmlformats.org/officeDocument/2006/relationships/image" Target="../media/image12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0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7.v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130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0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0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26.xml"/><Relationship Id="rId4" Type="http://schemas.openxmlformats.org/officeDocument/2006/relationships/image" Target="../media/image14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26.xml"/><Relationship Id="rId4" Type="http://schemas.openxmlformats.org/officeDocument/2006/relationships/image" Target="../media/image14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3.xml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1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0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57.wmf"/><Relationship Id="rId2" Type="http://schemas.openxmlformats.org/officeDocument/2006/relationships/slideLayout" Target="../slideLayouts/slideLayout220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56.png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1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162.pn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3" Type="http://schemas.openxmlformats.org/officeDocument/2006/relationships/image" Target="../media/image163.png"/><Relationship Id="rId21" Type="http://schemas.openxmlformats.org/officeDocument/2006/relationships/image" Target="../media/image181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77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66.jpeg"/><Relationship Id="rId11" Type="http://schemas.openxmlformats.org/officeDocument/2006/relationships/image" Target="../media/image171.png"/><Relationship Id="rId24" Type="http://schemas.openxmlformats.org/officeDocument/2006/relationships/image" Target="../media/image184.jpeg"/><Relationship Id="rId5" Type="http://schemas.openxmlformats.org/officeDocument/2006/relationships/image" Target="../media/image165.jpeg"/><Relationship Id="rId15" Type="http://schemas.openxmlformats.org/officeDocument/2006/relationships/image" Target="../media/image175.jpeg"/><Relationship Id="rId23" Type="http://schemas.openxmlformats.org/officeDocument/2006/relationships/image" Target="../media/image183.png"/><Relationship Id="rId10" Type="http://schemas.openxmlformats.org/officeDocument/2006/relationships/image" Target="../media/image170.jpeg"/><Relationship Id="rId19" Type="http://schemas.openxmlformats.org/officeDocument/2006/relationships/image" Target="../media/image179.png"/><Relationship Id="rId4" Type="http://schemas.openxmlformats.org/officeDocument/2006/relationships/image" Target="../media/image164.png"/><Relationship Id="rId9" Type="http://schemas.openxmlformats.org/officeDocument/2006/relationships/image" Target="../media/image169.jpeg"/><Relationship Id="rId14" Type="http://schemas.openxmlformats.org/officeDocument/2006/relationships/image" Target="../media/image174.png"/><Relationship Id="rId22" Type="http://schemas.openxmlformats.org/officeDocument/2006/relationships/image" Target="../media/image18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9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diagramData" Target="../diagrams/data1.xml"/><Relationship Id="rId7" Type="http://schemas.openxmlformats.org/officeDocument/2006/relationships/image" Target="../media/image19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9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9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2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20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2"/>
          <p:cNvSpPr txBox="1">
            <a:spLocks noChangeArrowheads="1"/>
          </p:cNvSpPr>
          <p:nvPr/>
        </p:nvSpPr>
        <p:spPr bwMode="auto">
          <a:xfrm>
            <a:off x="484188" y="2211388"/>
            <a:ext cx="81565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C0C0C0">
                <a:alpha val="50000"/>
              </a:srgbClr>
            </a:outerShdw>
          </a:effectLst>
        </p:spPr>
        <p:txBody>
          <a:bodyPr lIns="91398" tIns="45699" rIns="91398" bIns="45699">
            <a:spAutoFit/>
          </a:bodyPr>
          <a:lstStyle/>
          <a:p>
            <a:pPr algn="ctr" eaLnBrk="1" hangingPunct="1"/>
            <a:r>
              <a:rPr lang="ru-RU" altLang="ru-RU" sz="2800" b="1">
                <a:solidFill>
                  <a:srgbClr val="800000"/>
                </a:solidFill>
                <a:latin typeface="Calibri" pitchFamily="34" charset="0"/>
              </a:rPr>
              <a:t>Новые направления в "Зеленой энергетике" и энергосберегающих технологиях« и их внедрение в Казахстане</a:t>
            </a:r>
            <a:endParaRPr lang="en-US" altLang="ru-RU" sz="2800" b="1">
              <a:solidFill>
                <a:srgbClr val="800000"/>
              </a:solidFill>
              <a:latin typeface="Calibri" pitchFamily="34" charset="0"/>
            </a:endParaRPr>
          </a:p>
        </p:txBody>
      </p:sp>
      <p:sp>
        <p:nvSpPr>
          <p:cNvPr id="237571" name="Text Box 4"/>
          <p:cNvSpPr txBox="1">
            <a:spLocks noChangeArrowheads="1"/>
          </p:cNvSpPr>
          <p:nvPr/>
        </p:nvSpPr>
        <p:spPr bwMode="auto">
          <a:xfrm>
            <a:off x="3117850" y="5280025"/>
            <a:ext cx="2967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8" tIns="45699" rIns="91398" bIns="45699">
            <a:spAutoFit/>
          </a:bodyPr>
          <a:lstStyle/>
          <a:p>
            <a:pPr algn="ctr" eaLnBrk="1" hangingPunct="1">
              <a:tabLst>
                <a:tab pos="1517650" algn="l"/>
              </a:tabLst>
            </a:pPr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237572" name="Text Box 8"/>
          <p:cNvSpPr txBox="1">
            <a:spLocks noChangeArrowheads="1"/>
          </p:cNvSpPr>
          <p:nvPr/>
        </p:nvSpPr>
        <p:spPr bwMode="auto">
          <a:xfrm>
            <a:off x="468313" y="3284538"/>
            <a:ext cx="6049962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8" tIns="45699" rIns="91398" bIns="45699">
            <a:spAutoFit/>
          </a:bodyPr>
          <a:lstStyle/>
          <a:p>
            <a:pPr eaLnBrk="1" hangingPunct="1">
              <a:tabLst>
                <a:tab pos="1517650" algn="l"/>
              </a:tabLst>
            </a:pPr>
            <a:r>
              <a:rPr lang="ru-RU" altLang="ru-RU" sz="2400" b="1" i="1">
                <a:solidFill>
                  <a:srgbClr val="254061"/>
                </a:solidFill>
                <a:latin typeface="Calibri" pitchFamily="34" charset="0"/>
              </a:rPr>
              <a:t>Э.Е.Сон</a:t>
            </a:r>
          </a:p>
          <a:p>
            <a:pPr eaLnBrk="1" hangingPunct="1">
              <a:tabLst>
                <a:tab pos="1517650" algn="l"/>
              </a:tabLst>
            </a:pPr>
            <a:r>
              <a:rPr lang="ru-RU" altLang="ru-RU" sz="2000" b="1" i="1">
                <a:solidFill>
                  <a:srgbClr val="254061"/>
                </a:solidFill>
                <a:latin typeface="Calibri" pitchFamily="34" charset="0"/>
              </a:rPr>
              <a:t>Член-корреспондент РАН</a:t>
            </a:r>
          </a:p>
          <a:p>
            <a:pPr eaLnBrk="1" hangingPunct="1">
              <a:tabLst>
                <a:tab pos="1517650" algn="l"/>
              </a:tabLst>
            </a:pPr>
            <a:r>
              <a:rPr lang="ru-RU" altLang="ru-RU" sz="2000" b="1" i="1">
                <a:solidFill>
                  <a:srgbClr val="254061"/>
                </a:solidFill>
                <a:latin typeface="Calibri" pitchFamily="34" charset="0"/>
              </a:rPr>
              <a:t>Заместитель директора ОИВТ</a:t>
            </a:r>
            <a:r>
              <a:rPr lang="en-US" altLang="ru-RU" sz="2000" b="1" i="1">
                <a:solidFill>
                  <a:srgbClr val="254061"/>
                </a:solidFill>
                <a:latin typeface="Calibri" pitchFamily="34" charset="0"/>
              </a:rPr>
              <a:t> </a:t>
            </a:r>
            <a:r>
              <a:rPr lang="ru-RU" altLang="ru-RU" sz="2000" b="1" i="1">
                <a:solidFill>
                  <a:srgbClr val="254061"/>
                </a:solidFill>
                <a:latin typeface="Calibri" pitchFamily="34" charset="0"/>
              </a:rPr>
              <a:t>РАН</a:t>
            </a:r>
          </a:p>
          <a:p>
            <a:pPr eaLnBrk="1" hangingPunct="1">
              <a:tabLst>
                <a:tab pos="1517650" algn="l"/>
              </a:tabLst>
            </a:pPr>
            <a:r>
              <a:rPr lang="ru-RU" altLang="ru-RU" sz="2000" b="1" i="1">
                <a:solidFill>
                  <a:srgbClr val="254061"/>
                </a:solidFill>
                <a:latin typeface="Calibri" pitchFamily="34" charset="0"/>
              </a:rPr>
              <a:t>Руководитель Научно-исследовательского Центра электрофизики и теплофизики ОИВТ РАН</a:t>
            </a:r>
          </a:p>
          <a:p>
            <a:pPr eaLnBrk="1" hangingPunct="1">
              <a:tabLst>
                <a:tab pos="1517650" algn="l"/>
              </a:tabLst>
            </a:pPr>
            <a:r>
              <a:rPr lang="ru-RU" altLang="ru-RU" sz="2000" b="1">
                <a:solidFill>
                  <a:srgbClr val="254061"/>
                </a:solidFill>
                <a:latin typeface="Calibri" pitchFamily="34" charset="0"/>
              </a:rPr>
              <a:t>Профессор, </a:t>
            </a:r>
            <a:r>
              <a:rPr lang="ru-RU" altLang="ru-RU" sz="2000" b="1" i="1">
                <a:solidFill>
                  <a:srgbClr val="254061"/>
                </a:solidFill>
                <a:latin typeface="Calibri" pitchFamily="34" charset="0"/>
              </a:rPr>
              <a:t>заведующий кафедрой М</a:t>
            </a:r>
            <a:r>
              <a:rPr lang="ru-RU" altLang="ru-RU" b="1">
                <a:solidFill>
                  <a:srgbClr val="254061"/>
                </a:solidFill>
                <a:latin typeface="Calibri" pitchFamily="34" charset="0"/>
              </a:rPr>
              <a:t>ФТИ</a:t>
            </a:r>
          </a:p>
          <a:p>
            <a:pPr eaLnBrk="1" hangingPunct="1">
              <a:tabLst>
                <a:tab pos="1517650" algn="l"/>
              </a:tabLst>
            </a:pPr>
            <a:r>
              <a:rPr lang="ru-RU" altLang="ru-RU" sz="2000" b="1">
                <a:solidFill>
                  <a:srgbClr val="254061"/>
                </a:solidFill>
                <a:latin typeface="Calibri" pitchFamily="34" charset="0"/>
              </a:rPr>
              <a:t>Заслуженный деятель нвуки РФ</a:t>
            </a:r>
          </a:p>
          <a:p>
            <a:pPr eaLnBrk="1" hangingPunct="1">
              <a:tabLst>
                <a:tab pos="1517650" algn="l"/>
              </a:tabLst>
            </a:pPr>
            <a:r>
              <a:rPr lang="ru-RU" altLang="ru-RU" sz="2000" b="1">
                <a:solidFill>
                  <a:srgbClr val="254061"/>
                </a:solidFill>
                <a:latin typeface="Calibri" pitchFamily="34" charset="0"/>
              </a:rPr>
              <a:t>Лауреат Премии Правительства РФ</a:t>
            </a:r>
          </a:p>
          <a:p>
            <a:pPr eaLnBrk="1" hangingPunct="1">
              <a:tabLst>
                <a:tab pos="1517650" algn="l"/>
              </a:tabLst>
            </a:pPr>
            <a:r>
              <a:rPr lang="ru-RU" altLang="ru-RU" sz="2000" b="1">
                <a:solidFill>
                  <a:srgbClr val="254061"/>
                </a:solidFill>
                <a:latin typeface="Calibri" pitchFamily="34" charset="0"/>
              </a:rPr>
              <a:t>Награжден орденом Президента Кореи</a:t>
            </a:r>
          </a:p>
          <a:p>
            <a:pPr eaLnBrk="1" hangingPunct="1">
              <a:tabLst>
                <a:tab pos="1517650" algn="l"/>
              </a:tabLst>
            </a:pPr>
            <a:r>
              <a:rPr lang="ru-RU" altLang="ru-RU" sz="2000" b="1">
                <a:solidFill>
                  <a:srgbClr val="254061"/>
                </a:solidFill>
                <a:latin typeface="Calibri" pitchFamily="34" charset="0"/>
              </a:rPr>
              <a:t>«За вклад в развитие технологий Кореи»</a:t>
            </a:r>
          </a:p>
          <a:p>
            <a:pPr eaLnBrk="1" hangingPunct="1">
              <a:tabLst>
                <a:tab pos="1517650" algn="l"/>
              </a:tabLst>
            </a:pPr>
            <a:r>
              <a:rPr lang="ru-RU" altLang="ru-RU" b="1">
                <a:solidFill>
                  <a:srgbClr val="254061"/>
                </a:solidFill>
                <a:latin typeface="Calibri" pitchFamily="34" charset="0"/>
              </a:rPr>
              <a:t> </a:t>
            </a:r>
            <a:endParaRPr lang="en-US" altLang="ru-RU" b="1">
              <a:solidFill>
                <a:srgbClr val="254061"/>
              </a:solidFill>
              <a:latin typeface="Calibri" pitchFamily="34" charset="0"/>
            </a:endParaRPr>
          </a:p>
        </p:txBody>
      </p:sp>
      <p:pic>
        <p:nvPicPr>
          <p:cNvPr id="23757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260350"/>
            <a:ext cx="8302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7574" name="Object 16"/>
          <p:cNvGraphicFramePr>
            <a:graphicFrameLocks noGrp="1" noChangeAspect="1"/>
          </p:cNvGraphicFramePr>
          <p:nvPr>
            <p:ph/>
          </p:nvPr>
        </p:nvGraphicFramePr>
        <p:xfrm>
          <a:off x="3625850" y="-14288"/>
          <a:ext cx="1822450" cy="654051"/>
        </p:xfrm>
        <a:graphic>
          <a:graphicData uri="http://schemas.openxmlformats.org/presentationml/2006/ole">
            <p:oleObj spid="_x0000_s237574" name="CorelDRAW" r:id="rId5" imgW="5029200" imgH="2143125" progId="CorelDRAW.Graphic.12">
              <p:embed/>
            </p:oleObj>
          </a:graphicData>
        </a:graphic>
      </p:graphicFrame>
      <p:sp>
        <p:nvSpPr>
          <p:cNvPr id="237575" name="Rectangle 11"/>
          <p:cNvSpPr>
            <a:spLocks noChangeArrowheads="1"/>
          </p:cNvSpPr>
          <p:nvPr/>
        </p:nvSpPr>
        <p:spPr bwMode="auto">
          <a:xfrm>
            <a:off x="1028700" y="641350"/>
            <a:ext cx="70167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8" tIns="45699" rIns="91398" bIns="45699"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254061"/>
                </a:solidFill>
                <a:latin typeface="Monotype Corsiva" pitchFamily="66" charset="0"/>
              </a:rPr>
              <a:t>Международный семинар «КАХАК»</a:t>
            </a:r>
          </a:p>
          <a:p>
            <a:pPr algn="ctr" eaLnBrk="1" hangingPunct="1"/>
            <a:r>
              <a:rPr lang="ru-RU" altLang="ru-RU" sz="2400" b="1">
                <a:solidFill>
                  <a:srgbClr val="254061"/>
                </a:solidFill>
                <a:latin typeface="Monotype Corsiva" pitchFamily="66" charset="0"/>
              </a:rPr>
              <a:t>«Зеленая энергетика</a:t>
            </a:r>
          </a:p>
          <a:p>
            <a:pPr algn="ctr" eaLnBrk="1" hangingPunct="1"/>
            <a:r>
              <a:rPr lang="ru-RU" altLang="ru-RU" sz="2400" b="1">
                <a:solidFill>
                  <a:srgbClr val="254061"/>
                </a:solidFill>
                <a:latin typeface="Monotype Corsiva" pitchFamily="66" charset="0"/>
              </a:rPr>
              <a:t> и энергосберегающие технологии»</a:t>
            </a:r>
          </a:p>
          <a:p>
            <a:pPr algn="ctr" eaLnBrk="1" hangingPunct="1"/>
            <a:r>
              <a:rPr lang="ru-RU" altLang="ru-RU" sz="2400" b="1">
                <a:solidFill>
                  <a:srgbClr val="254061"/>
                </a:solidFill>
                <a:latin typeface="Monotype Corsiva" pitchFamily="66" charset="0"/>
              </a:rPr>
              <a:t>Алматы, 23 октября 2015 г</a:t>
            </a:r>
            <a:endParaRPr lang="en-US" altLang="ru-RU" sz="2400">
              <a:solidFill>
                <a:srgbClr val="254061"/>
              </a:solidFill>
              <a:latin typeface="Monotype Corsiva" pitchFamily="66" charset="0"/>
            </a:endParaRPr>
          </a:p>
        </p:txBody>
      </p:sp>
      <p:pic>
        <p:nvPicPr>
          <p:cNvPr id="237576" name="Picture 7" descr="gerb-mip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75588" y="322263"/>
            <a:ext cx="706437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7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663" y="3994150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476250"/>
            <a:ext cx="8662987" cy="1033463"/>
          </a:xfrm>
        </p:spPr>
        <p:txBody>
          <a:bodyPr/>
          <a:lstStyle/>
          <a:p>
            <a:pPr eaLnBrk="1" hangingPunct="1"/>
            <a:r>
              <a:rPr kumimoji="0" lang="en-US" altLang="ru-RU" sz="3200" b="1" smtClean="0">
                <a:solidFill>
                  <a:srgbClr val="006C31"/>
                </a:solidFill>
              </a:rPr>
              <a:t>Centralized and autonomous energy supply </a:t>
            </a:r>
            <a:br>
              <a:rPr kumimoji="0" lang="en-US" altLang="ru-RU" sz="3200" b="1" smtClean="0">
                <a:solidFill>
                  <a:srgbClr val="006C31"/>
                </a:solidFill>
              </a:rPr>
            </a:br>
            <a:r>
              <a:rPr kumimoji="0" lang="en-US" altLang="ru-RU" sz="3200" b="1" smtClean="0">
                <a:solidFill>
                  <a:srgbClr val="006C31"/>
                </a:solidFill>
              </a:rPr>
              <a:t>on the territory of Russia</a:t>
            </a:r>
            <a:endParaRPr kumimoji="0" lang="ru-RU" altLang="ru-RU" sz="3200" b="1" smtClean="0">
              <a:solidFill>
                <a:srgbClr val="006C31"/>
              </a:solidFill>
            </a:endParaRPr>
          </a:p>
        </p:txBody>
      </p:sp>
      <p:pic>
        <p:nvPicPr>
          <p:cNvPr id="247811" name="Picture 4" descr="Централизованное энергоснаб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" y="1676400"/>
            <a:ext cx="90281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2" name="TextBox 1"/>
          <p:cNvSpPr txBox="1">
            <a:spLocks noChangeArrowheads="1"/>
          </p:cNvSpPr>
          <p:nvPr/>
        </p:nvSpPr>
        <p:spPr bwMode="auto">
          <a:xfrm>
            <a:off x="1116013" y="6453188"/>
            <a:ext cx="2927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/>
              <a:t>Попель О.С., Фортов В.Е.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58" name="Group 2"/>
          <p:cNvGrpSpPr>
            <a:grpSpLocks/>
          </p:cNvGrpSpPr>
          <p:nvPr/>
        </p:nvGrpSpPr>
        <p:grpSpPr bwMode="auto">
          <a:xfrm>
            <a:off x="363538" y="1165225"/>
            <a:ext cx="7385050" cy="2849563"/>
            <a:chOff x="246" y="817"/>
            <a:chExt cx="4746" cy="2175"/>
          </a:xfrm>
        </p:grpSpPr>
        <p:grpSp>
          <p:nvGrpSpPr>
            <p:cNvPr id="249865" name="Group 3"/>
            <p:cNvGrpSpPr>
              <a:grpSpLocks/>
            </p:cNvGrpSpPr>
            <p:nvPr/>
          </p:nvGrpSpPr>
          <p:grpSpPr bwMode="auto">
            <a:xfrm>
              <a:off x="2064" y="912"/>
              <a:ext cx="757" cy="432"/>
              <a:chOff x="2219" y="912"/>
              <a:chExt cx="510" cy="358"/>
            </a:xfrm>
          </p:grpSpPr>
          <p:sp>
            <p:nvSpPr>
              <p:cNvPr id="3005444" name="Oval 4"/>
              <p:cNvSpPr>
                <a:spLocks noChangeArrowheads="1"/>
              </p:cNvSpPr>
              <p:nvPr/>
            </p:nvSpPr>
            <p:spPr bwMode="auto">
              <a:xfrm>
                <a:off x="2305" y="912"/>
                <a:ext cx="340" cy="224"/>
              </a:xfrm>
              <a:prstGeom prst="ellipse">
                <a:avLst/>
              </a:prstGeom>
              <a:solidFill>
                <a:srgbClr val="FFFF66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249910" name="Line 5"/>
              <p:cNvSpPr>
                <a:spLocks noChangeShapeType="1"/>
              </p:cNvSpPr>
              <p:nvPr/>
            </p:nvSpPr>
            <p:spPr bwMode="auto">
              <a:xfrm flipH="1">
                <a:off x="2219" y="1091"/>
                <a:ext cx="127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9911" name="Line 6"/>
              <p:cNvSpPr>
                <a:spLocks noChangeShapeType="1"/>
              </p:cNvSpPr>
              <p:nvPr/>
            </p:nvSpPr>
            <p:spPr bwMode="auto">
              <a:xfrm flipH="1">
                <a:off x="2389" y="1136"/>
                <a:ext cx="42" cy="1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9912" name="Line 7"/>
              <p:cNvSpPr>
                <a:spLocks noChangeShapeType="1"/>
              </p:cNvSpPr>
              <p:nvPr/>
            </p:nvSpPr>
            <p:spPr bwMode="auto">
              <a:xfrm>
                <a:off x="2517" y="1136"/>
                <a:ext cx="85" cy="1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9913" name="Line 8"/>
              <p:cNvSpPr>
                <a:spLocks noChangeShapeType="1"/>
              </p:cNvSpPr>
              <p:nvPr/>
            </p:nvSpPr>
            <p:spPr bwMode="auto">
              <a:xfrm>
                <a:off x="2602" y="1091"/>
                <a:ext cx="127" cy="1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005449" name="AutoShape 9"/>
            <p:cNvSpPr>
              <a:spLocks noChangeArrowheads="1"/>
            </p:cNvSpPr>
            <p:nvPr/>
          </p:nvSpPr>
          <p:spPr bwMode="auto">
            <a:xfrm>
              <a:off x="2112" y="1488"/>
              <a:ext cx="672" cy="1392"/>
            </a:xfrm>
            <a:prstGeom prst="flowChartMerge">
              <a:avLst/>
            </a:pr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endParaRPr>
            </a:p>
          </p:txBody>
        </p:sp>
        <p:sp>
          <p:nvSpPr>
            <p:cNvPr id="249867" name="Line 10"/>
            <p:cNvSpPr>
              <a:spLocks noChangeShapeType="1"/>
            </p:cNvSpPr>
            <p:nvPr/>
          </p:nvSpPr>
          <p:spPr bwMode="auto">
            <a:xfrm>
              <a:off x="4992" y="1392"/>
              <a:ext cx="0" cy="148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49868" name="Group 11"/>
            <p:cNvGrpSpPr>
              <a:grpSpLocks/>
            </p:cNvGrpSpPr>
            <p:nvPr/>
          </p:nvGrpSpPr>
          <p:grpSpPr bwMode="auto">
            <a:xfrm>
              <a:off x="3116" y="1680"/>
              <a:ext cx="1060" cy="1056"/>
              <a:chOff x="3116" y="1680"/>
              <a:chExt cx="1060" cy="1056"/>
            </a:xfrm>
          </p:grpSpPr>
          <p:sp>
            <p:nvSpPr>
              <p:cNvPr id="3005452" name="Rectangle 12"/>
              <p:cNvSpPr>
                <a:spLocks noChangeArrowheads="1"/>
              </p:cNvSpPr>
              <p:nvPr/>
            </p:nvSpPr>
            <p:spPr bwMode="auto">
              <a:xfrm>
                <a:off x="3116" y="2688"/>
                <a:ext cx="1060" cy="5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982" tIns="25991" rIns="51982" bIns="25991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53" name="Rectangle 13"/>
              <p:cNvSpPr>
                <a:spLocks noChangeArrowheads="1"/>
              </p:cNvSpPr>
              <p:nvPr/>
            </p:nvSpPr>
            <p:spPr bwMode="auto">
              <a:xfrm>
                <a:off x="3116" y="2366"/>
                <a:ext cx="1060" cy="322"/>
              </a:xfrm>
              <a:prstGeom prst="rect">
                <a:avLst/>
              </a:prstGeom>
              <a:solidFill>
                <a:srgbClr val="FF6767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FF6767"/>
                </a:extrusionClr>
                <a:contourClr>
                  <a:srgbClr val="FF6767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982" tIns="25991" rIns="51982" bIns="25991" anchor="ctr">
                <a:flatTx/>
              </a:bodyPr>
              <a:lstStyle/>
              <a:p>
                <a:pPr algn="ctr" defTabSz="757238">
                  <a:defRPr/>
                </a:pPr>
                <a:r>
                  <a:rPr lang="en-GB" sz="1700" b="1">
                    <a:solidFill>
                      <a:srgbClr val="000000"/>
                    </a:solidFill>
                    <a:cs typeface="+mn-cs"/>
                  </a:rPr>
                  <a:t>Ge</a:t>
                </a:r>
                <a:endParaRPr lang="en-GB" sz="170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3005454" name="Rectangle 14"/>
              <p:cNvSpPr>
                <a:spLocks noChangeArrowheads="1"/>
              </p:cNvSpPr>
              <p:nvPr/>
            </p:nvSpPr>
            <p:spPr bwMode="auto">
              <a:xfrm>
                <a:off x="3116" y="2051"/>
                <a:ext cx="1060" cy="315"/>
              </a:xfrm>
              <a:prstGeom prst="rect">
                <a:avLst/>
              </a:prstGeom>
              <a:solidFill>
                <a:srgbClr val="ECDE5C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ECDE5C"/>
                </a:extrusionClr>
                <a:contourClr>
                  <a:srgbClr val="ECDE5C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982" tIns="25991" rIns="51982" bIns="25991" anchor="ctr">
                <a:flatTx/>
              </a:bodyPr>
              <a:lstStyle/>
              <a:p>
                <a:pPr algn="ctr" defTabSz="757238">
                  <a:lnSpc>
                    <a:spcPct val="120000"/>
                  </a:lnSpc>
                  <a:defRPr/>
                </a:pPr>
                <a:r>
                  <a:rPr lang="en-GB" sz="1700" b="1">
                    <a:solidFill>
                      <a:srgbClr val="000000"/>
                    </a:solidFill>
                    <a:cs typeface="+mn-cs"/>
                  </a:rPr>
                  <a:t>Ga</a:t>
                </a:r>
                <a:r>
                  <a:rPr lang="en-GB" sz="1700" b="1" baseline="-25000">
                    <a:solidFill>
                      <a:srgbClr val="000000"/>
                    </a:solidFill>
                    <a:cs typeface="+mn-cs"/>
                  </a:rPr>
                  <a:t>0.97</a:t>
                </a:r>
                <a:r>
                  <a:rPr lang="en-GB" sz="1700" b="1">
                    <a:solidFill>
                      <a:srgbClr val="000000"/>
                    </a:solidFill>
                    <a:cs typeface="+mn-cs"/>
                  </a:rPr>
                  <a:t>In</a:t>
                </a:r>
                <a:r>
                  <a:rPr lang="en-GB" sz="1700" b="1" baseline="-25000">
                    <a:solidFill>
                      <a:srgbClr val="000000"/>
                    </a:solidFill>
                    <a:cs typeface="+mn-cs"/>
                  </a:rPr>
                  <a:t>0.03</a:t>
                </a:r>
                <a:r>
                  <a:rPr lang="en-GB" sz="1700" b="1">
                    <a:solidFill>
                      <a:srgbClr val="000000"/>
                    </a:solidFill>
                    <a:cs typeface="+mn-cs"/>
                  </a:rPr>
                  <a:t>As</a:t>
                </a:r>
                <a:endParaRPr lang="en-GB" sz="170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3005455" name="Rectangle 15"/>
              <p:cNvSpPr>
                <a:spLocks noChangeArrowheads="1"/>
              </p:cNvSpPr>
              <p:nvPr/>
            </p:nvSpPr>
            <p:spPr bwMode="auto">
              <a:xfrm>
                <a:off x="3116" y="1733"/>
                <a:ext cx="1060" cy="320"/>
              </a:xfrm>
              <a:prstGeom prst="rect">
                <a:avLst/>
              </a:prstGeom>
              <a:solidFill>
                <a:srgbClr val="99CCFF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99CCFF"/>
                </a:extrusionClr>
                <a:contourClr>
                  <a:srgbClr val="99CCFF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982" tIns="25991" rIns="51982" bIns="25991" anchor="ctr">
                <a:flatTx/>
              </a:bodyPr>
              <a:lstStyle/>
              <a:p>
                <a:pPr algn="ctr" defTabSz="757238">
                  <a:defRPr/>
                </a:pPr>
                <a:r>
                  <a:rPr lang="en-GB" sz="1700" b="1">
                    <a:solidFill>
                      <a:srgbClr val="000000"/>
                    </a:solidFill>
                    <a:cs typeface="+mn-cs"/>
                  </a:rPr>
                  <a:t>Ga</a:t>
                </a:r>
                <a:r>
                  <a:rPr lang="en-GB" sz="1700" b="1" baseline="-25000">
                    <a:solidFill>
                      <a:srgbClr val="000000"/>
                    </a:solidFill>
                    <a:cs typeface="+mn-cs"/>
                  </a:rPr>
                  <a:t>0.51</a:t>
                </a:r>
                <a:r>
                  <a:rPr lang="en-GB" sz="1700" b="1">
                    <a:solidFill>
                      <a:srgbClr val="000000"/>
                    </a:solidFill>
                    <a:cs typeface="+mn-cs"/>
                  </a:rPr>
                  <a:t>In</a:t>
                </a:r>
                <a:r>
                  <a:rPr lang="en-GB" sz="1700" b="1" baseline="-25000">
                    <a:solidFill>
                      <a:srgbClr val="000000"/>
                    </a:solidFill>
                    <a:cs typeface="+mn-cs"/>
                  </a:rPr>
                  <a:t>0.49</a:t>
                </a:r>
                <a:r>
                  <a:rPr lang="en-GB" sz="1700" b="1">
                    <a:solidFill>
                      <a:srgbClr val="000000"/>
                    </a:solidFill>
                    <a:cs typeface="+mn-cs"/>
                  </a:rPr>
                  <a:t>P</a:t>
                </a:r>
              </a:p>
            </p:txBody>
          </p:sp>
          <p:sp>
            <p:nvSpPr>
              <p:cNvPr id="3005456" name="Rectangle 16"/>
              <p:cNvSpPr>
                <a:spLocks noChangeArrowheads="1"/>
              </p:cNvSpPr>
              <p:nvPr/>
            </p:nvSpPr>
            <p:spPr bwMode="auto">
              <a:xfrm>
                <a:off x="3116" y="1680"/>
                <a:ext cx="122" cy="53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982" tIns="25991" rIns="51982" bIns="25991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57" name="Rectangle 17"/>
              <p:cNvSpPr>
                <a:spLocks noChangeArrowheads="1"/>
              </p:cNvSpPr>
              <p:nvPr/>
            </p:nvSpPr>
            <p:spPr bwMode="auto">
              <a:xfrm>
                <a:off x="3361" y="1680"/>
                <a:ext cx="40" cy="53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982" tIns="25991" rIns="51982" bIns="25991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58" name="Rectangle 18"/>
              <p:cNvSpPr>
                <a:spLocks noChangeArrowheads="1"/>
              </p:cNvSpPr>
              <p:nvPr/>
            </p:nvSpPr>
            <p:spPr bwMode="auto">
              <a:xfrm>
                <a:off x="3524" y="1680"/>
                <a:ext cx="40" cy="53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982" tIns="25991" rIns="51982" bIns="25991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59" name="Rectangle 19"/>
              <p:cNvSpPr>
                <a:spLocks noChangeArrowheads="1"/>
              </p:cNvSpPr>
              <p:nvPr/>
            </p:nvSpPr>
            <p:spPr bwMode="auto">
              <a:xfrm>
                <a:off x="3687" y="1680"/>
                <a:ext cx="41" cy="53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982" tIns="25991" rIns="51982" bIns="25991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60" name="Rectangle 20"/>
              <p:cNvSpPr>
                <a:spLocks noChangeArrowheads="1"/>
              </p:cNvSpPr>
              <p:nvPr/>
            </p:nvSpPr>
            <p:spPr bwMode="auto">
              <a:xfrm>
                <a:off x="3847" y="1680"/>
                <a:ext cx="44" cy="53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982" tIns="25991" rIns="51982" bIns="25991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61" name="Rectangle 21"/>
              <p:cNvSpPr>
                <a:spLocks noChangeArrowheads="1"/>
              </p:cNvSpPr>
              <p:nvPr/>
            </p:nvSpPr>
            <p:spPr bwMode="auto">
              <a:xfrm>
                <a:off x="4051" y="1680"/>
                <a:ext cx="122" cy="53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982" tIns="25991" rIns="51982" bIns="25991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</p:grpSp>
        <p:grpSp>
          <p:nvGrpSpPr>
            <p:cNvPr id="249869" name="Group 22"/>
            <p:cNvGrpSpPr>
              <a:grpSpLocks/>
            </p:cNvGrpSpPr>
            <p:nvPr/>
          </p:nvGrpSpPr>
          <p:grpSpPr bwMode="auto">
            <a:xfrm>
              <a:off x="476" y="1557"/>
              <a:ext cx="1028" cy="1435"/>
              <a:chOff x="476" y="1557"/>
              <a:chExt cx="1028" cy="1435"/>
            </a:xfrm>
          </p:grpSpPr>
          <p:sp>
            <p:nvSpPr>
              <p:cNvPr id="3005463" name="Rectangle 23"/>
              <p:cNvSpPr>
                <a:spLocks noChangeArrowheads="1"/>
              </p:cNvSpPr>
              <p:nvPr/>
            </p:nvSpPr>
            <p:spPr bwMode="auto">
              <a:xfrm>
                <a:off x="480" y="1847"/>
                <a:ext cx="116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64" name="Rectangle 24"/>
              <p:cNvSpPr>
                <a:spLocks noChangeArrowheads="1"/>
              </p:cNvSpPr>
              <p:nvPr/>
            </p:nvSpPr>
            <p:spPr bwMode="auto">
              <a:xfrm>
                <a:off x="1387" y="1848"/>
                <a:ext cx="116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249874" name="Rectangle 25"/>
              <p:cNvSpPr>
                <a:spLocks noChangeArrowheads="1"/>
              </p:cNvSpPr>
              <p:nvPr/>
            </p:nvSpPr>
            <p:spPr bwMode="auto">
              <a:xfrm>
                <a:off x="487" y="1598"/>
                <a:ext cx="1009" cy="247"/>
              </a:xfrm>
              <a:prstGeom prst="rect">
                <a:avLst/>
              </a:prstGeom>
              <a:solidFill>
                <a:srgbClr val="99CCFF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99CCFF"/>
                </a:extrusionClr>
              </a:sp3d>
            </p:spPr>
            <p:txBody>
              <a:bodyPr wrap="none" lIns="75749" tIns="37874" rIns="75749" bIns="37874" anchor="ctr">
                <a:flatTx/>
              </a:bodyPr>
              <a:lstStyle/>
              <a:p>
                <a:pPr algn="ctr" defTabSz="757238"/>
                <a:r>
                  <a:rPr lang="en-GB" altLang="ru-RU" sz="1700" b="1">
                    <a:solidFill>
                      <a:srgbClr val="000000"/>
                    </a:solidFill>
                  </a:rPr>
                  <a:t>1. </a:t>
                </a:r>
                <a:r>
                  <a:rPr lang="ru-RU" altLang="ru-RU" sz="1700" b="1">
                    <a:solidFill>
                      <a:srgbClr val="000000"/>
                    </a:solidFill>
                  </a:rPr>
                  <a:t>ФЭП</a:t>
                </a:r>
                <a:endParaRPr lang="en-GB" altLang="ru-RU" sz="1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005466" name="Rectangle 26"/>
              <p:cNvSpPr>
                <a:spLocks noChangeArrowheads="1"/>
              </p:cNvSpPr>
              <p:nvPr/>
            </p:nvSpPr>
            <p:spPr bwMode="auto">
              <a:xfrm>
                <a:off x="487" y="1557"/>
                <a:ext cx="117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67" name="Rectangle 27"/>
              <p:cNvSpPr>
                <a:spLocks noChangeArrowheads="1"/>
              </p:cNvSpPr>
              <p:nvPr/>
            </p:nvSpPr>
            <p:spPr bwMode="auto">
              <a:xfrm>
                <a:off x="717" y="1557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68" name="Rectangle 28"/>
              <p:cNvSpPr>
                <a:spLocks noChangeArrowheads="1"/>
              </p:cNvSpPr>
              <p:nvPr/>
            </p:nvSpPr>
            <p:spPr bwMode="auto">
              <a:xfrm>
                <a:off x="878" y="1557"/>
                <a:ext cx="39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69" name="Rectangle 29"/>
              <p:cNvSpPr>
                <a:spLocks noChangeArrowheads="1"/>
              </p:cNvSpPr>
              <p:nvPr/>
            </p:nvSpPr>
            <p:spPr bwMode="auto">
              <a:xfrm>
                <a:off x="1030" y="1557"/>
                <a:ext cx="39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70" name="Rectangle 30"/>
              <p:cNvSpPr>
                <a:spLocks noChangeArrowheads="1"/>
              </p:cNvSpPr>
              <p:nvPr/>
            </p:nvSpPr>
            <p:spPr bwMode="auto">
              <a:xfrm>
                <a:off x="1189" y="1557"/>
                <a:ext cx="38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71" name="Rectangle 31"/>
              <p:cNvSpPr>
                <a:spLocks noChangeArrowheads="1"/>
              </p:cNvSpPr>
              <p:nvPr/>
            </p:nvSpPr>
            <p:spPr bwMode="auto">
              <a:xfrm>
                <a:off x="1383" y="1557"/>
                <a:ext cx="116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72" name="Rectangle 32"/>
              <p:cNvSpPr>
                <a:spLocks noChangeArrowheads="1"/>
              </p:cNvSpPr>
              <p:nvPr/>
            </p:nvSpPr>
            <p:spPr bwMode="auto">
              <a:xfrm>
                <a:off x="484" y="2414"/>
                <a:ext cx="116" cy="39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73" name="Rectangle 33"/>
              <p:cNvSpPr>
                <a:spLocks noChangeArrowheads="1"/>
              </p:cNvSpPr>
              <p:nvPr/>
            </p:nvSpPr>
            <p:spPr bwMode="auto">
              <a:xfrm>
                <a:off x="1391" y="2415"/>
                <a:ext cx="116" cy="38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249883" name="Rectangle 34"/>
              <p:cNvSpPr>
                <a:spLocks noChangeArrowheads="1"/>
              </p:cNvSpPr>
              <p:nvPr/>
            </p:nvSpPr>
            <p:spPr bwMode="auto">
              <a:xfrm>
                <a:off x="491" y="2165"/>
                <a:ext cx="1009" cy="249"/>
              </a:xfrm>
              <a:prstGeom prst="rect">
                <a:avLst/>
              </a:prstGeom>
              <a:solidFill>
                <a:srgbClr val="ECDE5C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ECDE5C"/>
                </a:extrusionClr>
              </a:sp3d>
            </p:spPr>
            <p:txBody>
              <a:bodyPr wrap="none" lIns="75749" tIns="37874" rIns="75749" bIns="37874" anchor="ctr">
                <a:flatTx/>
              </a:bodyPr>
              <a:lstStyle/>
              <a:p>
                <a:pPr algn="ctr" defTabSz="757238"/>
                <a:r>
                  <a:rPr lang="en-GB" altLang="ru-RU" sz="1700" b="1">
                    <a:solidFill>
                      <a:srgbClr val="000000"/>
                    </a:solidFill>
                  </a:rPr>
                  <a:t>2. </a:t>
                </a:r>
                <a:r>
                  <a:rPr lang="ru-RU" altLang="ru-RU" sz="1700" b="1">
                    <a:solidFill>
                      <a:srgbClr val="000000"/>
                    </a:solidFill>
                  </a:rPr>
                  <a:t>ФЭП</a:t>
                </a:r>
                <a:endParaRPr lang="en-GB" altLang="ru-RU" sz="1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005475" name="Rectangle 35"/>
              <p:cNvSpPr>
                <a:spLocks noChangeArrowheads="1"/>
              </p:cNvSpPr>
              <p:nvPr/>
            </p:nvSpPr>
            <p:spPr bwMode="auto">
              <a:xfrm>
                <a:off x="491" y="2124"/>
                <a:ext cx="117" cy="38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76" name="Rectangle 36"/>
              <p:cNvSpPr>
                <a:spLocks noChangeArrowheads="1"/>
              </p:cNvSpPr>
              <p:nvPr/>
            </p:nvSpPr>
            <p:spPr bwMode="auto">
              <a:xfrm>
                <a:off x="721" y="2124"/>
                <a:ext cx="39" cy="38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77" name="Rectangle 37"/>
              <p:cNvSpPr>
                <a:spLocks noChangeArrowheads="1"/>
              </p:cNvSpPr>
              <p:nvPr/>
            </p:nvSpPr>
            <p:spPr bwMode="auto">
              <a:xfrm>
                <a:off x="882" y="2124"/>
                <a:ext cx="39" cy="38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78" name="Rectangle 38"/>
              <p:cNvSpPr>
                <a:spLocks noChangeArrowheads="1"/>
              </p:cNvSpPr>
              <p:nvPr/>
            </p:nvSpPr>
            <p:spPr bwMode="auto">
              <a:xfrm>
                <a:off x="1034" y="2124"/>
                <a:ext cx="39" cy="38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79" name="Rectangle 39"/>
              <p:cNvSpPr>
                <a:spLocks noChangeArrowheads="1"/>
              </p:cNvSpPr>
              <p:nvPr/>
            </p:nvSpPr>
            <p:spPr bwMode="auto">
              <a:xfrm>
                <a:off x="1193" y="2124"/>
                <a:ext cx="38" cy="38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80" name="Rectangle 40"/>
              <p:cNvSpPr>
                <a:spLocks noChangeArrowheads="1"/>
              </p:cNvSpPr>
              <p:nvPr/>
            </p:nvSpPr>
            <p:spPr bwMode="auto">
              <a:xfrm>
                <a:off x="1387" y="2124"/>
                <a:ext cx="116" cy="38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81" name="Rectangle 41"/>
              <p:cNvSpPr>
                <a:spLocks noChangeArrowheads="1"/>
              </p:cNvSpPr>
              <p:nvPr/>
            </p:nvSpPr>
            <p:spPr bwMode="auto">
              <a:xfrm>
                <a:off x="476" y="2950"/>
                <a:ext cx="116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82" name="Rectangle 42"/>
              <p:cNvSpPr>
                <a:spLocks noChangeArrowheads="1"/>
              </p:cNvSpPr>
              <p:nvPr/>
            </p:nvSpPr>
            <p:spPr bwMode="auto">
              <a:xfrm>
                <a:off x="1383" y="2951"/>
                <a:ext cx="116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249892" name="Rectangle 43"/>
              <p:cNvSpPr>
                <a:spLocks noChangeArrowheads="1"/>
              </p:cNvSpPr>
              <p:nvPr/>
            </p:nvSpPr>
            <p:spPr bwMode="auto">
              <a:xfrm>
                <a:off x="483" y="2701"/>
                <a:ext cx="1009" cy="247"/>
              </a:xfrm>
              <a:prstGeom prst="rect">
                <a:avLst/>
              </a:prstGeom>
              <a:solidFill>
                <a:srgbClr val="FF6767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FF6767"/>
                </a:extrusionClr>
              </a:sp3d>
            </p:spPr>
            <p:txBody>
              <a:bodyPr wrap="none" lIns="75749" tIns="37874" rIns="75749" bIns="37874" anchor="ctr">
                <a:flatTx/>
              </a:bodyPr>
              <a:lstStyle/>
              <a:p>
                <a:pPr algn="ctr" defTabSz="757238"/>
                <a:r>
                  <a:rPr lang="en-GB" altLang="ru-RU" sz="1700" b="1">
                    <a:solidFill>
                      <a:srgbClr val="000000"/>
                    </a:solidFill>
                  </a:rPr>
                  <a:t>3. </a:t>
                </a:r>
                <a:r>
                  <a:rPr lang="ru-RU" altLang="ru-RU" sz="1700" b="1">
                    <a:solidFill>
                      <a:srgbClr val="000000"/>
                    </a:solidFill>
                  </a:rPr>
                  <a:t>ФЭП</a:t>
                </a:r>
                <a:endParaRPr lang="en-GB" altLang="ru-RU" sz="1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005484" name="Rectangle 44"/>
              <p:cNvSpPr>
                <a:spLocks noChangeArrowheads="1"/>
              </p:cNvSpPr>
              <p:nvPr/>
            </p:nvSpPr>
            <p:spPr bwMode="auto">
              <a:xfrm>
                <a:off x="483" y="2660"/>
                <a:ext cx="117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85" name="Rectangle 45"/>
              <p:cNvSpPr>
                <a:spLocks noChangeArrowheads="1"/>
              </p:cNvSpPr>
              <p:nvPr/>
            </p:nvSpPr>
            <p:spPr bwMode="auto">
              <a:xfrm>
                <a:off x="713" y="2660"/>
                <a:ext cx="42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86" name="Rectangle 46"/>
              <p:cNvSpPr>
                <a:spLocks noChangeArrowheads="1"/>
              </p:cNvSpPr>
              <p:nvPr/>
            </p:nvSpPr>
            <p:spPr bwMode="auto">
              <a:xfrm>
                <a:off x="871" y="2660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87" name="Rectangle 47"/>
              <p:cNvSpPr>
                <a:spLocks noChangeArrowheads="1"/>
              </p:cNvSpPr>
              <p:nvPr/>
            </p:nvSpPr>
            <p:spPr bwMode="auto">
              <a:xfrm>
                <a:off x="1023" y="2660"/>
                <a:ext cx="42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88" name="Rectangle 48"/>
              <p:cNvSpPr>
                <a:spLocks noChangeArrowheads="1"/>
              </p:cNvSpPr>
              <p:nvPr/>
            </p:nvSpPr>
            <p:spPr bwMode="auto">
              <a:xfrm>
                <a:off x="1185" y="2660"/>
                <a:ext cx="38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3005489" name="Rectangle 49"/>
              <p:cNvSpPr>
                <a:spLocks noChangeArrowheads="1"/>
              </p:cNvSpPr>
              <p:nvPr/>
            </p:nvSpPr>
            <p:spPr bwMode="auto">
              <a:xfrm>
                <a:off x="1376" y="2660"/>
                <a:ext cx="116" cy="4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1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tx1"/>
                </a:extrusionClr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1" hangingPunct="1">
                  <a:defRPr/>
                </a:pPr>
                <a:endParaRPr lang="ru-RU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+mn-cs"/>
                </a:endParaRPr>
              </a:p>
            </p:txBody>
          </p:sp>
        </p:grpSp>
        <p:sp>
          <p:nvSpPr>
            <p:cNvPr id="249870" name="Rectangle 50"/>
            <p:cNvSpPr>
              <a:spLocks noChangeArrowheads="1"/>
            </p:cNvSpPr>
            <p:nvPr/>
          </p:nvSpPr>
          <p:spPr bwMode="auto">
            <a:xfrm>
              <a:off x="246" y="994"/>
              <a:ext cx="1824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74554"/>
            <a:lstStyle/>
            <a:p>
              <a:pPr marL="342900" indent="-342900" eaLnBrk="1" hangingPunct="1">
                <a:spcBef>
                  <a:spcPct val="20000"/>
                </a:spcBef>
              </a:pPr>
              <a:r>
                <a:rPr lang="ru-RU" altLang="ru-RU">
                  <a:solidFill>
                    <a:srgbClr val="000000"/>
                  </a:solidFill>
                </a:rPr>
                <a:t>Механически-стыкованный каскадный ФЭП</a:t>
              </a:r>
              <a:endParaRPr lang="en-GB" altLang="ru-RU">
                <a:solidFill>
                  <a:srgbClr val="000000"/>
                </a:solidFill>
              </a:endParaRPr>
            </a:p>
          </p:txBody>
        </p:sp>
        <p:sp>
          <p:nvSpPr>
            <p:cNvPr id="249871" name="Rectangle 51"/>
            <p:cNvSpPr>
              <a:spLocks noChangeArrowheads="1"/>
            </p:cNvSpPr>
            <p:nvPr/>
          </p:nvSpPr>
          <p:spPr bwMode="auto">
            <a:xfrm>
              <a:off x="3024" y="817"/>
              <a:ext cx="182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74554"/>
            <a:lstStyle/>
            <a:p>
              <a:pPr marL="342900" indent="-342900" eaLnBrk="1" hangingPunct="1">
                <a:spcBef>
                  <a:spcPct val="20000"/>
                </a:spcBef>
              </a:pPr>
              <a:r>
                <a:rPr lang="ru-RU" altLang="ru-RU">
                  <a:solidFill>
                    <a:srgbClr val="000000"/>
                  </a:solidFill>
                </a:rPr>
                <a:t>Монолитный каскадный ФЭП</a:t>
              </a:r>
              <a:endParaRPr lang="en-GB" altLang="ru-RU">
                <a:solidFill>
                  <a:srgbClr val="000000"/>
                </a:solidFill>
              </a:endParaRPr>
            </a:p>
          </p:txBody>
        </p:sp>
      </p:grpSp>
      <p:sp>
        <p:nvSpPr>
          <p:cNvPr id="249859" name="Rectangle 52"/>
          <p:cNvSpPr>
            <a:spLocks noChangeArrowheads="1"/>
          </p:cNvSpPr>
          <p:nvPr/>
        </p:nvSpPr>
        <p:spPr bwMode="auto">
          <a:xfrm>
            <a:off x="7023100" y="2019300"/>
            <a:ext cx="1981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74554"/>
          <a:lstStyle/>
          <a:p>
            <a:pPr marL="609600" indent="-609600" algn="ctr" eaLnBrk="1" hangingPunct="1">
              <a:spcBef>
                <a:spcPct val="20000"/>
              </a:spcBef>
            </a:pPr>
            <a:r>
              <a:rPr lang="ru-RU" altLang="ru-RU">
                <a:solidFill>
                  <a:srgbClr val="000000"/>
                </a:solidFill>
              </a:rPr>
              <a:t>Уменьшение</a:t>
            </a:r>
          </a:p>
          <a:p>
            <a:pPr marL="609600" indent="-609600" algn="ctr" eaLnBrk="1" hangingPunct="1">
              <a:spcBef>
                <a:spcPct val="20000"/>
              </a:spcBef>
            </a:pPr>
            <a:r>
              <a:rPr lang="ru-RU" altLang="ru-RU">
                <a:solidFill>
                  <a:srgbClr val="000000"/>
                </a:solidFill>
              </a:rPr>
              <a:t>ширины</a:t>
            </a:r>
          </a:p>
          <a:p>
            <a:pPr marL="609600" indent="-609600" algn="ctr" eaLnBrk="1" hangingPunct="1">
              <a:spcBef>
                <a:spcPct val="20000"/>
              </a:spcBef>
            </a:pPr>
            <a:r>
              <a:rPr lang="ru-RU" altLang="ru-RU">
                <a:solidFill>
                  <a:srgbClr val="000000"/>
                </a:solidFill>
              </a:rPr>
              <a:t>запрещенной</a:t>
            </a:r>
          </a:p>
          <a:p>
            <a:pPr marL="609600" indent="-609600" algn="ctr" eaLnBrk="1" hangingPunct="1">
              <a:spcBef>
                <a:spcPct val="20000"/>
              </a:spcBef>
            </a:pPr>
            <a:r>
              <a:rPr lang="ru-RU" altLang="ru-RU">
                <a:solidFill>
                  <a:srgbClr val="000000"/>
                </a:solidFill>
              </a:rPr>
              <a:t>зоны</a:t>
            </a:r>
            <a:endParaRPr lang="de-DE" altLang="ru-RU" sz="2000">
              <a:solidFill>
                <a:srgbClr val="000000"/>
              </a:solidFill>
            </a:endParaRPr>
          </a:p>
        </p:txBody>
      </p:sp>
      <p:sp>
        <p:nvSpPr>
          <p:cNvPr id="249860" name="Text Box 53"/>
          <p:cNvSpPr txBox="1">
            <a:spLocks noChangeArrowheads="1"/>
          </p:cNvSpPr>
          <p:nvPr/>
        </p:nvSpPr>
        <p:spPr bwMode="auto">
          <a:xfrm>
            <a:off x="0" y="4216400"/>
            <a:ext cx="4548188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600" b="1">
                <a:solidFill>
                  <a:srgbClr val="000000"/>
                </a:solidFill>
              </a:rPr>
              <a:t>В каскадных солнечных элементах в ФТИ им.А.Ф.Иоффе достигнуты значения КПД = 33%. </a:t>
            </a:r>
          </a:p>
          <a:p>
            <a:pPr eaLnBrk="1" hangingPunct="1"/>
            <a:r>
              <a:rPr lang="ru-RU" altLang="ru-RU" sz="1600" b="1">
                <a:solidFill>
                  <a:srgbClr val="000000"/>
                </a:solidFill>
              </a:rPr>
              <a:t>1000-кратное концентрирование солнечного излучения обеспечивает снижение площади и стоимости солнечных элементов пропорционально степени концентрирования. Следствием этого является снижение стоимости солнечной электроэнергии</a:t>
            </a:r>
          </a:p>
        </p:txBody>
      </p:sp>
      <p:pic>
        <p:nvPicPr>
          <p:cNvPr id="249861" name="Picture 55"/>
          <p:cNvPicPr>
            <a:picLocks noChangeAspect="1" noChangeArrowheads="1"/>
          </p:cNvPicPr>
          <p:nvPr/>
        </p:nvPicPr>
        <p:blipFill>
          <a:blip r:embed="rId3"/>
          <a:srcRect l="2994" t="4077" r="3368" b="5241"/>
          <a:stretch>
            <a:fillRect/>
          </a:stretch>
        </p:blipFill>
        <p:spPr bwMode="auto">
          <a:xfrm>
            <a:off x="4648200" y="3919538"/>
            <a:ext cx="4203700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9862" name="Object 56"/>
          <p:cNvGraphicFramePr>
            <a:graphicFrameLocks noChangeAspect="1"/>
          </p:cNvGraphicFramePr>
          <p:nvPr/>
        </p:nvGraphicFramePr>
        <p:xfrm>
          <a:off x="7748588" y="0"/>
          <a:ext cx="1395412" cy="2022475"/>
        </p:xfrm>
        <a:graphic>
          <a:graphicData uri="http://schemas.openxmlformats.org/presentationml/2006/ole">
            <p:oleObj spid="_x0000_s249862" name="Image" r:id="rId4" imgW="3250794" imgH="4711111" progId="Photoshop.Image.7">
              <p:embed/>
            </p:oleObj>
          </a:graphicData>
        </a:graphic>
      </p:graphicFrame>
      <p:sp>
        <p:nvSpPr>
          <p:cNvPr id="249863" name="Text Box 57"/>
          <p:cNvSpPr txBox="1">
            <a:spLocks noChangeArrowheads="1"/>
          </p:cNvSpPr>
          <p:nvPr/>
        </p:nvSpPr>
        <p:spPr bwMode="auto">
          <a:xfrm>
            <a:off x="4675188" y="6156325"/>
            <a:ext cx="4146550" cy="701675"/>
          </a:xfrm>
          <a:prstGeom prst="rect">
            <a:avLst/>
          </a:prstGeom>
          <a:solidFill>
            <a:srgbClr val="1C1C1C">
              <a:alpha val="5019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ru-RU" altLang="ru-RU" sz="1000" b="1">
                <a:solidFill>
                  <a:srgbClr val="FFFFFF"/>
                </a:solidFill>
              </a:rPr>
              <a:t>Фотоэнергоустановка на основе каскадных солнечных элементов и концентраторов излучения (линз Френеля), обеспечивающая снижение в </a:t>
            </a:r>
            <a:r>
              <a:rPr lang="en-US" altLang="ru-RU" sz="1000" b="1">
                <a:solidFill>
                  <a:srgbClr val="FFFFFF"/>
                </a:solidFill>
              </a:rPr>
              <a:t>~</a:t>
            </a:r>
            <a:r>
              <a:rPr lang="ru-RU" altLang="ru-RU" sz="1000" b="1">
                <a:solidFill>
                  <a:srgbClr val="FFFFFF"/>
                </a:solidFill>
              </a:rPr>
              <a:t>2 раза стоимости «солнечной» электроэнергии (ФТИ им.А.Ф.Иоффе)</a:t>
            </a:r>
          </a:p>
        </p:txBody>
      </p:sp>
      <p:sp>
        <p:nvSpPr>
          <p:cNvPr id="249864" name="Rectangle 108"/>
          <p:cNvSpPr>
            <a:spLocks noChangeArrowheads="1"/>
          </p:cNvSpPr>
          <p:nvPr/>
        </p:nvSpPr>
        <p:spPr bwMode="auto">
          <a:xfrm>
            <a:off x="1803400" y="63500"/>
            <a:ext cx="54038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ru-RU" altLang="ru-RU" sz="2400" b="1" u="sng">
                <a:solidFill>
                  <a:srgbClr val="000000"/>
                </a:solidFill>
              </a:rPr>
              <a:t>СОЛНЕЧНАЯ ЭНЕРГЕТИКА</a:t>
            </a:r>
          </a:p>
          <a:p>
            <a:pPr algn="ctr" eaLnBrk="1" hangingPunct="1">
              <a:spcBef>
                <a:spcPct val="20000"/>
              </a:spcBef>
            </a:pPr>
            <a:r>
              <a:rPr lang="ru-RU" altLang="ru-RU" sz="2000" b="1">
                <a:solidFill>
                  <a:srgbClr val="FF0000"/>
                </a:solidFill>
              </a:rPr>
              <a:t>Стоимость снизилась за 10 лет в 100 раз</a:t>
            </a:r>
            <a:endParaRPr lang="en-GB" altLang="ru-RU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ru-RU" altLang="ru-RU" sz="3600" b="1" smtClean="0">
                <a:solidFill>
                  <a:srgbClr val="006C31"/>
                </a:solidFill>
              </a:rPr>
              <a:t>Среднегодовое солнечное излучение на территории России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ru-RU" altLang="ru-RU" smtClean="0"/>
          </a:p>
        </p:txBody>
      </p:sp>
      <p:pic>
        <p:nvPicPr>
          <p:cNvPr id="250884" name="Picture 4" descr="Солнечная радиация_неподвиж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00200"/>
            <a:ext cx="8229600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2"/>
          <a:srcRect l="2994" t="4077" r="3368" b="5241"/>
          <a:stretch>
            <a:fillRect/>
          </a:stretch>
        </p:blipFill>
        <p:spPr bwMode="auto">
          <a:xfrm>
            <a:off x="533400" y="152400"/>
            <a:ext cx="814387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931" name="Text Box 3"/>
          <p:cNvSpPr txBox="1">
            <a:spLocks noChangeArrowheads="1"/>
          </p:cNvSpPr>
          <p:nvPr/>
        </p:nvSpPr>
        <p:spPr bwMode="auto">
          <a:xfrm>
            <a:off x="762000" y="5334000"/>
            <a:ext cx="7772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000000"/>
                </a:solidFill>
              </a:rPr>
              <a:t>Фотоэнергоустановка на основе каскадных солнечных элементов и концентраторов излучения (линз Френеля), обеспечивающая снижение в </a:t>
            </a:r>
            <a:r>
              <a:rPr lang="en-US" altLang="ru-RU" sz="2000" b="1">
                <a:solidFill>
                  <a:srgbClr val="000000"/>
                </a:solidFill>
              </a:rPr>
              <a:t>~</a:t>
            </a:r>
            <a:r>
              <a:rPr lang="ru-RU" altLang="ru-RU" sz="2000" b="1">
                <a:solidFill>
                  <a:srgbClr val="000000"/>
                </a:solidFill>
              </a:rPr>
              <a:t>2 раза стоимости «солнечной» электроэнергии (ФТИ им.А.Ф.Иоффе)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3954" name="Object 2"/>
          <p:cNvGraphicFramePr>
            <a:graphicFrameLocks noChangeAspect="1"/>
          </p:cNvGraphicFramePr>
          <p:nvPr/>
        </p:nvGraphicFramePr>
        <p:xfrm>
          <a:off x="654050" y="239713"/>
          <a:ext cx="2647950" cy="1666875"/>
        </p:xfrm>
        <a:graphic>
          <a:graphicData uri="http://schemas.openxmlformats.org/presentationml/2006/ole">
            <p:oleObj spid="_x0000_s253954" name="Фотография Photo Editor" r:id="rId3" imgW="2647619" imgH="1666667" progId="MSPhotoEd.3">
              <p:embed/>
            </p:oleObj>
          </a:graphicData>
        </a:graphic>
      </p:graphicFrame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017588" y="1870075"/>
            <a:ext cx="3968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Микрофотография вертикально-</a:t>
            </a:r>
          </a:p>
          <a:p>
            <a:pPr eaLnBrk="1" hangingPunct="1"/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излучающего полупроводникового</a:t>
            </a:r>
          </a:p>
          <a:p>
            <a:pPr eaLnBrk="1" hangingPunct="1"/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лазера</a:t>
            </a:r>
          </a:p>
        </p:txBody>
      </p:sp>
      <p:graphicFrame>
        <p:nvGraphicFramePr>
          <p:cNvPr id="253956" name="Object 4"/>
          <p:cNvGraphicFramePr>
            <a:graphicFrameLocks noChangeAspect="1"/>
          </p:cNvGraphicFramePr>
          <p:nvPr/>
        </p:nvGraphicFramePr>
        <p:xfrm>
          <a:off x="5724525" y="333375"/>
          <a:ext cx="2376488" cy="1754188"/>
        </p:xfrm>
        <a:graphic>
          <a:graphicData uri="http://schemas.openxmlformats.org/presentationml/2006/ole">
            <p:oleObj spid="_x0000_s253956" name="CorelDRAW" r:id="rId4" imgW="1606320" imgH="1183320" progId="CorelDRAW.Graphic.12">
              <p:embed/>
            </p:oleObj>
          </a:graphicData>
        </a:graphic>
      </p:graphicFrame>
      <p:sp>
        <p:nvSpPr>
          <p:cNvPr id="3161093" name="Text Box 5"/>
          <p:cNvSpPr txBox="1">
            <a:spLocks noChangeArrowheads="1"/>
          </p:cNvSpPr>
          <p:nvPr/>
        </p:nvSpPr>
        <p:spPr bwMode="auto">
          <a:xfrm>
            <a:off x="4932363" y="29241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4932363" y="2251075"/>
            <a:ext cx="3886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Тестирование полупроводниковой</a:t>
            </a:r>
          </a:p>
          <a:p>
            <a:pPr eaLnBrk="1" hangingPunct="1"/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эпитаксиальной </a:t>
            </a:r>
            <a:r>
              <a:rPr lang="en-US" altLang="ru-RU" sz="1600" b="1">
                <a:solidFill>
                  <a:srgbClr val="000000"/>
                </a:solidFill>
                <a:latin typeface="Tahoma" pitchFamily="34" charset="0"/>
              </a:rPr>
              <a:t>GaN </a:t>
            </a:r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структуры </a:t>
            </a:r>
            <a:endParaRPr lang="en-US" altLang="ru-RU" sz="1600" b="1">
              <a:solidFill>
                <a:srgbClr val="000000"/>
              </a:solidFill>
              <a:latin typeface="Tahoma" pitchFamily="34" charset="0"/>
            </a:endParaRPr>
          </a:p>
          <a:p>
            <a:pPr eaLnBrk="1" hangingPunct="1"/>
            <a:r>
              <a:rPr lang="en-US" altLang="ru-RU" sz="1600" b="1">
                <a:solidFill>
                  <a:srgbClr val="000000"/>
                </a:solidFill>
                <a:latin typeface="Tahoma" pitchFamily="34" charset="0"/>
              </a:rPr>
              <a:t>c</a:t>
            </a:r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инего</a:t>
            </a:r>
            <a:r>
              <a:rPr lang="en-US" altLang="ru-RU" sz="1600" b="1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светодиода</a:t>
            </a:r>
          </a:p>
        </p:txBody>
      </p:sp>
      <p:graphicFrame>
        <p:nvGraphicFramePr>
          <p:cNvPr id="253959" name="Object 7"/>
          <p:cNvGraphicFramePr>
            <a:graphicFrameLocks noChangeAspect="1"/>
          </p:cNvGraphicFramePr>
          <p:nvPr/>
        </p:nvGraphicFramePr>
        <p:xfrm>
          <a:off x="6537325" y="3213100"/>
          <a:ext cx="1349375" cy="1670050"/>
        </p:xfrm>
        <a:graphic>
          <a:graphicData uri="http://schemas.openxmlformats.org/presentationml/2006/ole">
            <p:oleObj spid="_x0000_s253959" name="PHOTO-PAINT" r:id="rId5" imgW="3047619" imgH="3771429" progId="CorelPhotoPaint.Image.12">
              <p:embed/>
            </p:oleObj>
          </a:graphicData>
        </a:graphic>
      </p:graphicFrame>
      <p:sp>
        <p:nvSpPr>
          <p:cNvPr id="253960" name="Text Box 8"/>
          <p:cNvSpPr txBox="1">
            <a:spLocks noChangeArrowheads="1"/>
          </p:cNvSpPr>
          <p:nvPr/>
        </p:nvSpPr>
        <p:spPr bwMode="auto">
          <a:xfrm>
            <a:off x="5453063" y="4999038"/>
            <a:ext cx="34496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Мощный полупроводниковый </a:t>
            </a:r>
          </a:p>
          <a:p>
            <a:pPr eaLnBrk="1" hangingPunct="1"/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электрический вентиль</a:t>
            </a:r>
          </a:p>
        </p:txBody>
      </p:sp>
      <p:graphicFrame>
        <p:nvGraphicFramePr>
          <p:cNvPr id="253961" name="Object 9"/>
          <p:cNvGraphicFramePr>
            <a:graphicFrameLocks noChangeAspect="1"/>
          </p:cNvGraphicFramePr>
          <p:nvPr/>
        </p:nvGraphicFramePr>
        <p:xfrm>
          <a:off x="2055813" y="2695575"/>
          <a:ext cx="2643187" cy="2925763"/>
        </p:xfrm>
        <a:graphic>
          <a:graphicData uri="http://schemas.openxmlformats.org/presentationml/2006/ole">
            <p:oleObj spid="_x0000_s253961" name="PHOTO-PAINT" r:id="rId6" imgW="6526984" imgH="7225397" progId="CorelPhotoPaint.Image.12">
              <p:embed/>
            </p:oleObj>
          </a:graphicData>
        </a:graphic>
      </p:graphicFrame>
      <p:sp>
        <p:nvSpPr>
          <p:cNvPr id="253962" name="Text Box 10"/>
          <p:cNvSpPr txBox="1">
            <a:spLocks noChangeArrowheads="1"/>
          </p:cNvSpPr>
          <p:nvPr/>
        </p:nvSpPr>
        <p:spPr bwMode="auto">
          <a:xfrm>
            <a:off x="250825" y="5778500"/>
            <a:ext cx="64754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Экспериментальная установка</a:t>
            </a:r>
            <a:r>
              <a:rPr lang="en-US" altLang="ru-RU" sz="1600" b="1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для преобразования</a:t>
            </a:r>
          </a:p>
          <a:p>
            <a:pPr eaLnBrk="1" hangingPunct="1"/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концентрированных солнечных лучей, установленная</a:t>
            </a:r>
          </a:p>
          <a:p>
            <a:pPr eaLnBrk="1" hangingPunct="1"/>
            <a:r>
              <a:rPr lang="ru-RU" altLang="ru-RU" sz="1600" b="1">
                <a:solidFill>
                  <a:srgbClr val="000000"/>
                </a:solidFill>
                <a:latin typeface="Tahoma" pitchFamily="34" charset="0"/>
              </a:rPr>
              <a:t>на крыше Физико-технического института им. А.Ф.Иоффе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DSCN2077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3950" y="1273175"/>
            <a:ext cx="3311525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79" name="Picture 3" descr="DSCN208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484313"/>
            <a:ext cx="205263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0" y="-6350"/>
            <a:ext cx="8997950" cy="1152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Портативные солнечные элементы на основе гибких аморфных солнечных элементов</a:t>
            </a:r>
          </a:p>
        </p:txBody>
      </p:sp>
      <p:pic>
        <p:nvPicPr>
          <p:cNvPr id="254981" name="Picture 7" descr="ВБ_ПРО~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1900" y="4440238"/>
            <a:ext cx="3097213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2" name="Picture 8" descr="DSCN2912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4365625"/>
            <a:ext cx="1706563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3" name="Picture 9" descr="Земля Франца-Иосиф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663" y="1081088"/>
            <a:ext cx="255428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4" name="Picture 10" descr="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0" y="3357563"/>
            <a:ext cx="313055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fir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513" y="4076700"/>
            <a:ext cx="3671887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7" name="Picture 3" descr="seco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268413"/>
            <a:ext cx="3635375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179388" y="101600"/>
            <a:ext cx="8640762" cy="9540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6C31"/>
                </a:solidFill>
                <a:latin typeface="+mn-lt"/>
                <a:ea typeface="+mj-ea"/>
                <a:cs typeface="Arial" charset="0"/>
              </a:rPr>
              <a:t>Ключевые технологии производства солнечных панелей на </a:t>
            </a:r>
            <a:r>
              <a:rPr lang="ru-RU" sz="2800" b="1" dirty="0">
                <a:solidFill>
                  <a:srgbClr val="006C31"/>
                </a:solidFill>
                <a:latin typeface="+mn-lt"/>
                <a:cs typeface="Arial" charset="0"/>
              </a:rPr>
              <a:t>основе аморфного кремния</a:t>
            </a:r>
            <a:endParaRPr lang="ru-RU" sz="2800" b="1" dirty="0">
              <a:solidFill>
                <a:srgbClr val="006C31"/>
              </a:solidFill>
              <a:latin typeface="+mn-lt"/>
              <a:ea typeface="+mj-ea"/>
              <a:cs typeface="Arial" charset="0"/>
            </a:endParaRPr>
          </a:p>
        </p:txBody>
      </p:sp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5003800" y="1052513"/>
            <a:ext cx="38163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ru-RU" sz="2200">
                <a:latin typeface="Calibri" pitchFamily="34" charset="0"/>
              </a:rPr>
              <a:t>Plasma and magnetron deposition of single-and multi-stage semiconductor structures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ru-RU" sz="2200">
                <a:latin typeface="Calibri" pitchFamily="34" charset="0"/>
              </a:rPr>
              <a:t>Assembling a sealed flexible amorphous solar cell lamination method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ru-RU" sz="2200">
                <a:latin typeface="Calibri" pitchFamily="34" charset="0"/>
              </a:rPr>
              <a:t>The assembly of sections of flexible chains and solar panels with high mechanical and climatic resistance for operation in extreme conditions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ru-RU" sz="2200">
                <a:latin typeface="Calibri" pitchFamily="34" charset="0"/>
              </a:rPr>
              <a:t>Production of converting devices with high demands on fault tolerance, reliability and operating conditions</a:t>
            </a:r>
            <a:endParaRPr lang="ru-RU" altLang="ru-RU" sz="2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23850" y="188913"/>
            <a:ext cx="84248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ru-RU" altLang="ru-RU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ПРИМЕРЫ ИСПОЛЬЗОВАНИЯ </a:t>
            </a:r>
            <a:br>
              <a:rPr kumimoji="0" lang="ru-RU" altLang="ru-RU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</a:br>
            <a:r>
              <a:rPr kumimoji="0" lang="ru-RU" altLang="ru-RU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АВТОНОМНЫХ ВЕТРО-СОЛНЕЧНЫХ ЭНЕРГОУСТАНОВОК</a:t>
            </a:r>
          </a:p>
        </p:txBody>
      </p:sp>
      <p:pic>
        <p:nvPicPr>
          <p:cNvPr id="259075" name="Picture 3" descr="Petro-V1-axe-inf13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788" y="908050"/>
            <a:ext cx="2824162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76" name="Line 4"/>
          <p:cNvSpPr>
            <a:spLocks noChangeShapeType="1"/>
          </p:cNvSpPr>
          <p:nvPr/>
        </p:nvSpPr>
        <p:spPr bwMode="auto">
          <a:xfrm>
            <a:off x="8101013" y="105251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9077" name="Line 5"/>
          <p:cNvSpPr>
            <a:spLocks noChangeShapeType="1"/>
          </p:cNvSpPr>
          <p:nvPr/>
        </p:nvSpPr>
        <p:spPr bwMode="auto">
          <a:xfrm>
            <a:off x="8172450" y="6092825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>
            <a:off x="8891588" y="1052513"/>
            <a:ext cx="0" cy="5040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9079" name="Text Box 7"/>
          <p:cNvSpPr txBox="1">
            <a:spLocks noChangeArrowheads="1"/>
          </p:cNvSpPr>
          <p:nvPr/>
        </p:nvSpPr>
        <p:spPr bwMode="auto">
          <a:xfrm rot="-5400000">
            <a:off x="7959725" y="3209926"/>
            <a:ext cx="1081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>
                <a:solidFill>
                  <a:srgbClr val="000000"/>
                </a:solidFill>
              </a:rPr>
              <a:t>120 м</a:t>
            </a:r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5508625" y="112553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5795963" y="981075"/>
            <a:ext cx="1944687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 Система наблюдения с автономной энергоустановкой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(охрана сухопутных и морских границ, периметров крупных предприятий и т.п.)</a:t>
            </a:r>
          </a:p>
        </p:txBody>
      </p:sp>
      <p:pic>
        <p:nvPicPr>
          <p:cNvPr id="25908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412875"/>
            <a:ext cx="1579563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83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9" t="3108" r="2759"/>
          <a:stretch>
            <a:fillRect/>
          </a:stretch>
        </p:blipFill>
        <p:spPr bwMode="auto">
          <a:xfrm>
            <a:off x="4067175" y="3357563"/>
            <a:ext cx="2447925" cy="1147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59084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1"/>
          <a:stretch>
            <a:fillRect/>
          </a:stretch>
        </p:blipFill>
        <p:spPr bwMode="auto">
          <a:xfrm>
            <a:off x="4932363" y="4581525"/>
            <a:ext cx="2447925" cy="992188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3635375" y="981075"/>
            <a:ext cx="210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Ретранслятор (типовой) 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сотовой связи</a:t>
            </a: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3563938" y="5583238"/>
            <a:ext cx="2881312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1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Виды нагрузок: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kumimoji="0" lang="ru-RU" altLang="ru-RU" sz="1000">
                <a:solidFill>
                  <a:srgbClr val="000000"/>
                </a:solidFill>
              </a:rPr>
              <a:t> Основное электронное оборудование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kumimoji="0" lang="ru-RU" altLang="ru-RU" sz="1000">
                <a:solidFill>
                  <a:srgbClr val="000000"/>
                </a:solidFill>
              </a:rPr>
              <a:t> Система кондиционирования (тепло/холод), обеспечивающая требуемые температурно-влажностные режимы эксплуатации электронного оборудования </a:t>
            </a:r>
          </a:p>
        </p:txBody>
      </p:sp>
      <p:pic>
        <p:nvPicPr>
          <p:cNvPr id="259087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35150" y="1412875"/>
            <a:ext cx="1817688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0" name="Rectangle 16"/>
          <p:cNvSpPr>
            <a:spLocks noChangeArrowheads="1"/>
          </p:cNvSpPr>
          <p:nvPr/>
        </p:nvSpPr>
        <p:spPr bwMode="auto">
          <a:xfrm>
            <a:off x="1763713" y="981075"/>
            <a:ext cx="15827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Катодная защита</a:t>
            </a:r>
          </a:p>
        </p:txBody>
      </p:sp>
      <p:pic>
        <p:nvPicPr>
          <p:cNvPr id="259089" name="Picture 17"/>
          <p:cNvPicPr>
            <a:picLocks noChangeAspect="1" noChangeArrowheads="1"/>
          </p:cNvPicPr>
          <p:nvPr/>
        </p:nvPicPr>
        <p:blipFill>
          <a:blip r:embed="rId7"/>
          <a:srcRect l="3154" t="2429" r="56281" b="71565"/>
          <a:stretch>
            <a:fillRect/>
          </a:stretch>
        </p:blipFill>
        <p:spPr bwMode="auto">
          <a:xfrm>
            <a:off x="107950" y="1484313"/>
            <a:ext cx="1619250" cy="1336675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9090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950" y="2852738"/>
            <a:ext cx="1622425" cy="2808287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2723" name="Rectangle 19"/>
          <p:cNvSpPr>
            <a:spLocks noChangeArrowheads="1"/>
          </p:cNvSpPr>
          <p:nvPr/>
        </p:nvSpPr>
        <p:spPr bwMode="auto">
          <a:xfrm>
            <a:off x="179388" y="981075"/>
            <a:ext cx="121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Автономное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освещение</a:t>
            </a:r>
          </a:p>
        </p:txBody>
      </p:sp>
      <p:pic>
        <p:nvPicPr>
          <p:cNvPr id="259092" name="Picture 2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8175" y="3141663"/>
            <a:ext cx="1728788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5" name="Text Box 21"/>
          <p:cNvSpPr txBox="1">
            <a:spLocks noChangeArrowheads="1"/>
          </p:cNvSpPr>
          <p:nvPr/>
        </p:nvSpPr>
        <p:spPr bwMode="auto">
          <a:xfrm>
            <a:off x="3276600" y="4652963"/>
            <a:ext cx="1512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0" lang="en-US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0" lang="en-US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0,5 – 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kumimoji="0" lang="en-US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кВт </a:t>
            </a:r>
          </a:p>
        </p:txBody>
      </p:sp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107950" y="5805488"/>
            <a:ext cx="165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0" lang="en-US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0" lang="en-US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0,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kumimoji="0" lang="en-US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0,</a:t>
            </a:r>
            <a:r>
              <a:rPr kumimoji="0" lang="en-US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 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кВт </a:t>
            </a:r>
          </a:p>
        </p:txBody>
      </p:sp>
      <p:pic>
        <p:nvPicPr>
          <p:cNvPr id="259095" name="Picture 23"/>
          <p:cNvPicPr>
            <a:picLocks noChangeAspect="1" noChangeArrowheads="1"/>
          </p:cNvPicPr>
          <p:nvPr/>
        </p:nvPicPr>
        <p:blipFill>
          <a:blip r:embed="rId10"/>
          <a:srcRect l="1350" t="17999" r="70740" b="8568"/>
          <a:stretch>
            <a:fillRect/>
          </a:stretch>
        </p:blipFill>
        <p:spPr bwMode="auto">
          <a:xfrm>
            <a:off x="1763713" y="4695825"/>
            <a:ext cx="1314450" cy="2162175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1013" y="104775"/>
            <a:ext cx="8662987" cy="782638"/>
          </a:xfrm>
        </p:spPr>
        <p:txBody>
          <a:bodyPr/>
          <a:lstStyle/>
          <a:p>
            <a:pPr eaLnBrk="1" hangingPunct="1"/>
            <a:r>
              <a:rPr kumimoji="0" lang="en-US" altLang="ru-RU" sz="3200" b="1" smtClean="0">
                <a:solidFill>
                  <a:srgbClr val="006C31"/>
                </a:solidFill>
              </a:rPr>
              <a:t>Progress of wind technology</a:t>
            </a:r>
            <a:endParaRPr kumimoji="0" lang="ru-RU" altLang="ru-RU" sz="3200" b="1" smtClean="0">
              <a:solidFill>
                <a:srgbClr val="006C31"/>
              </a:solidFill>
            </a:endParaRPr>
          </a:p>
        </p:txBody>
      </p:sp>
      <p:sp>
        <p:nvSpPr>
          <p:cNvPr id="260099" name="Содержимое 2"/>
          <p:cNvSpPr>
            <a:spLocks noGrp="1"/>
          </p:cNvSpPr>
          <p:nvPr>
            <p:ph idx="4294967295"/>
          </p:nvPr>
        </p:nvSpPr>
        <p:spPr>
          <a:xfrm>
            <a:off x="4462463" y="1412875"/>
            <a:ext cx="4681537" cy="2160588"/>
          </a:xfrm>
        </p:spPr>
        <p:txBody>
          <a:bodyPr/>
          <a:lstStyle/>
          <a:p>
            <a:pPr eaLnBrk="1" hangingPunct="1">
              <a:buSzPct val="50000"/>
            </a:pPr>
            <a:r>
              <a:rPr kumimoji="0" lang="ru-RU" altLang="ru-RU" sz="2800" smtClean="0"/>
              <a:t>1890</a:t>
            </a:r>
            <a:r>
              <a:rPr kumimoji="0" lang="en-US" altLang="ru-RU" sz="2800" smtClean="0"/>
              <a:t> – 0 (Denmark)</a:t>
            </a:r>
          </a:p>
          <a:p>
            <a:pPr eaLnBrk="1" hangingPunct="1">
              <a:buSzPct val="50000"/>
            </a:pPr>
            <a:r>
              <a:rPr kumimoji="0" lang="en-US" altLang="ru-RU" sz="2800" smtClean="0"/>
              <a:t>2000 – 18 GW</a:t>
            </a:r>
          </a:p>
          <a:p>
            <a:pPr eaLnBrk="1" hangingPunct="1">
              <a:buSzPct val="50000"/>
            </a:pPr>
            <a:r>
              <a:rPr kumimoji="0" lang="en-US" altLang="ru-RU" sz="2800" smtClean="0"/>
              <a:t>2005 – 59 GW</a:t>
            </a:r>
          </a:p>
          <a:p>
            <a:pPr eaLnBrk="1" hangingPunct="1">
              <a:buSzPct val="50000"/>
            </a:pPr>
            <a:r>
              <a:rPr kumimoji="0" lang="en-US" altLang="ru-RU" sz="2800" smtClean="0"/>
              <a:t>2009 – 157 GW (+38 GW)</a:t>
            </a:r>
            <a:endParaRPr kumimoji="0" lang="ru-RU" altLang="ru-RU" sz="2800" smtClean="0"/>
          </a:p>
        </p:txBody>
      </p:sp>
      <p:pic>
        <p:nvPicPr>
          <p:cNvPr id="26010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557338"/>
            <a:ext cx="381635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101" name="Содержимое 2"/>
          <p:cNvSpPr>
            <a:spLocks/>
          </p:cNvSpPr>
          <p:nvPr/>
        </p:nvSpPr>
        <p:spPr bwMode="auto">
          <a:xfrm>
            <a:off x="971550" y="4941888"/>
            <a:ext cx="35274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1" hangingPunct="1">
              <a:spcBef>
                <a:spcPct val="20000"/>
              </a:spcBef>
              <a:buClr>
                <a:schemeClr val="bg2"/>
              </a:buClr>
              <a:buSzPct val="50000"/>
              <a:buFont typeface="Arial" pitchFamily="34" charset="0"/>
              <a:buChar char="•"/>
            </a:pPr>
            <a:r>
              <a:rPr lang="en-US" altLang="ru-RU" sz="2800">
                <a:latin typeface="Calibri" pitchFamily="34" charset="0"/>
              </a:rPr>
              <a:t>In Russia: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bg2"/>
              </a:buClr>
              <a:buSzPct val="50000"/>
              <a:buFont typeface="Arial" pitchFamily="34" charset="0"/>
              <a:buChar char="•"/>
            </a:pPr>
            <a:r>
              <a:rPr lang="en-US" altLang="ru-RU" sz="2800">
                <a:latin typeface="Calibri" pitchFamily="34" charset="0"/>
              </a:rPr>
              <a:t>2020 – 12%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bg2"/>
              </a:buClr>
              <a:buSzPct val="50000"/>
              <a:buFont typeface="Arial" pitchFamily="34" charset="0"/>
              <a:buChar char="•"/>
            </a:pPr>
            <a:r>
              <a:rPr lang="en-US" altLang="ru-RU" sz="2800">
                <a:latin typeface="Calibri" pitchFamily="34" charset="0"/>
              </a:rPr>
              <a:t>2030 – 20%</a:t>
            </a:r>
            <a:endParaRPr lang="ru-RU" altLang="ru-RU" sz="2800">
              <a:latin typeface="Calibri" pitchFamily="34" charset="0"/>
            </a:endParaRPr>
          </a:p>
        </p:txBody>
      </p:sp>
      <p:pic>
        <p:nvPicPr>
          <p:cNvPr id="26010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860800"/>
            <a:ext cx="4191000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60475"/>
          </a:xfrm>
        </p:spPr>
        <p:txBody>
          <a:bodyPr/>
          <a:lstStyle/>
          <a:p>
            <a:pPr eaLnBrk="1" hangingPunct="1"/>
            <a:r>
              <a:rPr kumimoji="0" lang="en-US" altLang="ru-RU" sz="3200" b="1" smtClean="0">
                <a:solidFill>
                  <a:srgbClr val="006C31"/>
                </a:solidFill>
              </a:rPr>
              <a:t>Average annual wind speed at a height 50 m</a:t>
            </a:r>
            <a:br>
              <a:rPr kumimoji="0" lang="en-US" altLang="ru-RU" sz="3200" b="1" smtClean="0">
                <a:solidFill>
                  <a:srgbClr val="006C31"/>
                </a:solidFill>
              </a:rPr>
            </a:br>
            <a:endParaRPr kumimoji="0" lang="ru-RU" altLang="ru-RU" sz="3200" b="1" smtClean="0">
              <a:solidFill>
                <a:srgbClr val="006C31"/>
              </a:solidFill>
            </a:endParaRP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ru-RU" altLang="ru-RU" smtClean="0"/>
          </a:p>
        </p:txBody>
      </p:sp>
      <p:pic>
        <p:nvPicPr>
          <p:cNvPr id="262148" name="Picture 5" descr="Скорость ветр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76400"/>
            <a:ext cx="8305800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Содержимое 1"/>
          <p:cNvSpPr>
            <a:spLocks noGrp="1"/>
          </p:cNvSpPr>
          <p:nvPr>
            <p:ph/>
          </p:nvPr>
        </p:nvSpPr>
        <p:spPr>
          <a:xfrm>
            <a:off x="179388" y="1041400"/>
            <a:ext cx="8229600" cy="5851525"/>
          </a:xfrm>
        </p:spPr>
        <p:txBody>
          <a:bodyPr/>
          <a:lstStyle/>
          <a:p>
            <a:pPr marL="514350" indent="-514350">
              <a:buFont typeface="Arial" pitchFamily="34" charset="0"/>
              <a:buAutoNum type="arabicPeriod"/>
            </a:pPr>
            <a:r>
              <a:rPr kumimoji="0" lang="ru-RU" altLang="ru-RU" sz="2400" smtClean="0"/>
              <a:t>ВИЭ в мире и России и Корее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kumimoji="0" lang="ru-RU" altLang="ru-RU" sz="2400" smtClean="0"/>
              <a:t>Перспективы ВИЭ в Казахстане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kumimoji="0" lang="ru-RU" altLang="ru-RU" sz="2400" smtClean="0"/>
              <a:t>Накопители энергии в Казахстане(«Примус»)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kumimoji="0" lang="ru-RU" altLang="ru-RU" sz="2400" smtClean="0"/>
              <a:t>ВИЭ на ветре в Казахстане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kumimoji="0" lang="ru-RU" altLang="ru-RU" sz="2400" smtClean="0"/>
              <a:t>Эдектронно-пучеовые технологии производства кремния в Казахстане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kumimoji="0" lang="ru-RU" altLang="ru-RU" sz="2400" smtClean="0"/>
              <a:t>Голубая энергия Сыр-Дарьи и Аму-Дарьи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kumimoji="0" lang="ru-RU" altLang="ru-RU" sz="2400" smtClean="0"/>
              <a:t>Малые ГЭС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kumimoji="0" lang="ru-RU" altLang="ru-RU" sz="2400" smtClean="0"/>
              <a:t>Создание совместного ЦЕНТРА ВИЭ России - Казахстана =Корея (Предложение Послу Кореи в России)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kumimoji="0" lang="ru-RU" altLang="ru-RU" sz="2400" smtClean="0"/>
              <a:t>Заключение</a:t>
            </a:r>
          </a:p>
        </p:txBody>
      </p:sp>
      <p:sp>
        <p:nvSpPr>
          <p:cNvPr id="239619" name="Прямоугольник 2"/>
          <p:cNvSpPr>
            <a:spLocks noChangeArrowheads="1"/>
          </p:cNvSpPr>
          <p:nvPr/>
        </p:nvSpPr>
        <p:spPr bwMode="auto">
          <a:xfrm>
            <a:off x="3059113" y="260350"/>
            <a:ext cx="2163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План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kumimoji="0" lang="ru-RU" altLang="ru-RU" sz="3600" b="1" smtClean="0">
                <a:solidFill>
                  <a:srgbClr val="006C31"/>
                </a:solidFill>
              </a:rPr>
              <a:t>Wind power </a:t>
            </a:r>
            <a:r>
              <a:rPr kumimoji="0" lang="en-US" altLang="ru-RU" sz="3600" b="1" smtClean="0">
                <a:solidFill>
                  <a:srgbClr val="006C31"/>
                </a:solidFill>
              </a:rPr>
              <a:t>plant</a:t>
            </a:r>
            <a:r>
              <a:rPr kumimoji="0" lang="ru-RU" altLang="ru-RU" sz="3600" b="1" smtClean="0">
                <a:solidFill>
                  <a:srgbClr val="006C31"/>
                </a:solidFill>
              </a:rPr>
              <a:t>s in Russia: </a:t>
            </a:r>
            <a:br>
              <a:rPr kumimoji="0" lang="ru-RU" altLang="ru-RU" sz="3600" b="1" smtClean="0">
                <a:solidFill>
                  <a:srgbClr val="006C31"/>
                </a:solidFill>
              </a:rPr>
            </a:br>
            <a:r>
              <a:rPr kumimoji="0" lang="ru-RU" altLang="ru-RU" sz="3600" b="1" smtClean="0">
                <a:solidFill>
                  <a:srgbClr val="006C31"/>
                </a:solidFill>
              </a:rPr>
              <a:t>operation </a:t>
            </a:r>
            <a:r>
              <a:rPr kumimoji="0" lang="en-US" altLang="ru-RU" sz="3600" b="1" smtClean="0">
                <a:solidFill>
                  <a:srgbClr val="006C31"/>
                </a:solidFill>
              </a:rPr>
              <a:t>and</a:t>
            </a:r>
            <a:r>
              <a:rPr kumimoji="0" lang="ru-RU" altLang="ru-RU" sz="3600" b="1" smtClean="0">
                <a:solidFill>
                  <a:srgbClr val="006C31"/>
                </a:solidFill>
              </a:rPr>
              <a:t> development</a:t>
            </a:r>
          </a:p>
        </p:txBody>
      </p:sp>
      <p:graphicFrame>
        <p:nvGraphicFramePr>
          <p:cNvPr id="264195" name="Object 7"/>
          <p:cNvGraphicFramePr>
            <a:graphicFrameLocks noChangeAspect="1"/>
          </p:cNvGraphicFramePr>
          <p:nvPr/>
        </p:nvGraphicFramePr>
        <p:xfrm>
          <a:off x="0" y="1747838"/>
          <a:ext cx="9144000" cy="4932362"/>
        </p:xfrm>
        <a:graphic>
          <a:graphicData uri="http://schemas.openxmlformats.org/presentationml/2006/ole">
            <p:oleObj spid="_x0000_s264195" r:id="rId4" imgW="9676190" imgH="521904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406" name="Group 54"/>
          <p:cNvGraphicFramePr>
            <a:graphicFrameLocks noGrp="1"/>
          </p:cNvGraphicFramePr>
          <p:nvPr/>
        </p:nvGraphicFramePr>
        <p:xfrm>
          <a:off x="0" y="1484313"/>
          <a:ext cx="9144000" cy="5402262"/>
        </p:xfrm>
        <a:graphic>
          <a:graphicData uri="http://schemas.openxmlformats.org/drawingml/2006/table">
            <a:tbl>
              <a:tblPr/>
              <a:tblGrid>
                <a:gridCol w="2390775"/>
                <a:gridCol w="1404938"/>
                <a:gridCol w="1352550"/>
                <a:gridCol w="1041400"/>
                <a:gridCol w="1535112"/>
                <a:gridCol w="1419225"/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Type of w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ind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t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urbines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ctive area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Use factor of wind energy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oise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level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" pitchFamily="34" charset="0"/>
                        </a:rPr>
                        <a:t>Loss at wind averaging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round area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Vertical section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20% - 30%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Low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Down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Small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>
                          <a:tab pos="538163" algn="l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1/2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Vertical section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20% - 30% 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Low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Medium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Medium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Rotor section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35% - 45%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High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High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Big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393" name="Rectangle 59"/>
          <p:cNvSpPr>
            <a:spLocks noRot="1" noChangeArrowheads="1"/>
          </p:cNvSpPr>
          <p:nvPr/>
        </p:nvSpPr>
        <p:spPr bwMode="auto">
          <a:xfrm>
            <a:off x="0" y="549275"/>
            <a:ext cx="9144000" cy="463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Comparative</a:t>
            </a:r>
            <a:r>
              <a:rPr lang="en-US" sz="3200" b="1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 types of wind turbines</a:t>
            </a:r>
            <a:endParaRPr lang="ru-RU" sz="3200" b="1" dirty="0">
              <a:solidFill>
                <a:srgbClr val="006C31"/>
              </a:solidFill>
              <a:latin typeface="+mj-lt"/>
              <a:ea typeface="+mj-ea"/>
              <a:cs typeface="Arial" charset="0"/>
            </a:endParaRPr>
          </a:p>
        </p:txBody>
      </p:sp>
      <p:pic>
        <p:nvPicPr>
          <p:cNvPr id="266280" name="Picture 61" descr="на крыш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92375"/>
            <a:ext cx="122237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1" name="Text Box 62"/>
          <p:cNvSpPr txBox="1">
            <a:spLocks noChangeArrowheads="1"/>
          </p:cNvSpPr>
          <p:nvPr/>
        </p:nvSpPr>
        <p:spPr bwMode="auto">
          <a:xfrm>
            <a:off x="1331913" y="2852738"/>
            <a:ext cx="930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en-US" altLang="ru-RU"/>
              <a:t>Wind panel</a:t>
            </a:r>
            <a:endParaRPr lang="ru-RU" altLang="ru-RU"/>
          </a:p>
        </p:txBody>
      </p:sp>
      <p:pic>
        <p:nvPicPr>
          <p:cNvPr id="266282" name="Picture 64" descr="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5263"/>
            <a:ext cx="1222375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3" name="Text Box 65"/>
          <p:cNvSpPr txBox="1">
            <a:spLocks noChangeArrowheads="1"/>
          </p:cNvSpPr>
          <p:nvPr/>
        </p:nvSpPr>
        <p:spPr bwMode="auto">
          <a:xfrm>
            <a:off x="539750" y="4365625"/>
            <a:ext cx="1706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/>
              <a:t>Vertical</a:t>
            </a:r>
            <a:endParaRPr lang="en-US" altLang="ru-RU"/>
          </a:p>
          <a:p>
            <a:pPr algn="r" eaLnBrk="1" hangingPunct="1"/>
            <a:r>
              <a:rPr lang="en-US" altLang="ru-RU"/>
              <a:t>a</a:t>
            </a:r>
            <a:r>
              <a:rPr lang="ru-RU" altLang="ru-RU"/>
              <a:t>xis</a:t>
            </a:r>
          </a:p>
        </p:txBody>
      </p:sp>
      <p:pic>
        <p:nvPicPr>
          <p:cNvPr id="266284" name="Picture 67" descr="wind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51475"/>
            <a:ext cx="122237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5" name="Text Box 68"/>
          <p:cNvSpPr txBox="1">
            <a:spLocks noChangeArrowheads="1"/>
          </p:cNvSpPr>
          <p:nvPr/>
        </p:nvSpPr>
        <p:spPr bwMode="auto">
          <a:xfrm>
            <a:off x="1187450" y="5876925"/>
            <a:ext cx="1225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/>
              <a:t>Horizontal </a:t>
            </a:r>
            <a:r>
              <a:rPr lang="en-US" altLang="ru-RU"/>
              <a:t>a</a:t>
            </a:r>
            <a:r>
              <a:rPr lang="ru-RU" altLang="ru-RU"/>
              <a:t>xis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957513"/>
            <a:ext cx="4967288" cy="370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5" name="Заголовок 1"/>
          <p:cNvSpPr>
            <a:spLocks/>
          </p:cNvSpPr>
          <p:nvPr/>
        </p:nvSpPr>
        <p:spPr bwMode="auto">
          <a:xfrm>
            <a:off x="323850" y="188913"/>
            <a:ext cx="8229600" cy="1100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Sea</a:t>
            </a:r>
            <a:r>
              <a:rPr lang="ru-RU" sz="3200" b="1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 </a:t>
            </a:r>
            <a:r>
              <a:rPr lang="ru-RU" sz="3200" b="1" dirty="0" err="1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wind</a:t>
            </a:r>
            <a:r>
              <a:rPr lang="ru-RU" sz="3200" b="1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 </a:t>
            </a:r>
            <a:r>
              <a:rPr lang="en-US" sz="3200" b="1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platforms</a:t>
            </a:r>
            <a:endParaRPr lang="ru-RU" sz="3200" b="1" dirty="0">
              <a:solidFill>
                <a:srgbClr val="006C31"/>
              </a:solidFill>
              <a:latin typeface="+mj-lt"/>
              <a:ea typeface="+mj-ea"/>
              <a:cs typeface="Arial" charset="0"/>
            </a:endParaRPr>
          </a:p>
        </p:txBody>
      </p:sp>
      <p:pic>
        <p:nvPicPr>
          <p:cNvPr id="26829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628775"/>
            <a:ext cx="424815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2913" y="104775"/>
            <a:ext cx="8662987" cy="993775"/>
          </a:xfrm>
        </p:spPr>
        <p:txBody>
          <a:bodyPr/>
          <a:lstStyle/>
          <a:p>
            <a:pPr eaLnBrk="1" hangingPunct="1"/>
            <a:r>
              <a:rPr kumimoji="0" lang="en-US" altLang="ru-RU" sz="3200" b="1" smtClean="0">
                <a:solidFill>
                  <a:srgbClr val="006C31"/>
                </a:solidFill>
              </a:rPr>
              <a:t>Sea </a:t>
            </a:r>
            <a:r>
              <a:rPr kumimoji="0" lang="ru-RU" altLang="ru-RU" sz="3200" b="1" smtClean="0">
                <a:solidFill>
                  <a:srgbClr val="006C31"/>
                </a:solidFill>
              </a:rPr>
              <a:t>wind </a:t>
            </a:r>
            <a:r>
              <a:rPr kumimoji="0" lang="en-US" altLang="ru-RU" sz="3200" b="1" smtClean="0">
                <a:solidFill>
                  <a:srgbClr val="006C31"/>
                </a:solidFill>
              </a:rPr>
              <a:t>platform physics</a:t>
            </a:r>
            <a:endParaRPr kumimoji="0" lang="ru-RU" altLang="ru-RU" sz="3200" b="1" smtClean="0">
              <a:solidFill>
                <a:srgbClr val="006C31"/>
              </a:solidFill>
            </a:endParaRPr>
          </a:p>
        </p:txBody>
      </p:sp>
      <p:pic>
        <p:nvPicPr>
          <p:cNvPr id="270339" name="Picture 4" descr="d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368425"/>
            <a:ext cx="7561263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itle 1"/>
          <p:cNvSpPr>
            <a:spLocks noGrp="1"/>
          </p:cNvSpPr>
          <p:nvPr>
            <p:ph type="ctrTitle" sz="quarter" idx="4294967295"/>
          </p:nvPr>
        </p:nvSpPr>
        <p:spPr>
          <a:xfrm>
            <a:off x="415925" y="104775"/>
            <a:ext cx="8728075" cy="1066800"/>
          </a:xfrm>
        </p:spPr>
        <p:txBody>
          <a:bodyPr/>
          <a:lstStyle/>
          <a:p>
            <a:pPr eaLnBrk="1" hangingPunct="1"/>
            <a:r>
              <a:rPr kumimoji="0" lang="en-US" altLang="ru-RU" sz="3200" b="1" smtClean="0">
                <a:solidFill>
                  <a:srgbClr val="006C31"/>
                </a:solidFill>
              </a:rPr>
              <a:t>Bioenergetics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4294967295"/>
          </p:nvPr>
        </p:nvSpPr>
        <p:spPr>
          <a:xfrm>
            <a:off x="468313" y="1557338"/>
            <a:ext cx="7775575" cy="4432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sz="2800" dirty="0" smtClean="0">
                <a:ea typeface="+mn-ea"/>
                <a:cs typeface="+mn-cs"/>
              </a:rPr>
              <a:t>Bioenergy is </a:t>
            </a:r>
            <a:r>
              <a:rPr kumimoji="0" lang="en-US" sz="2800" dirty="0">
                <a:ea typeface="+mn-ea"/>
                <a:cs typeface="+mn-cs"/>
              </a:rPr>
              <a:t>an organic part of </a:t>
            </a:r>
            <a:r>
              <a:rPr kumimoji="0" lang="en-US" sz="2800" dirty="0" smtClean="0">
                <a:ea typeface="+mn-ea"/>
                <a:cs typeface="+mn-cs"/>
              </a:rPr>
              <a:t>energy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sz="2800" dirty="0" smtClean="0">
                <a:ea typeface="+mn-ea"/>
                <a:cs typeface="+mn-cs"/>
              </a:rPr>
              <a:t>The </a:t>
            </a:r>
            <a:r>
              <a:rPr kumimoji="0" lang="en-US" sz="2800" dirty="0">
                <a:ea typeface="+mn-ea"/>
                <a:cs typeface="+mn-cs"/>
              </a:rPr>
              <a:t>subject of bio-energy </a:t>
            </a:r>
            <a:r>
              <a:rPr kumimoji="0" lang="en-US" sz="2800" dirty="0" smtClean="0">
                <a:ea typeface="+mn-ea"/>
                <a:cs typeface="+mn-cs"/>
              </a:rPr>
              <a:t>is </a:t>
            </a:r>
            <a:r>
              <a:rPr kumimoji="0" lang="en-US" sz="2800" dirty="0">
                <a:ea typeface="+mn-ea"/>
                <a:cs typeface="+mn-cs"/>
              </a:rPr>
              <a:t>energy </a:t>
            </a:r>
            <a:r>
              <a:rPr kumimoji="0" lang="en-US" sz="2800" dirty="0" smtClean="0">
                <a:ea typeface="+mn-ea"/>
                <a:cs typeface="+mn-cs"/>
              </a:rPr>
              <a:t>production </a:t>
            </a:r>
            <a:r>
              <a:rPr kumimoji="0" lang="en-US" sz="2800" dirty="0">
                <a:ea typeface="+mn-ea"/>
                <a:cs typeface="+mn-cs"/>
              </a:rPr>
              <a:t>which are used for power generating equipment the same as traditional hydrocarbon </a:t>
            </a:r>
            <a:r>
              <a:rPr kumimoji="0" lang="en-US" sz="2800" dirty="0" smtClean="0">
                <a:ea typeface="+mn-ea"/>
                <a:cs typeface="+mn-cs"/>
              </a:rPr>
              <a:t>fuels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sz="2800" dirty="0" smtClean="0">
                <a:ea typeface="+mn-ea"/>
                <a:cs typeface="+mn-cs"/>
              </a:rPr>
              <a:t>Bioenergy </a:t>
            </a:r>
            <a:r>
              <a:rPr kumimoji="0" lang="en-US" sz="2800" dirty="0">
                <a:ea typeface="+mn-ea"/>
                <a:cs typeface="+mn-cs"/>
              </a:rPr>
              <a:t>are mainly used as motor </a:t>
            </a:r>
            <a:r>
              <a:rPr kumimoji="0" lang="en-US" sz="2800" dirty="0" smtClean="0">
                <a:ea typeface="+mn-ea"/>
                <a:cs typeface="+mn-cs"/>
              </a:rPr>
              <a:t>fuel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sz="2800" dirty="0" smtClean="0">
                <a:ea typeface="+mn-ea"/>
                <a:cs typeface="+mn-cs"/>
              </a:rPr>
              <a:t>If </a:t>
            </a:r>
            <a:r>
              <a:rPr kumimoji="0" lang="en-US" sz="2800" dirty="0">
                <a:ea typeface="+mn-ea"/>
                <a:cs typeface="+mn-cs"/>
              </a:rPr>
              <a:t>the "big" energy uses a set of </a:t>
            </a:r>
            <a:r>
              <a:rPr kumimoji="0" lang="en-US" sz="2800" dirty="0" smtClean="0">
                <a:ea typeface="+mn-ea"/>
                <a:cs typeface="+mn-cs"/>
              </a:rPr>
              <a:t>fuel </a:t>
            </a:r>
            <a:r>
              <a:rPr kumimoji="0" lang="en-US" sz="2800" dirty="0">
                <a:ea typeface="+mn-ea"/>
                <a:cs typeface="+mn-cs"/>
              </a:rPr>
              <a:t>the engines of alternative motor fuels today there is no</a:t>
            </a:r>
            <a:endParaRPr kumimoji="0" lang="ru-RU" sz="2600" dirty="0" smtClean="0"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27238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4851400"/>
            <a:ext cx="2286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63613"/>
          </a:xfrm>
        </p:spPr>
        <p:txBody>
          <a:bodyPr/>
          <a:lstStyle/>
          <a:p>
            <a:pPr eaLnBrk="1" hangingPunct="1"/>
            <a:r>
              <a:rPr kumimoji="0" lang="en-US" altLang="ru-RU" sz="3200" b="1" smtClean="0">
                <a:solidFill>
                  <a:srgbClr val="006C31"/>
                </a:solidFill>
              </a:rPr>
              <a:t>The development of bioenergy </a:t>
            </a:r>
            <a:br>
              <a:rPr kumimoji="0" lang="en-US" altLang="ru-RU" sz="3200" b="1" smtClean="0">
                <a:solidFill>
                  <a:srgbClr val="006C31"/>
                </a:solidFill>
              </a:rPr>
            </a:br>
            <a:r>
              <a:rPr kumimoji="0" lang="en-US" altLang="ru-RU" sz="3200" b="1" smtClean="0">
                <a:solidFill>
                  <a:srgbClr val="006C31"/>
                </a:solidFill>
              </a:rPr>
              <a:t>and it’s resource base</a:t>
            </a:r>
          </a:p>
        </p:txBody>
      </p:sp>
      <p:sp>
        <p:nvSpPr>
          <p:cNvPr id="274435" name="AutoShape 3"/>
          <p:cNvSpPr>
            <a:spLocks noChangeArrowheads="1"/>
          </p:cNvSpPr>
          <p:nvPr/>
        </p:nvSpPr>
        <p:spPr bwMode="auto">
          <a:xfrm>
            <a:off x="1905000" y="1371600"/>
            <a:ext cx="5181600" cy="9144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274436" name="Text Box 4"/>
          <p:cNvSpPr txBox="1">
            <a:spLocks noChangeArrowheads="1"/>
          </p:cNvSpPr>
          <p:nvPr/>
        </p:nvSpPr>
        <p:spPr bwMode="auto">
          <a:xfrm>
            <a:off x="2057400" y="1557338"/>
            <a:ext cx="48006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800">
                <a:latin typeface="Calibri" pitchFamily="34" charset="0"/>
              </a:rPr>
              <a:t>Motor fuel and raw biomass</a:t>
            </a:r>
            <a:endParaRPr lang="en-US" altLang="ru-RU">
              <a:latin typeface="Times New Roman" pitchFamily="18" charset="0"/>
            </a:endParaRPr>
          </a:p>
        </p:txBody>
      </p:sp>
      <p:sp>
        <p:nvSpPr>
          <p:cNvPr id="274437" name="AutoShape 5"/>
          <p:cNvSpPr>
            <a:spLocks noChangeArrowheads="1"/>
          </p:cNvSpPr>
          <p:nvPr/>
        </p:nvSpPr>
        <p:spPr bwMode="auto">
          <a:xfrm>
            <a:off x="533400" y="2971800"/>
            <a:ext cx="2438400" cy="1371600"/>
          </a:xfrm>
          <a:prstGeom prst="roundRect">
            <a:avLst>
              <a:gd name="adj" fmla="val 16667"/>
            </a:avLst>
          </a:prstGeom>
          <a:solidFill>
            <a:srgbClr val="00CC0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274438" name="Text Box 6"/>
          <p:cNvSpPr txBox="1">
            <a:spLocks noChangeArrowheads="1"/>
          </p:cNvSpPr>
          <p:nvPr/>
        </p:nvSpPr>
        <p:spPr bwMode="auto">
          <a:xfrm>
            <a:off x="685800" y="2995613"/>
            <a:ext cx="213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000" u="sng"/>
              <a:t>1st Generation </a:t>
            </a:r>
            <a:r>
              <a:rPr lang="en-US" altLang="ru-RU" sz="2000"/>
              <a:t>Food and industrial crops (Terrestrial)</a:t>
            </a:r>
            <a:endParaRPr lang="en-US" altLang="ru-RU" sz="1600" b="1">
              <a:solidFill>
                <a:srgbClr val="000000"/>
              </a:solidFill>
              <a:latin typeface="Bodoni MT Condensed" pitchFamily="18" charset="0"/>
            </a:endParaRPr>
          </a:p>
        </p:txBody>
      </p:sp>
      <p:sp>
        <p:nvSpPr>
          <p:cNvPr id="274439" name="AutoShape 7"/>
          <p:cNvSpPr>
            <a:spLocks noChangeArrowheads="1"/>
          </p:cNvSpPr>
          <p:nvPr/>
        </p:nvSpPr>
        <p:spPr bwMode="auto">
          <a:xfrm>
            <a:off x="6172200" y="2971800"/>
            <a:ext cx="2438400" cy="13716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274440" name="Text Box 8"/>
          <p:cNvSpPr txBox="1">
            <a:spLocks noChangeArrowheads="1"/>
          </p:cNvSpPr>
          <p:nvPr/>
        </p:nvSpPr>
        <p:spPr bwMode="auto">
          <a:xfrm>
            <a:off x="6170613" y="3173413"/>
            <a:ext cx="2514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000" u="sng"/>
              <a:t>2nd generation</a:t>
            </a:r>
            <a:r>
              <a:rPr lang="en-US" altLang="ru-RU" sz="2000"/>
              <a:t/>
            </a:r>
            <a:br>
              <a:rPr lang="en-US" altLang="ru-RU" sz="2000"/>
            </a:br>
            <a:r>
              <a:rPr lang="en-US" altLang="ru-RU" sz="2000"/>
              <a:t>Non-food biomass (Ground)</a:t>
            </a:r>
            <a:endParaRPr lang="en-US" altLang="ru-RU" sz="1600" b="1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74441" name="AutoShape 9"/>
          <p:cNvSpPr>
            <a:spLocks noChangeArrowheads="1"/>
          </p:cNvSpPr>
          <p:nvPr/>
        </p:nvSpPr>
        <p:spPr bwMode="auto">
          <a:xfrm>
            <a:off x="3352800" y="4648200"/>
            <a:ext cx="2438400" cy="1371600"/>
          </a:xfrm>
          <a:prstGeom prst="roundRect">
            <a:avLst>
              <a:gd name="adj" fmla="val 16667"/>
            </a:avLst>
          </a:prstGeom>
          <a:solidFill>
            <a:srgbClr val="33CC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274442" name="Text Box 10"/>
          <p:cNvSpPr txBox="1">
            <a:spLocks noChangeArrowheads="1"/>
          </p:cNvSpPr>
          <p:nvPr/>
        </p:nvSpPr>
        <p:spPr bwMode="auto">
          <a:xfrm>
            <a:off x="3276600" y="4724400"/>
            <a:ext cx="2590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000" u="sng">
                <a:latin typeface="Calibri" pitchFamily="34" charset="0"/>
              </a:rPr>
              <a:t>3rd generation</a:t>
            </a:r>
            <a:r>
              <a:rPr lang="en-US" altLang="ru-RU" sz="2000">
                <a:latin typeface="Calibri" pitchFamily="34" charset="0"/>
              </a:rPr>
              <a:t/>
            </a:r>
            <a:br>
              <a:rPr lang="en-US" altLang="ru-RU" sz="2000">
                <a:latin typeface="Calibri" pitchFamily="34" charset="0"/>
              </a:rPr>
            </a:br>
            <a:r>
              <a:rPr lang="en-US" altLang="ru-RU" sz="2000">
                <a:latin typeface="Calibri" pitchFamily="34" charset="0"/>
              </a:rPr>
              <a:t>Seaweed and cyanobacteria (Water)</a:t>
            </a:r>
            <a:endParaRPr lang="en-US" altLang="ru-RU" sz="2000" b="1">
              <a:solidFill>
                <a:srgbClr val="000000"/>
              </a:solidFill>
              <a:latin typeface="Bodoni MT Condensed" pitchFamily="18" charset="0"/>
            </a:endParaRPr>
          </a:p>
        </p:txBody>
      </p:sp>
      <p:sp>
        <p:nvSpPr>
          <p:cNvPr id="274443" name="AutoShape 11"/>
          <p:cNvSpPr>
            <a:spLocks noChangeArrowheads="1"/>
          </p:cNvSpPr>
          <p:nvPr/>
        </p:nvSpPr>
        <p:spPr bwMode="auto">
          <a:xfrm flipV="1">
            <a:off x="1905000" y="2514600"/>
            <a:ext cx="2209800" cy="76200"/>
          </a:xfrm>
          <a:prstGeom prst="rightArrow">
            <a:avLst>
              <a:gd name="adj1" fmla="val 50000"/>
              <a:gd name="adj2" fmla="val 7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274444" name="AutoShape 12"/>
          <p:cNvSpPr>
            <a:spLocks noChangeArrowheads="1"/>
          </p:cNvSpPr>
          <p:nvPr/>
        </p:nvSpPr>
        <p:spPr bwMode="auto">
          <a:xfrm>
            <a:off x="3505200" y="3124200"/>
            <a:ext cx="2133600" cy="1524000"/>
          </a:xfrm>
          <a:prstGeom prst="triangle">
            <a:avLst>
              <a:gd name="adj" fmla="val 50000"/>
            </a:avLst>
          </a:prstGeom>
          <a:solidFill>
            <a:srgbClr val="33CC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274445" name="AutoShape 13"/>
          <p:cNvSpPr>
            <a:spLocks noChangeArrowheads="1"/>
          </p:cNvSpPr>
          <p:nvPr/>
        </p:nvSpPr>
        <p:spPr bwMode="auto">
          <a:xfrm>
            <a:off x="2895600" y="3124200"/>
            <a:ext cx="1362075" cy="1066800"/>
          </a:xfrm>
          <a:prstGeom prst="triangle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274446" name="AutoShape 14"/>
          <p:cNvSpPr>
            <a:spLocks noChangeArrowheads="1"/>
          </p:cNvSpPr>
          <p:nvPr/>
        </p:nvSpPr>
        <p:spPr bwMode="auto">
          <a:xfrm rot="5400000">
            <a:off x="3238500" y="2857500"/>
            <a:ext cx="1066800" cy="1600200"/>
          </a:xfrm>
          <a:prstGeom prst="rtTriangle">
            <a:avLst/>
          </a:prstGeom>
          <a:solidFill>
            <a:srgbClr val="00CC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274447" name="AutoShape 15"/>
          <p:cNvSpPr>
            <a:spLocks noChangeArrowheads="1"/>
          </p:cNvSpPr>
          <p:nvPr/>
        </p:nvSpPr>
        <p:spPr bwMode="auto">
          <a:xfrm rot="10800000">
            <a:off x="4572000" y="3124200"/>
            <a:ext cx="1600200" cy="1066800"/>
          </a:xfrm>
          <a:prstGeom prst="rtTriangle">
            <a:avLst/>
          </a:prstGeom>
          <a:solidFill>
            <a:srgbClr val="99CC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274448" name="AutoShape 16"/>
          <p:cNvSpPr>
            <a:spLocks noChangeArrowheads="1"/>
          </p:cNvSpPr>
          <p:nvPr/>
        </p:nvSpPr>
        <p:spPr bwMode="auto">
          <a:xfrm rot="10800000">
            <a:off x="2057400" y="2286000"/>
            <a:ext cx="4876800" cy="838200"/>
          </a:xfrm>
          <a:prstGeom prst="triangle">
            <a:avLst>
              <a:gd name="adj" fmla="val 48532"/>
            </a:avLst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274449" name="Text Box 17"/>
          <p:cNvSpPr txBox="1">
            <a:spLocks noChangeArrowheads="1"/>
          </p:cNvSpPr>
          <p:nvPr/>
        </p:nvSpPr>
        <p:spPr bwMode="auto">
          <a:xfrm>
            <a:off x="379413" y="4416425"/>
            <a:ext cx="3186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/>
              <a:t>The first car on ethanol 1896;</a:t>
            </a:r>
            <a:br>
              <a:rPr lang="en-US" altLang="ru-RU"/>
            </a:br>
            <a:r>
              <a:rPr lang="en-US" altLang="ru-RU"/>
              <a:t>Modern technology in 1992;</a:t>
            </a:r>
            <a:br>
              <a:rPr lang="en-US" altLang="ru-RU"/>
            </a:br>
            <a:r>
              <a:rPr lang="en-US" altLang="ru-RU"/>
              <a:t>73.9 billion liters – 2009;</a:t>
            </a:r>
            <a:br>
              <a:rPr lang="en-US" altLang="ru-RU"/>
            </a:br>
            <a:r>
              <a:rPr lang="en-US" altLang="ru-RU"/>
              <a:t>Sugar cane, maize.</a:t>
            </a:r>
          </a:p>
        </p:txBody>
      </p:sp>
      <p:sp>
        <p:nvSpPr>
          <p:cNvPr id="274450" name="Text Box 19"/>
          <p:cNvSpPr txBox="1">
            <a:spLocks noChangeArrowheads="1"/>
          </p:cNvSpPr>
          <p:nvPr/>
        </p:nvSpPr>
        <p:spPr bwMode="auto">
          <a:xfrm>
            <a:off x="5715000" y="4381500"/>
            <a:ext cx="3429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/>
              <a:t>Research lignocellulosic biobutanol since 2004;</a:t>
            </a:r>
            <a:br>
              <a:rPr lang="en-US" altLang="ru-RU"/>
            </a:br>
            <a:r>
              <a:rPr lang="en-US" altLang="ru-RU"/>
              <a:t>Industrial production is planned from 2012.</a:t>
            </a:r>
            <a:endParaRPr lang="en-US" altLang="ru-RU">
              <a:latin typeface="Times New Roman" pitchFamily="18" charset="0"/>
            </a:endParaRPr>
          </a:p>
        </p:txBody>
      </p:sp>
      <p:sp>
        <p:nvSpPr>
          <p:cNvPr id="274451" name="Text Box 20"/>
          <p:cNvSpPr txBox="1">
            <a:spLocks noChangeArrowheads="1"/>
          </p:cNvSpPr>
          <p:nvPr/>
        </p:nvSpPr>
        <p:spPr bwMode="auto">
          <a:xfrm>
            <a:off x="2438400" y="5942013"/>
            <a:ext cx="4038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/>
              <a:t>Studies since 2007;</a:t>
            </a:r>
            <a:br>
              <a:rPr lang="en-US" altLang="ru-RU"/>
            </a:br>
            <a:r>
              <a:rPr lang="en-US" altLang="ru-RU"/>
              <a:t>Pilot plants – 2009;</a:t>
            </a:r>
            <a:br>
              <a:rPr lang="en-US" altLang="ru-RU"/>
            </a:br>
            <a:r>
              <a:rPr lang="en-US" altLang="ru-RU"/>
              <a:t>Industrial production - 2011.</a:t>
            </a:r>
            <a:endParaRPr lang="ru-RU" altLang="ru-RU">
              <a:latin typeface="Times New Roman" pitchFamily="18" charset="0"/>
            </a:endParaRPr>
          </a:p>
          <a:p>
            <a:pPr algn="ctr"/>
            <a:endParaRPr lang="en-US" altLang="ru-RU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ounded Rectangle 21"/>
          <p:cNvSpPr>
            <a:spLocks noChangeArrowheads="1"/>
          </p:cNvSpPr>
          <p:nvPr/>
        </p:nvSpPr>
        <p:spPr bwMode="auto">
          <a:xfrm>
            <a:off x="228600" y="2232025"/>
            <a:ext cx="8686800" cy="2362200"/>
          </a:xfrm>
          <a:prstGeom prst="roundRect">
            <a:avLst>
              <a:gd name="adj" fmla="val 16667"/>
            </a:avLst>
          </a:prstGeom>
          <a:solidFill>
            <a:srgbClr val="99FF66"/>
          </a:solidFill>
          <a:ln w="57150">
            <a:solidFill>
              <a:srgbClr val="3399FF"/>
            </a:solidFill>
            <a:round/>
            <a:headEnd/>
            <a:tailEnd/>
          </a:ln>
        </p:spPr>
        <p:txBody>
          <a:bodyPr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276483" name="Title 1"/>
          <p:cNvSpPr>
            <a:spLocks noGrp="1"/>
          </p:cNvSpPr>
          <p:nvPr>
            <p:ph type="title" idx="4294967295"/>
          </p:nvPr>
        </p:nvSpPr>
        <p:spPr>
          <a:xfrm>
            <a:off x="457200" y="115888"/>
            <a:ext cx="8229600" cy="1368425"/>
          </a:xfrm>
        </p:spPr>
        <p:txBody>
          <a:bodyPr/>
          <a:lstStyle/>
          <a:p>
            <a:pPr eaLnBrk="1" hangingPunct="1"/>
            <a:r>
              <a:rPr kumimoji="0" lang="en-US" altLang="ru-RU" sz="3200" b="1" smtClean="0">
                <a:solidFill>
                  <a:srgbClr val="006C31"/>
                </a:solidFill>
              </a:rPr>
              <a:t>Foundations of technology for recycling </a:t>
            </a:r>
            <a:br>
              <a:rPr kumimoji="0" lang="en-US" altLang="ru-RU" sz="3200" b="1" smtClean="0">
                <a:solidFill>
                  <a:srgbClr val="006C31"/>
                </a:solidFill>
              </a:rPr>
            </a:br>
            <a:r>
              <a:rPr kumimoji="0" lang="en-US" altLang="ru-RU" sz="3200" b="1" smtClean="0">
                <a:solidFill>
                  <a:srgbClr val="006C31"/>
                </a:solidFill>
              </a:rPr>
              <a:t>CO</a:t>
            </a:r>
            <a:r>
              <a:rPr kumimoji="0" lang="en-US" altLang="ru-RU" sz="3200" b="1" baseline="-25000" smtClean="0">
                <a:solidFill>
                  <a:srgbClr val="006C31"/>
                </a:solidFill>
              </a:rPr>
              <a:t>2</a:t>
            </a:r>
            <a:r>
              <a:rPr kumimoji="0" lang="en-US" altLang="ru-RU" sz="3200" b="1" smtClean="0">
                <a:solidFill>
                  <a:srgbClr val="006C31"/>
                </a:solidFill>
              </a:rPr>
              <a:t> petrol</a:t>
            </a:r>
          </a:p>
        </p:txBody>
      </p:sp>
      <p:sp>
        <p:nvSpPr>
          <p:cNvPr id="276484" name="TextBox 9"/>
          <p:cNvSpPr txBox="1">
            <a:spLocks noChangeArrowheads="1"/>
          </p:cNvSpPr>
          <p:nvPr/>
        </p:nvSpPr>
        <p:spPr bwMode="auto">
          <a:xfrm>
            <a:off x="1905000" y="2917825"/>
            <a:ext cx="1143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4000" b="1">
                <a:solidFill>
                  <a:srgbClr val="895002"/>
                </a:solidFill>
                <a:latin typeface="Tahoma" pitchFamily="34" charset="0"/>
                <a:cs typeface="Tahoma" pitchFamily="34" charset="0"/>
              </a:rPr>
              <a:t>СО</a:t>
            </a:r>
            <a:r>
              <a:rPr lang="ru-RU" altLang="ru-RU" sz="4000" b="1" baseline="-25000">
                <a:solidFill>
                  <a:srgbClr val="895002"/>
                </a:solidFill>
                <a:latin typeface="Tahoma" pitchFamily="34" charset="0"/>
                <a:cs typeface="Tahoma" pitchFamily="34" charset="0"/>
              </a:rPr>
              <a:t>2</a:t>
            </a:r>
            <a:endParaRPr lang="en-US" altLang="ru-RU" sz="4000" b="1" baseline="-25000">
              <a:solidFill>
                <a:srgbClr val="89500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76485" name="Sun 11"/>
          <p:cNvSpPr>
            <a:spLocks noChangeArrowheads="1"/>
          </p:cNvSpPr>
          <p:nvPr/>
        </p:nvSpPr>
        <p:spPr bwMode="auto">
          <a:xfrm>
            <a:off x="381000" y="2841625"/>
            <a:ext cx="914400" cy="9144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14" name="Teardrop 13"/>
          <p:cNvSpPr/>
          <p:nvPr/>
        </p:nvSpPr>
        <p:spPr bwMode="auto">
          <a:xfrm rot="18858230">
            <a:off x="3574256" y="3061494"/>
            <a:ext cx="695325" cy="700088"/>
          </a:xfrm>
          <a:prstGeom prst="teardrop">
            <a:avLst>
              <a:gd name="adj" fmla="val 151876"/>
            </a:avLst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 pitchFamily="18" charset="0"/>
            </a:endParaRPr>
          </a:p>
        </p:txBody>
      </p:sp>
      <p:pic>
        <p:nvPicPr>
          <p:cNvPr id="2764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070225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qual 17"/>
          <p:cNvSpPr/>
          <p:nvPr/>
        </p:nvSpPr>
        <p:spPr bwMode="auto">
          <a:xfrm>
            <a:off x="5486400" y="3070225"/>
            <a:ext cx="457200" cy="457200"/>
          </a:xfrm>
          <a:prstGeom prst="mathEqual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 pitchFamily="18" charset="0"/>
            </a:endParaRPr>
          </a:p>
        </p:txBody>
      </p:sp>
      <p:pic>
        <p:nvPicPr>
          <p:cNvPr id="27648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2765425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90" name="TextBox 20"/>
          <p:cNvSpPr txBox="1">
            <a:spLocks noChangeArrowheads="1"/>
          </p:cNvSpPr>
          <p:nvPr/>
        </p:nvSpPr>
        <p:spPr bwMode="auto">
          <a:xfrm>
            <a:off x="7772400" y="2917825"/>
            <a:ext cx="796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4000" b="1">
                <a:solidFill>
                  <a:srgbClr val="00CCFF"/>
                </a:solidFill>
                <a:latin typeface="Tahoma" pitchFamily="34" charset="0"/>
                <a:cs typeface="Tahoma" pitchFamily="34" charset="0"/>
              </a:rPr>
              <a:t>О</a:t>
            </a:r>
            <a:r>
              <a:rPr lang="ru-RU" altLang="ru-RU" sz="4000" b="1" baseline="-25000">
                <a:solidFill>
                  <a:srgbClr val="00CCFF"/>
                </a:solidFill>
                <a:latin typeface="Tahoma" pitchFamily="34" charset="0"/>
                <a:cs typeface="Tahoma" pitchFamily="34" charset="0"/>
              </a:rPr>
              <a:t>2</a:t>
            </a:r>
            <a:endParaRPr lang="en-US" altLang="ru-RU" sz="4000" b="1" baseline="-25000">
              <a:solidFill>
                <a:srgbClr val="00CC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Plus 24"/>
          <p:cNvSpPr/>
          <p:nvPr/>
        </p:nvSpPr>
        <p:spPr bwMode="auto">
          <a:xfrm>
            <a:off x="7315200" y="3070225"/>
            <a:ext cx="457200" cy="457200"/>
          </a:xfrm>
          <a:prstGeom prst="mathPlus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26" name="Plus 25"/>
          <p:cNvSpPr/>
          <p:nvPr/>
        </p:nvSpPr>
        <p:spPr bwMode="auto">
          <a:xfrm>
            <a:off x="2971800" y="3070225"/>
            <a:ext cx="457200" cy="457200"/>
          </a:xfrm>
          <a:prstGeom prst="mathPlus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27" name="Plus 26"/>
          <p:cNvSpPr/>
          <p:nvPr/>
        </p:nvSpPr>
        <p:spPr bwMode="auto">
          <a:xfrm>
            <a:off x="4343400" y="3070225"/>
            <a:ext cx="457200" cy="457200"/>
          </a:xfrm>
          <a:prstGeom prst="mathPlus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28" name="Plus 27"/>
          <p:cNvSpPr/>
          <p:nvPr/>
        </p:nvSpPr>
        <p:spPr bwMode="auto">
          <a:xfrm>
            <a:off x="1447800" y="3070225"/>
            <a:ext cx="457200" cy="457200"/>
          </a:xfrm>
          <a:prstGeom prst="mathPlus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276495" name="TextBox 28"/>
          <p:cNvSpPr txBox="1">
            <a:spLocks noChangeArrowheads="1"/>
          </p:cNvSpPr>
          <p:nvPr/>
        </p:nvSpPr>
        <p:spPr bwMode="auto">
          <a:xfrm>
            <a:off x="533400" y="2384425"/>
            <a:ext cx="914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600" b="1" i="1">
                <a:solidFill>
                  <a:srgbClr val="FF8840"/>
                </a:solidFill>
                <a:latin typeface="Tahoma" pitchFamily="34" charset="0"/>
                <a:cs typeface="Tahoma" pitchFamily="34" charset="0"/>
              </a:rPr>
              <a:t>Light</a:t>
            </a:r>
          </a:p>
        </p:txBody>
      </p:sp>
      <p:sp>
        <p:nvSpPr>
          <p:cNvPr id="276496" name="TextBox 29"/>
          <p:cNvSpPr txBox="1">
            <a:spLocks noChangeArrowheads="1"/>
          </p:cNvSpPr>
          <p:nvPr/>
        </p:nvSpPr>
        <p:spPr bwMode="auto">
          <a:xfrm>
            <a:off x="1524000" y="2384425"/>
            <a:ext cx="1905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ru-RU" sz="1600" b="1" i="1">
                <a:solidFill>
                  <a:srgbClr val="895002"/>
                </a:solidFill>
                <a:latin typeface="Tahoma" pitchFamily="34" charset="0"/>
                <a:cs typeface="Tahoma" pitchFamily="34" charset="0"/>
              </a:rPr>
              <a:t>Carbon dioxide</a:t>
            </a:r>
          </a:p>
        </p:txBody>
      </p:sp>
      <p:sp>
        <p:nvSpPr>
          <p:cNvPr id="276497" name="TextBox 30"/>
          <p:cNvSpPr txBox="1">
            <a:spLocks noChangeArrowheads="1"/>
          </p:cNvSpPr>
          <p:nvPr/>
        </p:nvSpPr>
        <p:spPr bwMode="auto">
          <a:xfrm>
            <a:off x="3581400" y="2384425"/>
            <a:ext cx="838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600" b="1" i="1">
                <a:solidFill>
                  <a:srgbClr val="3399FF"/>
                </a:solidFill>
                <a:latin typeface="Tahoma" pitchFamily="34" charset="0"/>
                <a:cs typeface="Tahoma" pitchFamily="34" charset="0"/>
              </a:rPr>
              <a:t>Water</a:t>
            </a:r>
          </a:p>
        </p:txBody>
      </p:sp>
      <p:sp>
        <p:nvSpPr>
          <p:cNvPr id="276498" name="TextBox 31"/>
          <p:cNvSpPr txBox="1">
            <a:spLocks noChangeArrowheads="1"/>
          </p:cNvSpPr>
          <p:nvPr/>
        </p:nvSpPr>
        <p:spPr bwMode="auto">
          <a:xfrm>
            <a:off x="5599113" y="2373313"/>
            <a:ext cx="18288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ru-RU" sz="1600" b="1" i="1">
                <a:solidFill>
                  <a:srgbClr val="098128"/>
                </a:solidFill>
                <a:latin typeface="Tahoma" pitchFamily="34" charset="0"/>
                <a:cs typeface="Tahoma" pitchFamily="34" charset="0"/>
              </a:rPr>
              <a:t>SEAWEED</a:t>
            </a:r>
          </a:p>
        </p:txBody>
      </p:sp>
      <p:sp>
        <p:nvSpPr>
          <p:cNvPr id="276499" name="TextBox 32"/>
          <p:cNvSpPr txBox="1">
            <a:spLocks noChangeArrowheads="1"/>
          </p:cNvSpPr>
          <p:nvPr/>
        </p:nvSpPr>
        <p:spPr bwMode="auto">
          <a:xfrm>
            <a:off x="7642225" y="2386013"/>
            <a:ext cx="1150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1600" b="1" i="1">
                <a:solidFill>
                  <a:srgbClr val="00CCFF"/>
                </a:solidFill>
                <a:latin typeface="Tahoma" pitchFamily="34" charset="0"/>
                <a:cs typeface="Tahoma" pitchFamily="34" charset="0"/>
              </a:rPr>
              <a:t>Oxygen</a:t>
            </a:r>
          </a:p>
        </p:txBody>
      </p:sp>
      <p:sp>
        <p:nvSpPr>
          <p:cNvPr id="276500" name="TextBox 33"/>
          <p:cNvSpPr txBox="1">
            <a:spLocks noChangeArrowheads="1"/>
          </p:cNvSpPr>
          <p:nvPr/>
        </p:nvSpPr>
        <p:spPr bwMode="auto">
          <a:xfrm>
            <a:off x="4648200" y="2384425"/>
            <a:ext cx="1147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ru-RU" sz="1600" b="1" i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Seaweed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2775" y="5178425"/>
            <a:ext cx="1905000" cy="579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2</a:t>
            </a:r>
            <a:r>
              <a:rPr kumimoji="0" lang="en-US" alt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tons</a:t>
            </a:r>
            <a:r>
              <a:rPr kumimoji="0" lang="ru-RU" alt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СО</a:t>
            </a:r>
            <a:r>
              <a:rPr kumimoji="0" lang="ru-RU" altLang="ru-RU" b="1" i="1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2</a:t>
            </a:r>
            <a:r>
              <a:rPr kumimoji="0" lang="ru-RU" altLang="ru-RU" sz="3200" b="1" i="1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kumimoji="0" lang="ru-RU" altLang="ru-RU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endParaRPr kumimoji="0" lang="en-US" altLang="ru-RU" sz="3200" b="1" i="1"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76502" name="Notched Right Arrow 35"/>
          <p:cNvSpPr>
            <a:spLocks noChangeArrowheads="1"/>
          </p:cNvSpPr>
          <p:nvPr/>
        </p:nvSpPr>
        <p:spPr bwMode="auto">
          <a:xfrm>
            <a:off x="2520950" y="5451475"/>
            <a:ext cx="457200" cy="1524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162300" y="5299075"/>
            <a:ext cx="2332038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1</a:t>
            </a:r>
            <a:r>
              <a:rPr kumimoji="0" lang="en-US" alt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ton</a:t>
            </a:r>
            <a:r>
              <a:rPr kumimoji="0" lang="ru-RU" alt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kumimoji="0" lang="en-US" alt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SEAWEED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048375" y="5302250"/>
            <a:ext cx="2867025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0,4-0,6 </a:t>
            </a:r>
            <a:r>
              <a:rPr kumimoji="0" lang="en-US" alt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ton</a:t>
            </a:r>
            <a:r>
              <a:rPr kumimoji="0" lang="ru-RU" alt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 </a:t>
            </a:r>
            <a:r>
              <a:rPr kumimoji="0" lang="en-US" alt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PETROL</a:t>
            </a:r>
          </a:p>
        </p:txBody>
      </p:sp>
      <p:sp>
        <p:nvSpPr>
          <p:cNvPr id="276505" name="Notched Right Arrow 46"/>
          <p:cNvSpPr>
            <a:spLocks noChangeArrowheads="1"/>
          </p:cNvSpPr>
          <p:nvPr/>
        </p:nvSpPr>
        <p:spPr bwMode="auto">
          <a:xfrm>
            <a:off x="5381625" y="5451475"/>
            <a:ext cx="457200" cy="1524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altLang="ru-RU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>
            <a:cxnSpLocks noChangeShapeType="1"/>
          </p:cNvCxnSpPr>
          <p:nvPr/>
        </p:nvCxnSpPr>
        <p:spPr bwMode="auto">
          <a:xfrm>
            <a:off x="268288" y="6683375"/>
            <a:ext cx="8612187" cy="7938"/>
          </a:xfrm>
          <a:prstGeom prst="line">
            <a:avLst/>
          </a:prstGeom>
          <a:noFill/>
          <a:ln w="38100">
            <a:solidFill>
              <a:srgbClr val="4BACC6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8531" name="Номер слайда 4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055CC2E-10FA-4ABE-9819-6723766F2080}" type="slidenum">
              <a:rPr lang="ru-RU" altLang="ru-RU" sz="10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27</a:t>
            </a:fld>
            <a:endParaRPr lang="ru-RU" altLang="ru-RU" sz="10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78532" name="Rectangle 7"/>
          <p:cNvSpPr>
            <a:spLocks noChangeArrowheads="1"/>
          </p:cNvSpPr>
          <p:nvPr/>
        </p:nvSpPr>
        <p:spPr bwMode="auto">
          <a:xfrm>
            <a:off x="0" y="1260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52352" bIns="0" anchor="ctr">
            <a:spAutoFit/>
          </a:bodyPr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99334" name="Text Box 9"/>
          <p:cNvSpPr txBox="1">
            <a:spLocks noChangeArrowheads="1"/>
          </p:cNvSpPr>
          <p:nvPr/>
        </p:nvSpPr>
        <p:spPr bwMode="auto">
          <a:xfrm>
            <a:off x="114300" y="169863"/>
            <a:ext cx="9001125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Hydrogen </a:t>
            </a:r>
            <a:r>
              <a:rPr lang="en-US" sz="3200" b="1" dirty="0" smtClean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technologies </a:t>
            </a:r>
            <a:r>
              <a:rPr lang="en-US" sz="3200" b="1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for </a:t>
            </a:r>
            <a:r>
              <a:rPr lang="en-US" sz="3200" b="1" dirty="0" smtClean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renewable energy</a:t>
            </a:r>
            <a:endParaRPr lang="ru-RU" sz="3200" b="1" dirty="0">
              <a:solidFill>
                <a:srgbClr val="006C31"/>
              </a:solidFill>
              <a:latin typeface="+mj-lt"/>
              <a:ea typeface="+mj-ea"/>
              <a:cs typeface="Arial" charset="0"/>
            </a:endParaRPr>
          </a:p>
        </p:txBody>
      </p:sp>
      <p:sp>
        <p:nvSpPr>
          <p:cNvPr id="278534" name="Rectangle 7"/>
          <p:cNvSpPr>
            <a:spLocks noChangeArrowheads="1"/>
          </p:cNvSpPr>
          <p:nvPr/>
        </p:nvSpPr>
        <p:spPr bwMode="auto">
          <a:xfrm>
            <a:off x="0" y="3627438"/>
            <a:ext cx="8856663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altLang="ru-RU" b="1">
                <a:latin typeface="Calibri" pitchFamily="34" charset="0"/>
              </a:rPr>
              <a:t>Results of the project:</a:t>
            </a:r>
            <a:r>
              <a:rPr lang="en-US" altLang="ru-RU" sz="1600">
                <a:latin typeface="Calibri" pitchFamily="34" charset="0"/>
              </a:rPr>
              <a:t/>
            </a:r>
            <a:br>
              <a:rPr lang="en-US" altLang="ru-RU" sz="1600">
                <a:latin typeface="Calibri" pitchFamily="34" charset="0"/>
              </a:rPr>
            </a:br>
            <a:r>
              <a:rPr lang="en-US" altLang="ru-RU" sz="1600">
                <a:latin typeface="Calibri" pitchFamily="34" charset="0"/>
              </a:rPr>
              <a:t>- Energy efficiency by incorporating into the energy of new fuels (municipal solid waste, wood waste, peat, etc.). In particular, the annual volume of wood waste from forestry operations - more than 70 million cubic meters of raw materials that can extract up to 1,000 GW and 400 GW of thermal power;</a:t>
            </a:r>
            <a:br>
              <a:rPr lang="en-US" altLang="ru-RU" sz="1600">
                <a:latin typeface="Calibri" pitchFamily="34" charset="0"/>
              </a:rPr>
            </a:br>
            <a:r>
              <a:rPr lang="en-US" altLang="ru-RU" sz="1600">
                <a:latin typeface="Calibri" pitchFamily="34" charset="0"/>
              </a:rPr>
              <a:t>- Restructuring of fuel and energy balance of the northern (forest wood) areas to reduce the proportion of expensive fuels, reducing the volume of the "northern" importation of fuel resources;</a:t>
            </a:r>
            <a:br>
              <a:rPr lang="en-US" altLang="ru-RU" sz="1600">
                <a:latin typeface="Calibri" pitchFamily="34" charset="0"/>
              </a:rPr>
            </a:br>
            <a:r>
              <a:rPr lang="en-US" altLang="ru-RU" sz="1600">
                <a:latin typeface="Calibri" pitchFamily="34" charset="0"/>
              </a:rPr>
              <a:t>- Improving the efficiency of autonomous power systems based on renewable energy sources (40%);</a:t>
            </a:r>
            <a:br>
              <a:rPr lang="en-US" altLang="ru-RU" sz="1600">
                <a:latin typeface="Calibri" pitchFamily="34" charset="0"/>
              </a:rPr>
            </a:br>
            <a:r>
              <a:rPr lang="en-US" altLang="ru-RU" sz="1600">
                <a:latin typeface="Calibri" pitchFamily="34" charset="0"/>
              </a:rPr>
              <a:t>- Revenues from sales of power plants, their units and components (sales electrolyzers, fuel cells, electrocatalysts, membrane-electrode units, etc.) in excess of 1 billion rubles. per year;</a:t>
            </a:r>
            <a:br>
              <a:rPr lang="en-US" altLang="ru-RU" sz="1600">
                <a:latin typeface="Calibri" pitchFamily="34" charset="0"/>
              </a:rPr>
            </a:br>
            <a:r>
              <a:rPr lang="en-US" altLang="ru-RU" sz="1600">
                <a:latin typeface="Calibri" pitchFamily="34" charset="0"/>
              </a:rPr>
              <a:t>- Creation in the energy sector, the decentralized structure of the Russian energy sector, including power plants based on renewable sources of energy (the total demand to 50 GW).</a:t>
            </a:r>
            <a:endParaRPr lang="ru-RU" altLang="ru-RU" sz="1600" b="1" i="1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78535" name="Rectangle 8"/>
          <p:cNvSpPr>
            <a:spLocks noChangeArrowheads="1"/>
          </p:cNvSpPr>
          <p:nvPr/>
        </p:nvSpPr>
        <p:spPr bwMode="auto">
          <a:xfrm>
            <a:off x="250825" y="836613"/>
            <a:ext cx="5381625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b="1">
                <a:latin typeface="Calibri" pitchFamily="34" charset="0"/>
              </a:rPr>
              <a:t>Development and organization of technology:</a:t>
            </a:r>
            <a:br>
              <a:rPr lang="en-US" altLang="ru-RU" b="1">
                <a:latin typeface="Calibri" pitchFamily="34" charset="0"/>
              </a:rPr>
            </a:br>
            <a:r>
              <a:rPr lang="en-US" altLang="ru-RU" sz="1600">
                <a:latin typeface="Calibri" pitchFamily="34" charset="0"/>
              </a:rPr>
              <a:t>   - Autonomous sources of electricity and heat from renewable energy sources with hydrogen accumulation, emergency systems (backup) power supply systems and energy recovery plants in the "failing" hours.</a:t>
            </a:r>
            <a:br>
              <a:rPr lang="en-US" altLang="ru-RU" sz="1600">
                <a:latin typeface="Calibri" pitchFamily="34" charset="0"/>
              </a:rPr>
            </a:br>
            <a:r>
              <a:rPr lang="en-US" altLang="ru-RU" sz="1600">
                <a:latin typeface="Calibri" pitchFamily="34" charset="0"/>
              </a:rPr>
              <a:t>   - A new generation of gasification (processing) of biomass, including wood waste, organic household and industrial waste to produce synthesis gas (hydrogen), thermal and electrical energy.</a:t>
            </a:r>
            <a:endParaRPr lang="ru-RU" altLang="ru-RU" sz="1600" b="1">
              <a:latin typeface="Calibri" pitchFamily="34" charset="0"/>
            </a:endParaRPr>
          </a:p>
        </p:txBody>
      </p:sp>
      <p:pic>
        <p:nvPicPr>
          <p:cNvPr id="278536" name="Picture 10" descr="Поле%20СК%20техблока%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2925763"/>
            <a:ext cx="1655763" cy="9366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78537" name="Picture 11" descr="energy-system-SP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4213" y="2735263"/>
            <a:ext cx="1727200" cy="11525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8538" name="Picture 12" descr="Модуль-1_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1773238"/>
            <a:ext cx="17287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9" name="Picture 13" descr="Ветроустановк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908050"/>
            <a:ext cx="1439863" cy="15128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9282" name="Picture 2" descr="Fig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8367713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6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186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85344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1000"/>
              </a:spcAft>
              <a:defRPr/>
            </a:pPr>
            <a:r>
              <a:rPr kumimoji="0" lang="ru-RU" altLang="ru-RU" sz="2700" b="1" dirty="0">
                <a:solidFill>
                  <a:srgbClr val="CC0000"/>
                </a:solidFill>
                <a:latin typeface="+mj-lt"/>
              </a:rPr>
              <a:t>Топливные  элементы</a:t>
            </a:r>
            <a:endParaRPr kumimoji="0" lang="ru-RU" altLang="ru-RU" sz="1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165187" name="Text Box 3"/>
          <p:cNvSpPr txBox="1">
            <a:spLocks noChangeArrowheads="1"/>
          </p:cNvSpPr>
          <p:nvPr/>
        </p:nvSpPr>
        <p:spPr bwMode="auto">
          <a:xfrm>
            <a:off x="304800" y="1096963"/>
            <a:ext cx="853440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sz="2000" b="1" i="1">
                <a:solidFill>
                  <a:srgbClr val="000000"/>
                </a:solidFill>
              </a:rPr>
              <a:t>	</a:t>
            </a:r>
            <a:r>
              <a:rPr lang="ru-RU" altLang="ru-RU" b="1" i="1">
                <a:solidFill>
                  <a:srgbClr val="000000"/>
                </a:solidFill>
              </a:rPr>
              <a:t>Теоретический КПД водород-кислородного ТЭ, рассчитанный как отношение произведенной электроэнергии к теплоте реакции близок к единице. Однако, реализация идеи использования ТЭ в энергетике наталкивается на серьезные трудности.</a:t>
            </a:r>
          </a:p>
        </p:txBody>
      </p:sp>
      <p:sp>
        <p:nvSpPr>
          <p:cNvPr id="3165188" name="Text Box 4"/>
          <p:cNvSpPr txBox="1">
            <a:spLocks noChangeArrowheads="1"/>
          </p:cNvSpPr>
          <p:nvPr/>
        </p:nvSpPr>
        <p:spPr bwMode="auto">
          <a:xfrm>
            <a:off x="304800" y="2438400"/>
            <a:ext cx="85344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sz="2000" b="1" i="1">
                <a:solidFill>
                  <a:srgbClr val="000000"/>
                </a:solidFill>
              </a:rPr>
              <a:t>	</a:t>
            </a:r>
            <a:r>
              <a:rPr lang="ru-RU" altLang="ru-RU" b="1" i="1">
                <a:solidFill>
                  <a:srgbClr val="000000"/>
                </a:solidFill>
              </a:rPr>
              <a:t>Основная трудность реализации ТЭ состоит в необ-ходимости осуществить реакцию топлива с окислителем электрохимическим путем, для чего оба компонента реакции должны быть вначале превращены в ионы.</a:t>
            </a:r>
          </a:p>
        </p:txBody>
      </p:sp>
      <p:sp>
        <p:nvSpPr>
          <p:cNvPr id="3165189" name="Text Box 5"/>
          <p:cNvSpPr txBox="1">
            <a:spLocks noChangeArrowheads="1"/>
          </p:cNvSpPr>
          <p:nvPr/>
        </p:nvSpPr>
        <p:spPr bwMode="auto">
          <a:xfrm>
            <a:off x="304800" y="3810000"/>
            <a:ext cx="853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sz="2000" b="1" i="1">
                <a:solidFill>
                  <a:srgbClr val="000000"/>
                </a:solidFill>
              </a:rPr>
              <a:t>	</a:t>
            </a:r>
            <a:r>
              <a:rPr lang="ru-RU" altLang="ru-RU" b="1" i="1">
                <a:solidFill>
                  <a:srgbClr val="000000"/>
                </a:solidFill>
              </a:rPr>
              <a:t>Сегодня для энергетических приложений рассматривается несколько типов ТЭ с КПД от 40 до 70%:</a:t>
            </a:r>
            <a:endParaRPr lang="ru-RU" altLang="ru-RU" sz="2000" b="1" i="1">
              <a:solidFill>
                <a:srgbClr val="000000"/>
              </a:solidFill>
            </a:endParaRPr>
          </a:p>
        </p:txBody>
      </p:sp>
      <p:sp>
        <p:nvSpPr>
          <p:cNvPr id="3165190" name="Text Box 6"/>
          <p:cNvSpPr txBox="1">
            <a:spLocks noChangeArrowheads="1"/>
          </p:cNvSpPr>
          <p:nvPr/>
        </p:nvSpPr>
        <p:spPr bwMode="auto">
          <a:xfrm>
            <a:off x="304800" y="4495800"/>
            <a:ext cx="853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b="1" i="1">
                <a:solidFill>
                  <a:srgbClr val="000000"/>
                </a:solidFill>
              </a:rPr>
              <a:t>	1. ТЭ со щелочным электролитом (ЩТЭ)</a:t>
            </a:r>
          </a:p>
        </p:txBody>
      </p:sp>
      <p:sp>
        <p:nvSpPr>
          <p:cNvPr id="3165191" name="Text Box 7"/>
          <p:cNvSpPr txBox="1">
            <a:spLocks noChangeArrowheads="1"/>
          </p:cNvSpPr>
          <p:nvPr/>
        </p:nvSpPr>
        <p:spPr bwMode="auto">
          <a:xfrm>
            <a:off x="304800" y="4876800"/>
            <a:ext cx="853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b="1" i="1">
                <a:solidFill>
                  <a:srgbClr val="000000"/>
                </a:solidFill>
              </a:rPr>
              <a:t>	2. ТЭ с фосфорной кислотой (ФТЭ)</a:t>
            </a:r>
          </a:p>
        </p:txBody>
      </p:sp>
      <p:sp>
        <p:nvSpPr>
          <p:cNvPr id="3165192" name="Text Box 8"/>
          <p:cNvSpPr txBox="1">
            <a:spLocks noChangeArrowheads="1"/>
          </p:cNvSpPr>
          <p:nvPr/>
        </p:nvSpPr>
        <p:spPr bwMode="auto">
          <a:xfrm>
            <a:off x="304800" y="5257800"/>
            <a:ext cx="853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b="1" i="1">
                <a:solidFill>
                  <a:srgbClr val="000000"/>
                </a:solidFill>
              </a:rPr>
              <a:t>	3. ТЭ с твердо-полимерными мембранами (ТПТЭ)</a:t>
            </a:r>
          </a:p>
        </p:txBody>
      </p:sp>
      <p:sp>
        <p:nvSpPr>
          <p:cNvPr id="3165193" name="Text Box 9"/>
          <p:cNvSpPr txBox="1">
            <a:spLocks noChangeArrowheads="1"/>
          </p:cNvSpPr>
          <p:nvPr/>
        </p:nvSpPr>
        <p:spPr bwMode="auto">
          <a:xfrm>
            <a:off x="304800" y="5622925"/>
            <a:ext cx="853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b="1" i="1">
                <a:solidFill>
                  <a:srgbClr val="000000"/>
                </a:solidFill>
              </a:rPr>
              <a:t>	4. ТЭ с расплавом карбонатов (РКТЭ)</a:t>
            </a:r>
          </a:p>
        </p:txBody>
      </p:sp>
      <p:sp>
        <p:nvSpPr>
          <p:cNvPr id="3165194" name="Text Box 10"/>
          <p:cNvSpPr txBox="1">
            <a:spLocks noChangeArrowheads="1"/>
          </p:cNvSpPr>
          <p:nvPr/>
        </p:nvSpPr>
        <p:spPr bwMode="auto">
          <a:xfrm>
            <a:off x="304800" y="6003925"/>
            <a:ext cx="853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b="1" i="1">
                <a:solidFill>
                  <a:srgbClr val="000000"/>
                </a:solidFill>
              </a:rPr>
              <a:t>	5. ТЭ с твердооксидным электролитом (ТОТЭ)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65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65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16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16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16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65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65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65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65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65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65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65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65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65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65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65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65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65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65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65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65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65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65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65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65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5186" grpId="0" autoUpdateAnimBg="0"/>
      <p:bldP spid="3165187" grpId="0" autoUpdateAnimBg="0"/>
      <p:bldP spid="3165188" grpId="0" autoUpdateAnimBg="0"/>
      <p:bldP spid="3165189" grpId="0" autoUpdateAnimBg="0"/>
      <p:bldP spid="3165190" grpId="0" autoUpdateAnimBg="0"/>
      <p:bldP spid="3165191" grpId="0" autoUpdateAnimBg="0"/>
      <p:bldP spid="3165192" grpId="0" autoUpdateAnimBg="0"/>
      <p:bldP spid="3165193" grpId="0" autoUpdateAnimBg="0"/>
      <p:bldP spid="316519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Энергетика прозрачн"/>
          <p:cNvPicPr>
            <a:picLocks noChangeAspect="1" noChangeArrowheads="1"/>
          </p:cNvPicPr>
          <p:nvPr/>
        </p:nvPicPr>
        <p:blipFill>
          <a:blip r:embed="rId2"/>
          <a:srcRect b="7881"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3" name="Line 3"/>
          <p:cNvSpPr>
            <a:spLocks noChangeShapeType="1"/>
          </p:cNvSpPr>
          <p:nvPr/>
        </p:nvSpPr>
        <p:spPr bwMode="auto">
          <a:xfrm>
            <a:off x="323850" y="434975"/>
            <a:ext cx="8713788" cy="0"/>
          </a:xfrm>
          <a:prstGeom prst="line">
            <a:avLst/>
          </a:prstGeom>
          <a:noFill/>
          <a:ln w="9525">
            <a:solidFill>
              <a:srgbClr val="0099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44" name="Rectangle 4"/>
          <p:cNvSpPr>
            <a:spLocks noChangeArrowheads="1"/>
          </p:cNvSpPr>
          <p:nvPr/>
        </p:nvSpPr>
        <p:spPr bwMode="auto">
          <a:xfrm>
            <a:off x="3203575" y="692150"/>
            <a:ext cx="2881313" cy="792163"/>
          </a:xfrm>
          <a:prstGeom prst="rect">
            <a:avLst/>
          </a:prstGeom>
          <a:gradFill rotWithShape="1">
            <a:gsLst>
              <a:gs pos="0">
                <a:srgbClr val="0F3435"/>
              </a:gs>
              <a:gs pos="50000">
                <a:srgbClr val="2DA2A5"/>
              </a:gs>
              <a:gs pos="100000">
                <a:srgbClr val="0F3435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2400" b="1">
                <a:solidFill>
                  <a:srgbClr val="FFFFFF"/>
                </a:solidFill>
              </a:rPr>
              <a:t>ЭНЕРГЕТИКА</a:t>
            </a:r>
          </a:p>
        </p:txBody>
      </p:sp>
      <p:sp>
        <p:nvSpPr>
          <p:cNvPr id="240645" name="Rectangle 5"/>
          <p:cNvSpPr>
            <a:spLocks noChangeArrowheads="1"/>
          </p:cNvSpPr>
          <p:nvPr/>
        </p:nvSpPr>
        <p:spPr bwMode="auto">
          <a:xfrm>
            <a:off x="395288" y="1844675"/>
            <a:ext cx="1873250" cy="720725"/>
          </a:xfrm>
          <a:prstGeom prst="rect">
            <a:avLst/>
          </a:prstGeom>
          <a:gradFill rotWithShape="1">
            <a:gsLst>
              <a:gs pos="0">
                <a:srgbClr val="164F50"/>
              </a:gs>
              <a:gs pos="50000">
                <a:srgbClr val="32B7BA"/>
              </a:gs>
              <a:gs pos="100000">
                <a:srgbClr val="164F50"/>
              </a:gs>
            </a:gsLst>
            <a:lin ang="5400000" scaled="1"/>
          </a:gradFill>
          <a:ln w="9525">
            <a:solidFill>
              <a:srgbClr val="27631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700">
                <a:solidFill>
                  <a:srgbClr val="FFFFFF"/>
                </a:solidFill>
              </a:rPr>
              <a:t>Теплоэнергетика</a:t>
            </a:r>
          </a:p>
        </p:txBody>
      </p:sp>
      <p:sp>
        <p:nvSpPr>
          <p:cNvPr id="240646" name="Rectangle 6"/>
          <p:cNvSpPr>
            <a:spLocks noChangeArrowheads="1"/>
          </p:cNvSpPr>
          <p:nvPr/>
        </p:nvSpPr>
        <p:spPr bwMode="auto">
          <a:xfrm>
            <a:off x="2555875" y="1844675"/>
            <a:ext cx="1951038" cy="720725"/>
          </a:xfrm>
          <a:prstGeom prst="rect">
            <a:avLst/>
          </a:prstGeom>
          <a:gradFill rotWithShape="1">
            <a:gsLst>
              <a:gs pos="0">
                <a:srgbClr val="164F50"/>
              </a:gs>
              <a:gs pos="50000">
                <a:srgbClr val="32B7BA"/>
              </a:gs>
              <a:gs pos="100000">
                <a:srgbClr val="164F50"/>
              </a:gs>
            </a:gsLst>
            <a:lin ang="5400000" scaled="1"/>
          </a:gradFill>
          <a:ln w="9525">
            <a:solidFill>
              <a:srgbClr val="27631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700">
                <a:solidFill>
                  <a:srgbClr val="FFFFFF"/>
                </a:solidFill>
              </a:rPr>
              <a:t>Гидроэнергетика</a:t>
            </a:r>
          </a:p>
        </p:txBody>
      </p:sp>
      <p:sp>
        <p:nvSpPr>
          <p:cNvPr id="240647" name="Rectangle 7"/>
          <p:cNvSpPr>
            <a:spLocks noChangeArrowheads="1"/>
          </p:cNvSpPr>
          <p:nvPr/>
        </p:nvSpPr>
        <p:spPr bwMode="auto">
          <a:xfrm>
            <a:off x="4714875" y="1844675"/>
            <a:ext cx="1873250" cy="720725"/>
          </a:xfrm>
          <a:prstGeom prst="rect">
            <a:avLst/>
          </a:prstGeom>
          <a:gradFill rotWithShape="1">
            <a:gsLst>
              <a:gs pos="0">
                <a:srgbClr val="164F50"/>
              </a:gs>
              <a:gs pos="50000">
                <a:srgbClr val="32B7BA"/>
              </a:gs>
              <a:gs pos="100000">
                <a:srgbClr val="164F50"/>
              </a:gs>
            </a:gsLst>
            <a:lin ang="5400000" scaled="1"/>
          </a:gradFill>
          <a:ln w="9525">
            <a:solidFill>
              <a:srgbClr val="27631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700">
                <a:solidFill>
                  <a:srgbClr val="FFFFFF"/>
                </a:solidFill>
              </a:rPr>
              <a:t>Ядерная</a:t>
            </a:r>
          </a:p>
          <a:p>
            <a:pPr algn="ctr" eaLnBrk="1" hangingPunct="1"/>
            <a:r>
              <a:rPr lang="ru-RU" altLang="ru-RU" sz="1700">
                <a:solidFill>
                  <a:srgbClr val="FFFFFF"/>
                </a:solidFill>
              </a:rPr>
              <a:t>энергетика</a:t>
            </a:r>
          </a:p>
        </p:txBody>
      </p:sp>
      <p:sp>
        <p:nvSpPr>
          <p:cNvPr id="240648" name="Rectangle 8"/>
          <p:cNvSpPr>
            <a:spLocks noChangeArrowheads="1"/>
          </p:cNvSpPr>
          <p:nvPr/>
        </p:nvSpPr>
        <p:spPr bwMode="auto">
          <a:xfrm>
            <a:off x="6875463" y="1844675"/>
            <a:ext cx="1873250" cy="720725"/>
          </a:xfrm>
          <a:prstGeom prst="rect">
            <a:avLst/>
          </a:prstGeom>
          <a:gradFill rotWithShape="1">
            <a:gsLst>
              <a:gs pos="0">
                <a:srgbClr val="164F50"/>
              </a:gs>
              <a:gs pos="50000">
                <a:srgbClr val="32B7BA"/>
              </a:gs>
              <a:gs pos="100000">
                <a:srgbClr val="164F50"/>
              </a:gs>
            </a:gsLst>
            <a:lin ang="5400000" scaled="1"/>
          </a:gradFill>
          <a:ln w="9525">
            <a:solidFill>
              <a:srgbClr val="27631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700">
                <a:solidFill>
                  <a:srgbClr val="FFFFFF"/>
                </a:solidFill>
              </a:rPr>
              <a:t>Возобновляемая</a:t>
            </a:r>
          </a:p>
          <a:p>
            <a:pPr algn="ctr" eaLnBrk="1" hangingPunct="1"/>
            <a:r>
              <a:rPr lang="ru-RU" altLang="ru-RU" sz="1700">
                <a:solidFill>
                  <a:srgbClr val="FFFFFF"/>
                </a:solidFill>
              </a:rPr>
              <a:t>энергетика</a:t>
            </a:r>
          </a:p>
        </p:txBody>
      </p:sp>
      <p:sp>
        <p:nvSpPr>
          <p:cNvPr id="240649" name="Rectangle 9"/>
          <p:cNvSpPr>
            <a:spLocks noChangeArrowheads="1"/>
          </p:cNvSpPr>
          <p:nvPr/>
        </p:nvSpPr>
        <p:spPr bwMode="auto">
          <a:xfrm>
            <a:off x="611188" y="2781300"/>
            <a:ext cx="1296987" cy="431800"/>
          </a:xfrm>
          <a:prstGeom prst="rect">
            <a:avLst/>
          </a:prstGeom>
          <a:gradFill rotWithShape="1">
            <a:gsLst>
              <a:gs pos="0">
                <a:srgbClr val="21797B"/>
              </a:gs>
              <a:gs pos="50000">
                <a:srgbClr val="87DDDF"/>
              </a:gs>
              <a:gs pos="100000">
                <a:srgbClr val="21797B"/>
              </a:gs>
            </a:gsLst>
            <a:lin ang="5400000" scaled="1"/>
          </a:gradFill>
          <a:ln w="9525">
            <a:solidFill>
              <a:srgbClr val="1B616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Тепло</a:t>
            </a:r>
          </a:p>
        </p:txBody>
      </p:sp>
      <p:sp>
        <p:nvSpPr>
          <p:cNvPr id="240650" name="Rectangle 10"/>
          <p:cNvSpPr>
            <a:spLocks noChangeArrowheads="1"/>
          </p:cNvSpPr>
          <p:nvPr/>
        </p:nvSpPr>
        <p:spPr bwMode="auto">
          <a:xfrm>
            <a:off x="2411413" y="2997200"/>
            <a:ext cx="1008062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Большая</a:t>
            </a:r>
          </a:p>
        </p:txBody>
      </p:sp>
      <p:sp>
        <p:nvSpPr>
          <p:cNvPr id="240651" name="Rectangle 11"/>
          <p:cNvSpPr>
            <a:spLocks noChangeArrowheads="1"/>
          </p:cNvSpPr>
          <p:nvPr/>
        </p:nvSpPr>
        <p:spPr bwMode="auto">
          <a:xfrm>
            <a:off x="2700338" y="3860800"/>
            <a:ext cx="1008062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Малая</a:t>
            </a:r>
          </a:p>
        </p:txBody>
      </p:sp>
      <p:sp>
        <p:nvSpPr>
          <p:cNvPr id="240652" name="Rectangle 12"/>
          <p:cNvSpPr>
            <a:spLocks noChangeArrowheads="1"/>
          </p:cNvSpPr>
          <p:nvPr/>
        </p:nvSpPr>
        <p:spPr bwMode="auto">
          <a:xfrm>
            <a:off x="7451725" y="3932238"/>
            <a:ext cx="936625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Ветер</a:t>
            </a:r>
          </a:p>
        </p:txBody>
      </p:sp>
      <p:sp>
        <p:nvSpPr>
          <p:cNvPr id="240653" name="Rectangle 13"/>
          <p:cNvSpPr>
            <a:spLocks noChangeArrowheads="1"/>
          </p:cNvSpPr>
          <p:nvPr/>
        </p:nvSpPr>
        <p:spPr bwMode="auto">
          <a:xfrm>
            <a:off x="179388" y="3502025"/>
            <a:ext cx="863600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Газ</a:t>
            </a:r>
          </a:p>
        </p:txBody>
      </p:sp>
      <p:sp>
        <p:nvSpPr>
          <p:cNvPr id="240654" name="Rectangle 14"/>
          <p:cNvSpPr>
            <a:spLocks noChangeArrowheads="1"/>
          </p:cNvSpPr>
          <p:nvPr/>
        </p:nvSpPr>
        <p:spPr bwMode="auto">
          <a:xfrm>
            <a:off x="6877050" y="5518150"/>
            <a:ext cx="1296988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Геотермальная</a:t>
            </a:r>
          </a:p>
        </p:txBody>
      </p:sp>
      <p:sp>
        <p:nvSpPr>
          <p:cNvPr id="240655" name="Rectangle 15"/>
          <p:cNvSpPr>
            <a:spLocks noChangeArrowheads="1"/>
          </p:cNvSpPr>
          <p:nvPr/>
        </p:nvSpPr>
        <p:spPr bwMode="auto">
          <a:xfrm>
            <a:off x="3059113" y="4725988"/>
            <a:ext cx="1008062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Морская</a:t>
            </a:r>
          </a:p>
        </p:txBody>
      </p:sp>
      <p:sp>
        <p:nvSpPr>
          <p:cNvPr id="240656" name="Rectangle 16"/>
          <p:cNvSpPr>
            <a:spLocks noChangeArrowheads="1"/>
          </p:cNvSpPr>
          <p:nvPr/>
        </p:nvSpPr>
        <p:spPr bwMode="auto">
          <a:xfrm>
            <a:off x="5580063" y="2997200"/>
            <a:ext cx="1296987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Деления</a:t>
            </a:r>
          </a:p>
        </p:txBody>
      </p:sp>
      <p:sp>
        <p:nvSpPr>
          <p:cNvPr id="240657" name="Rectangle 17"/>
          <p:cNvSpPr>
            <a:spLocks noChangeArrowheads="1"/>
          </p:cNvSpPr>
          <p:nvPr/>
        </p:nvSpPr>
        <p:spPr bwMode="auto">
          <a:xfrm>
            <a:off x="7235825" y="4652963"/>
            <a:ext cx="936625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Солнце</a:t>
            </a:r>
          </a:p>
        </p:txBody>
      </p:sp>
      <p:sp>
        <p:nvSpPr>
          <p:cNvPr id="240658" name="Rectangle 18"/>
          <p:cNvSpPr>
            <a:spLocks noChangeArrowheads="1"/>
          </p:cNvSpPr>
          <p:nvPr/>
        </p:nvSpPr>
        <p:spPr bwMode="auto">
          <a:xfrm>
            <a:off x="7667625" y="2997200"/>
            <a:ext cx="1296988" cy="649288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Био, древесина,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отходы и др.</a:t>
            </a:r>
          </a:p>
        </p:txBody>
      </p:sp>
      <p:sp>
        <p:nvSpPr>
          <p:cNvPr id="240659" name="Rectangle 19"/>
          <p:cNvSpPr>
            <a:spLocks noChangeArrowheads="1"/>
          </p:cNvSpPr>
          <p:nvPr/>
        </p:nvSpPr>
        <p:spPr bwMode="auto">
          <a:xfrm>
            <a:off x="539750" y="4868863"/>
            <a:ext cx="863600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Нефть</a:t>
            </a:r>
          </a:p>
        </p:txBody>
      </p:sp>
      <p:sp>
        <p:nvSpPr>
          <p:cNvPr id="240660" name="Rectangle 20"/>
          <p:cNvSpPr>
            <a:spLocks noChangeArrowheads="1"/>
          </p:cNvSpPr>
          <p:nvPr/>
        </p:nvSpPr>
        <p:spPr bwMode="auto">
          <a:xfrm>
            <a:off x="755650" y="5518150"/>
            <a:ext cx="863600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Сланцы</a:t>
            </a:r>
          </a:p>
        </p:txBody>
      </p:sp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284163" y="4206875"/>
            <a:ext cx="863600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 sz="12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240662" name="Line 22"/>
          <p:cNvSpPr>
            <a:spLocks noChangeShapeType="1"/>
          </p:cNvSpPr>
          <p:nvPr/>
        </p:nvSpPr>
        <p:spPr bwMode="auto">
          <a:xfrm flipH="1">
            <a:off x="611188" y="3213100"/>
            <a:ext cx="5762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63" name="Line 23"/>
          <p:cNvSpPr>
            <a:spLocks noChangeShapeType="1"/>
          </p:cNvSpPr>
          <p:nvPr/>
        </p:nvSpPr>
        <p:spPr bwMode="auto">
          <a:xfrm flipH="1">
            <a:off x="1076325" y="3213100"/>
            <a:ext cx="327025" cy="985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64" name="Line 24"/>
          <p:cNvSpPr>
            <a:spLocks noChangeShapeType="1"/>
          </p:cNvSpPr>
          <p:nvPr/>
        </p:nvSpPr>
        <p:spPr bwMode="auto">
          <a:xfrm flipH="1">
            <a:off x="1276350" y="3213100"/>
            <a:ext cx="271463" cy="1652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65" name="Line 25"/>
          <p:cNvSpPr>
            <a:spLocks noChangeShapeType="1"/>
          </p:cNvSpPr>
          <p:nvPr/>
        </p:nvSpPr>
        <p:spPr bwMode="auto">
          <a:xfrm flipH="1">
            <a:off x="1504950" y="3213100"/>
            <a:ext cx="187325" cy="2300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66" name="Line 26"/>
          <p:cNvSpPr>
            <a:spLocks noChangeShapeType="1"/>
          </p:cNvSpPr>
          <p:nvPr/>
        </p:nvSpPr>
        <p:spPr bwMode="auto">
          <a:xfrm flipH="1">
            <a:off x="1323975" y="2565400"/>
            <a:ext cx="7938" cy="223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67" name="Rectangle 27"/>
          <p:cNvSpPr>
            <a:spLocks noChangeArrowheads="1"/>
          </p:cNvSpPr>
          <p:nvPr/>
        </p:nvSpPr>
        <p:spPr bwMode="auto">
          <a:xfrm>
            <a:off x="5292725" y="3860800"/>
            <a:ext cx="1296988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Синтеза</a:t>
            </a:r>
          </a:p>
        </p:txBody>
      </p:sp>
      <p:sp>
        <p:nvSpPr>
          <p:cNvPr id="240668" name="Rectangle 28"/>
          <p:cNvSpPr>
            <a:spLocks noChangeArrowheads="1"/>
          </p:cNvSpPr>
          <p:nvPr/>
        </p:nvSpPr>
        <p:spPr bwMode="auto">
          <a:xfrm>
            <a:off x="4932363" y="4725988"/>
            <a:ext cx="1296987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Изотопная</a:t>
            </a:r>
          </a:p>
        </p:txBody>
      </p:sp>
      <p:sp>
        <p:nvSpPr>
          <p:cNvPr id="240669" name="Rectangle 29"/>
          <p:cNvSpPr>
            <a:spLocks noChangeArrowheads="1"/>
          </p:cNvSpPr>
          <p:nvPr/>
        </p:nvSpPr>
        <p:spPr bwMode="auto">
          <a:xfrm>
            <a:off x="900113" y="6165850"/>
            <a:ext cx="1006475" cy="431800"/>
          </a:xfrm>
          <a:prstGeom prst="rect">
            <a:avLst/>
          </a:prstGeom>
          <a:gradFill rotWithShape="1">
            <a:gsLst>
              <a:gs pos="0">
                <a:srgbClr val="1E6C6E"/>
              </a:gs>
              <a:gs pos="50000">
                <a:srgbClr val="DBF4F5"/>
              </a:gs>
              <a:gs pos="100000">
                <a:srgbClr val="1E6C6E"/>
              </a:gs>
            </a:gsLst>
            <a:lin ang="5400000" scaled="1"/>
          </a:gradFill>
          <a:ln w="9525">
            <a:solidFill>
              <a:srgbClr val="164F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Древесина</a:t>
            </a:r>
          </a:p>
        </p:txBody>
      </p:sp>
      <p:sp>
        <p:nvSpPr>
          <p:cNvPr id="240670" name="Line 30"/>
          <p:cNvSpPr>
            <a:spLocks noChangeShapeType="1"/>
          </p:cNvSpPr>
          <p:nvPr/>
        </p:nvSpPr>
        <p:spPr bwMode="auto">
          <a:xfrm flipH="1">
            <a:off x="1692275" y="3213100"/>
            <a:ext cx="142875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71" name="Line 31"/>
          <p:cNvSpPr>
            <a:spLocks noChangeShapeType="1"/>
          </p:cNvSpPr>
          <p:nvPr/>
        </p:nvSpPr>
        <p:spPr bwMode="auto">
          <a:xfrm flipH="1">
            <a:off x="2916238" y="2565400"/>
            <a:ext cx="5032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72" name="Line 32"/>
          <p:cNvSpPr>
            <a:spLocks noChangeShapeType="1"/>
          </p:cNvSpPr>
          <p:nvPr/>
        </p:nvSpPr>
        <p:spPr bwMode="auto">
          <a:xfrm flipH="1">
            <a:off x="3419475" y="2565400"/>
            <a:ext cx="2159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73" name="Line 33"/>
          <p:cNvSpPr>
            <a:spLocks noChangeShapeType="1"/>
          </p:cNvSpPr>
          <p:nvPr/>
        </p:nvSpPr>
        <p:spPr bwMode="auto">
          <a:xfrm flipH="1">
            <a:off x="3752850" y="2565400"/>
            <a:ext cx="242888" cy="2166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74" name="Line 34"/>
          <p:cNvSpPr>
            <a:spLocks noChangeShapeType="1"/>
          </p:cNvSpPr>
          <p:nvPr/>
        </p:nvSpPr>
        <p:spPr bwMode="auto">
          <a:xfrm>
            <a:off x="5724525" y="2565400"/>
            <a:ext cx="2159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75" name="Line 35"/>
          <p:cNvSpPr>
            <a:spLocks noChangeShapeType="1"/>
          </p:cNvSpPr>
          <p:nvPr/>
        </p:nvSpPr>
        <p:spPr bwMode="auto">
          <a:xfrm>
            <a:off x="5364163" y="2565400"/>
            <a:ext cx="144462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76" name="Line 36"/>
          <p:cNvSpPr>
            <a:spLocks noChangeShapeType="1"/>
          </p:cNvSpPr>
          <p:nvPr/>
        </p:nvSpPr>
        <p:spPr bwMode="auto">
          <a:xfrm>
            <a:off x="5076825" y="2565400"/>
            <a:ext cx="142875" cy="216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77" name="Line 37"/>
          <p:cNvSpPr>
            <a:spLocks noChangeShapeType="1"/>
          </p:cNvSpPr>
          <p:nvPr/>
        </p:nvSpPr>
        <p:spPr bwMode="auto">
          <a:xfrm flipH="1">
            <a:off x="1331913" y="1484313"/>
            <a:ext cx="324008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78" name="Line 38"/>
          <p:cNvSpPr>
            <a:spLocks noChangeShapeType="1"/>
          </p:cNvSpPr>
          <p:nvPr/>
        </p:nvSpPr>
        <p:spPr bwMode="auto">
          <a:xfrm>
            <a:off x="4572000" y="1484313"/>
            <a:ext cx="331311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79" name="Line 39"/>
          <p:cNvSpPr>
            <a:spLocks noChangeShapeType="1"/>
          </p:cNvSpPr>
          <p:nvPr/>
        </p:nvSpPr>
        <p:spPr bwMode="auto">
          <a:xfrm flipH="1">
            <a:off x="3492500" y="1484313"/>
            <a:ext cx="10795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80" name="Line 40"/>
          <p:cNvSpPr>
            <a:spLocks noChangeShapeType="1"/>
          </p:cNvSpPr>
          <p:nvPr/>
        </p:nvSpPr>
        <p:spPr bwMode="auto">
          <a:xfrm>
            <a:off x="4572000" y="1484313"/>
            <a:ext cx="11525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81" name="Line 41"/>
          <p:cNvSpPr>
            <a:spLocks noChangeShapeType="1"/>
          </p:cNvSpPr>
          <p:nvPr/>
        </p:nvSpPr>
        <p:spPr bwMode="auto">
          <a:xfrm>
            <a:off x="7956550" y="2565400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82" name="Line 42"/>
          <p:cNvSpPr>
            <a:spLocks noChangeShapeType="1"/>
          </p:cNvSpPr>
          <p:nvPr/>
        </p:nvSpPr>
        <p:spPr bwMode="auto">
          <a:xfrm>
            <a:off x="7524750" y="2565400"/>
            <a:ext cx="123825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83" name="Line 43"/>
          <p:cNvSpPr>
            <a:spLocks noChangeShapeType="1"/>
          </p:cNvSpPr>
          <p:nvPr/>
        </p:nvSpPr>
        <p:spPr bwMode="auto">
          <a:xfrm>
            <a:off x="7308850" y="2565400"/>
            <a:ext cx="101600" cy="2081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84" name="Line 44"/>
          <p:cNvSpPr>
            <a:spLocks noChangeShapeType="1"/>
          </p:cNvSpPr>
          <p:nvPr/>
        </p:nvSpPr>
        <p:spPr bwMode="auto">
          <a:xfrm>
            <a:off x="7092950" y="2565400"/>
            <a:ext cx="79375" cy="2938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0685" name="Rectangle 45"/>
          <p:cNvSpPr>
            <a:spLocks noChangeArrowheads="1"/>
          </p:cNvSpPr>
          <p:nvPr/>
        </p:nvSpPr>
        <p:spPr bwMode="auto">
          <a:xfrm>
            <a:off x="398463" y="4294188"/>
            <a:ext cx="627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Уголь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0" name="Text Box 2"/>
          <p:cNvSpPr txBox="1">
            <a:spLocks noChangeArrowheads="1"/>
          </p:cNvSpPr>
          <p:nvPr/>
        </p:nvSpPr>
        <p:spPr bwMode="auto">
          <a:xfrm>
            <a:off x="304800" y="411163"/>
            <a:ext cx="853440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sz="2000" b="1" i="1">
                <a:solidFill>
                  <a:srgbClr val="000000"/>
                </a:solidFill>
              </a:rPr>
              <a:t>	</a:t>
            </a:r>
            <a:r>
              <a:rPr lang="ru-RU" altLang="ru-RU" b="1" i="1">
                <a:solidFill>
                  <a:srgbClr val="000000"/>
                </a:solidFill>
              </a:rPr>
              <a:t>Принцип действия ТЭ проще всего проиллюстрировать на примере ЩТЭ.</a:t>
            </a:r>
          </a:p>
          <a:p>
            <a:pPr algn="just"/>
            <a:r>
              <a:rPr lang="ru-RU" altLang="ru-RU" b="1" i="1">
                <a:solidFill>
                  <a:srgbClr val="000000"/>
                </a:solidFill>
              </a:rPr>
              <a:t>	На аноде такого ТЭ, к которому подводится газообразный молекулярный водород, происходят его диссоциация и ионизация:</a:t>
            </a:r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3166211" name="Text Box 3"/>
          <p:cNvSpPr txBox="1">
            <a:spLocks noChangeArrowheads="1"/>
          </p:cNvSpPr>
          <p:nvPr/>
        </p:nvSpPr>
        <p:spPr bwMode="auto">
          <a:xfrm>
            <a:off x="314325" y="2082800"/>
            <a:ext cx="853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b="1" i="1">
                <a:solidFill>
                  <a:srgbClr val="000000"/>
                </a:solidFill>
              </a:rPr>
              <a:t>	На катоде происходит реакция:</a:t>
            </a:r>
          </a:p>
        </p:txBody>
      </p:sp>
      <p:pic>
        <p:nvPicPr>
          <p:cNvPr id="31662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676400"/>
            <a:ext cx="23622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62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2551113"/>
            <a:ext cx="316706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6214" name="Text Box 6"/>
          <p:cNvSpPr txBox="1">
            <a:spLocks noChangeArrowheads="1"/>
          </p:cNvSpPr>
          <p:nvPr/>
        </p:nvSpPr>
        <p:spPr bwMode="auto">
          <a:xfrm>
            <a:off x="304800" y="2971800"/>
            <a:ext cx="8534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b="1" i="1">
                <a:solidFill>
                  <a:srgbClr val="000000"/>
                </a:solidFill>
              </a:rPr>
              <a:t>	Каждый из описанных выше типов ТЭ имеет свою предпочтительную нишу применения. Однако для широкого применения ТЭ требуется не меньше чем на порядок снизить их сегодняшнюю стоимость. Именно в этом направлении, по-видимому, будут развиваться в ближайшие годы научно-исследовательские и опытно-конструкторские работы в области ТЭ.</a:t>
            </a:r>
          </a:p>
        </p:txBody>
      </p:sp>
      <p:sp>
        <p:nvSpPr>
          <p:cNvPr id="3166215" name="Text Box 7"/>
          <p:cNvSpPr txBox="1">
            <a:spLocks noChangeArrowheads="1"/>
          </p:cNvSpPr>
          <p:nvPr/>
        </p:nvSpPr>
        <p:spPr bwMode="auto">
          <a:xfrm>
            <a:off x="304800" y="4813300"/>
            <a:ext cx="8534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b="1" i="1">
                <a:solidFill>
                  <a:srgbClr val="000000"/>
                </a:solidFill>
              </a:rPr>
              <a:t>	В настоящее время водород-кислородные (воздушные) ТЭ применяются в качестве бортовых источников электроэнергии для космических аппаратов, разрабатываются опытные и демонстрационные образцы наземных транспортных средств с такими ТЭ и электродвигателями. Делаются попытки применить ТЭ в стационарной энергетике.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166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66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66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66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66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16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66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66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66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66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166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8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166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6210" grpId="0" autoUpdateAnimBg="0"/>
      <p:bldP spid="3166211" grpId="0" autoUpdateAnimBg="0"/>
      <p:bldP spid="3166214" grpId="0" autoUpdateAnimBg="0"/>
      <p:bldP spid="316621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258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8534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1000"/>
              </a:spcAft>
              <a:defRPr/>
            </a:pPr>
            <a:r>
              <a:rPr kumimoji="0" lang="ru-RU" altLang="ru-RU" sz="2700" b="1" dirty="0" err="1">
                <a:solidFill>
                  <a:srgbClr val="CC0000"/>
                </a:solidFill>
                <a:latin typeface="+mj-lt"/>
              </a:rPr>
              <a:t>Водородосжигающие</a:t>
            </a:r>
            <a:r>
              <a:rPr kumimoji="0" lang="ru-RU" altLang="ru-RU" sz="2700" b="1" dirty="0">
                <a:solidFill>
                  <a:srgbClr val="CC0000"/>
                </a:solidFill>
                <a:latin typeface="+mj-lt"/>
              </a:rPr>
              <a:t>  установки</a:t>
            </a:r>
            <a:endParaRPr kumimoji="0" lang="ru-RU" altLang="ru-RU" sz="1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168259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5344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b="1" i="1">
                <a:solidFill>
                  <a:srgbClr val="000000"/>
                </a:solidFill>
              </a:rPr>
              <a:t>	Многими исследованиями показано, что при уровне мощностей энергоустановок более 1–10 МВт термодинамическая эффективность водородосжигающих установок паротурбинного и парогазового циклов близка к эффективности топливных элементов, а их удельная мощность превышает таковую в топливных элементах, что приводит к более низким удельным капиталовложениям. В этой связи при относительно низких мощностях до 0,1–1,0 МВт для автономных потребителей более эффективными могут оказаться топливные элементы, при более высоких – водородосжигающие: паротурбинного, газотурбинного и парогазового циклов, а также водородные дизель-генераторы.</a:t>
            </a:r>
          </a:p>
        </p:txBody>
      </p:sp>
      <p:sp>
        <p:nvSpPr>
          <p:cNvPr id="3168260" name="Text Box 4"/>
          <p:cNvSpPr txBox="1">
            <a:spLocks noChangeArrowheads="1"/>
          </p:cNvSpPr>
          <p:nvPr/>
        </p:nvSpPr>
        <p:spPr bwMode="auto">
          <a:xfrm>
            <a:off x="304800" y="4191000"/>
            <a:ext cx="85344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b="1" i="1">
                <a:solidFill>
                  <a:srgbClr val="000000"/>
                </a:solidFill>
              </a:rPr>
              <a:t>	Как показал технико-экономический анализ различных вариантов использования наиболее оправданным является регулируемое производство водорода в одном агрегате с электрохимическим генератором. В этом случае в качестве источника для производства водорода можно использовать такие промежуточные энергоносители, как алюминий и его сплавы, боро-, алюмогидриды и т.д., которые при химическом и электрохимическом окислении имеют наибольший выход водорода.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68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68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168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168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8258" grpId="0" autoUpdateAnimBg="0"/>
      <p:bldP spid="3168259" grpId="0" autoUpdateAnimBg="0"/>
      <p:bldP spid="3168260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8890000" cy="1163637"/>
          </a:xfrm>
        </p:spPr>
        <p:txBody>
          <a:bodyPr/>
          <a:lstStyle/>
          <a:p>
            <a:pPr eaLnBrk="1" hangingPunct="1"/>
            <a:r>
              <a:rPr kumimoji="0" lang="en-US" altLang="ru-RU" sz="3200" b="1" smtClean="0">
                <a:solidFill>
                  <a:srgbClr val="006C31"/>
                </a:solidFill>
              </a:rPr>
              <a:t>Magneto-Hydrodynamic Power Generator: Comparison to Turbo-Generator</a:t>
            </a:r>
            <a:endParaRPr kumimoji="0" lang="ru-RU" altLang="ru-RU" sz="3200" b="1" smtClean="0">
              <a:solidFill>
                <a:srgbClr val="006C31"/>
              </a:solidFill>
            </a:endParaRPr>
          </a:p>
        </p:txBody>
      </p:sp>
      <p:pic>
        <p:nvPicPr>
          <p:cNvPr id="284675" name="Picture 6" descr="MHDgen&amp;Turb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412875"/>
            <a:ext cx="6324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Diffuser1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1773238"/>
            <a:ext cx="2087562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23" name="Picture 3" descr="P10100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3933825"/>
            <a:ext cx="2160588" cy="1781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86724" name="Picture 4" descr="loadCom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5445125"/>
            <a:ext cx="16557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25" name="Picture 5" descr="P10100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67175" y="2133600"/>
            <a:ext cx="165735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26" name="Picture 6" descr="Nozzle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87675" y="2924175"/>
            <a:ext cx="1076325" cy="117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86727" name="Picture 7" descr="DSC023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50" y="3357563"/>
            <a:ext cx="1444625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28" name="Object 8"/>
          <p:cNvGraphicFramePr>
            <a:graphicFrameLocks noGrp="1" noChangeAspect="1"/>
          </p:cNvGraphicFramePr>
          <p:nvPr>
            <p:ph/>
          </p:nvPr>
        </p:nvGraphicFramePr>
        <p:xfrm>
          <a:off x="1628775" y="1481138"/>
          <a:ext cx="1084263" cy="1482725"/>
        </p:xfrm>
        <a:graphic>
          <a:graphicData uri="http://schemas.openxmlformats.org/presentationml/2006/ole">
            <p:oleObj spid="_x0000_s286728" name="Photo Editor Photo" r:id="rId10" imgW="1867062" imgH="2483810" progId="">
              <p:embed/>
            </p:oleObj>
          </a:graphicData>
        </a:graphic>
      </p:graphicFrame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533400" y="1981200"/>
            <a:ext cx="1274763" cy="890588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8470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55039" tIns="27520" rIns="55039" bIns="27520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kumimoji="0" lang="en-US" altLang="ru-RU" sz="16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Steam</a:t>
            </a:r>
            <a:endParaRPr kumimoji="0" lang="ru-RU" altLang="ru-RU" sz="16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defRPr/>
            </a:pPr>
            <a:r>
              <a:rPr kumimoji="0" lang="ru-RU" altLang="ru-RU" sz="1200" b="1">
                <a:solidFill>
                  <a:srgbClr val="FF3300"/>
                </a:solidFill>
              </a:rPr>
              <a:t>   </a:t>
            </a:r>
            <a:r>
              <a:rPr kumimoji="0" lang="ru-RU" altLang="ru-RU" sz="16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 = 8 М</a:t>
            </a:r>
            <a:r>
              <a:rPr kumimoji="0" lang="en-US" altLang="ru-RU" sz="16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kumimoji="0" lang="ru-RU" altLang="ru-RU" sz="16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</a:p>
          <a:p>
            <a:pPr algn="ctr" eaLnBrk="1" hangingPunct="1">
              <a:defRPr/>
            </a:pPr>
            <a:r>
              <a:rPr kumimoji="0" lang="ru-RU" altLang="ru-RU" sz="16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Т = 800 К</a:t>
            </a:r>
          </a:p>
          <a:p>
            <a:pPr eaLnBrk="1" hangingPunct="1">
              <a:defRPr/>
            </a:pPr>
            <a:endParaRPr kumimoji="0" lang="ru-RU" altLang="ru-RU" sz="16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891" name="AutoShape 11"/>
          <p:cNvSpPr>
            <a:spLocks noChangeAspect="1" noChangeArrowheads="1"/>
          </p:cNvSpPr>
          <p:nvPr/>
        </p:nvSpPr>
        <p:spPr bwMode="auto">
          <a:xfrm rot="5400000">
            <a:off x="5380038" y="3160713"/>
            <a:ext cx="1847850" cy="154305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8470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rot="10800000" vert="eaVert" lIns="2736" tIns="2736" rIns="2736" bIns="2736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700" b="1">
              <a:cs typeface="+mn-cs"/>
            </a:endParaRPr>
          </a:p>
        </p:txBody>
      </p:sp>
      <p:sp>
        <p:nvSpPr>
          <p:cNvPr id="122892" name="Rectangle 12"/>
          <p:cNvSpPr>
            <a:spLocks noChangeArrowheads="1"/>
          </p:cNvSpPr>
          <p:nvPr/>
        </p:nvSpPr>
        <p:spPr bwMode="auto">
          <a:xfrm>
            <a:off x="1504950" y="3486150"/>
            <a:ext cx="1476375" cy="957263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8470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lIns="55039" tIns="27520" rIns="55039" bIns="2752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Al+H</a:t>
            </a:r>
            <a:r>
              <a:rPr lang="en-US" sz="1600" i="1" baseline="-25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  <a:r>
              <a:rPr lang="en-US" sz="1600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 </a:t>
            </a:r>
            <a:r>
              <a:rPr lang="en-US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Reactor</a:t>
            </a:r>
            <a:endParaRPr lang="ru-RU" sz="16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2243138" y="4991100"/>
            <a:ext cx="1143000" cy="615950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8470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lIns="55039" tIns="27520" rIns="55039" bIns="2752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</a:t>
            </a: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Seed</a:t>
            </a:r>
            <a:endParaRPr lang="ru-RU" sz="16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22894" name="Text Box 14"/>
          <p:cNvSpPr txBox="1">
            <a:spLocks noChangeArrowheads="1"/>
          </p:cNvSpPr>
          <p:nvPr/>
        </p:nvSpPr>
        <p:spPr bwMode="auto">
          <a:xfrm>
            <a:off x="5665788" y="3690938"/>
            <a:ext cx="1141412" cy="273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" tIns="3600" rIns="3600" bIns="36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   Diffuser</a:t>
            </a:r>
            <a:endParaRPr lang="ru-RU" sz="16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7275513" y="3008313"/>
            <a:ext cx="1611312" cy="1778000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8470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55039" tIns="27520" rIns="55039" bIns="2752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Cooling/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Cleaning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Unit</a:t>
            </a:r>
            <a:endParaRPr lang="ru-RU" sz="16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86735" name="Line 16"/>
          <p:cNvSpPr>
            <a:spLocks noChangeShapeType="1"/>
          </p:cNvSpPr>
          <p:nvPr/>
        </p:nvSpPr>
        <p:spPr bwMode="auto">
          <a:xfrm>
            <a:off x="2981325" y="3486150"/>
            <a:ext cx="536575" cy="2746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36" name="Line 17"/>
          <p:cNvSpPr>
            <a:spLocks noChangeShapeType="1"/>
          </p:cNvSpPr>
          <p:nvPr/>
        </p:nvSpPr>
        <p:spPr bwMode="auto">
          <a:xfrm flipV="1">
            <a:off x="2981325" y="4103688"/>
            <a:ext cx="536575" cy="3397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37" name="Line 18"/>
          <p:cNvSpPr>
            <a:spLocks noChangeShapeType="1"/>
          </p:cNvSpPr>
          <p:nvPr/>
        </p:nvSpPr>
        <p:spPr bwMode="auto">
          <a:xfrm flipV="1">
            <a:off x="3517900" y="3486150"/>
            <a:ext cx="606425" cy="2746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38" name="Line 19"/>
          <p:cNvSpPr>
            <a:spLocks noChangeShapeType="1"/>
          </p:cNvSpPr>
          <p:nvPr/>
        </p:nvSpPr>
        <p:spPr bwMode="auto">
          <a:xfrm>
            <a:off x="3517900" y="4103688"/>
            <a:ext cx="606425" cy="2730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00" name="Text Box 20"/>
          <p:cNvSpPr txBox="1">
            <a:spLocks noChangeArrowheads="1"/>
          </p:cNvSpPr>
          <p:nvPr/>
        </p:nvSpPr>
        <p:spPr bwMode="auto">
          <a:xfrm>
            <a:off x="3116263" y="3829050"/>
            <a:ext cx="873125" cy="33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Nozzle</a:t>
            </a:r>
            <a:endParaRPr lang="ru-RU" sz="16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22901" name="Rectangle 21"/>
          <p:cNvSpPr>
            <a:spLocks noChangeArrowheads="1"/>
          </p:cNvSpPr>
          <p:nvPr/>
        </p:nvSpPr>
        <p:spPr bwMode="auto">
          <a:xfrm>
            <a:off x="4056063" y="3486150"/>
            <a:ext cx="1476375" cy="890588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8470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lIns="55039" tIns="27520" rIns="55039" bIns="2752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MHD Channel</a:t>
            </a:r>
            <a:endParaRPr lang="ru-RU" sz="16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86741" name="Line 22"/>
          <p:cNvSpPr>
            <a:spLocks noChangeShapeType="1"/>
          </p:cNvSpPr>
          <p:nvPr/>
        </p:nvSpPr>
        <p:spPr bwMode="auto">
          <a:xfrm flipH="1" flipV="1">
            <a:off x="1238250" y="3759200"/>
            <a:ext cx="2667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42" name="Line 23"/>
          <p:cNvSpPr>
            <a:spLocks noChangeShapeType="1"/>
          </p:cNvSpPr>
          <p:nvPr/>
        </p:nvSpPr>
        <p:spPr bwMode="auto">
          <a:xfrm flipV="1">
            <a:off x="1238250" y="2870200"/>
            <a:ext cx="0" cy="8890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04" name="Rectangle 24"/>
          <p:cNvSpPr>
            <a:spLocks noChangeArrowheads="1"/>
          </p:cNvSpPr>
          <p:nvPr/>
        </p:nvSpPr>
        <p:spPr bwMode="auto">
          <a:xfrm>
            <a:off x="3989388" y="3074988"/>
            <a:ext cx="1476375" cy="206375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8470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lIns="55039" tIns="27520" rIns="55039" bIns="27520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0" lang="ru-RU" altLang="ru-RU" sz="900" b="1"/>
          </a:p>
          <a:p>
            <a:pPr algn="ctr" eaLnBrk="1" hangingPunct="1">
              <a:defRPr/>
            </a:pPr>
            <a:endParaRPr kumimoji="0" lang="ru-RU" altLang="ru-RU" sz="2000" b="1"/>
          </a:p>
          <a:p>
            <a:pPr eaLnBrk="1" hangingPunct="1">
              <a:defRPr/>
            </a:pPr>
            <a:r>
              <a:rPr kumimoji="0" lang="ru-RU" altLang="ru-RU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grpSp>
        <p:nvGrpSpPr>
          <p:cNvPr id="286744" name="Group 25"/>
          <p:cNvGrpSpPr>
            <a:grpSpLocks/>
          </p:cNvGrpSpPr>
          <p:nvPr/>
        </p:nvGrpSpPr>
        <p:grpSpPr bwMode="auto">
          <a:xfrm>
            <a:off x="4056063" y="3074988"/>
            <a:ext cx="1476375" cy="204787"/>
            <a:chOff x="2381" y="1889"/>
            <a:chExt cx="998" cy="136"/>
          </a:xfrm>
        </p:grpSpPr>
        <p:sp>
          <p:nvSpPr>
            <p:cNvPr id="286768" name="Line 26"/>
            <p:cNvSpPr>
              <a:spLocks noChangeShapeType="1"/>
            </p:cNvSpPr>
            <p:nvPr/>
          </p:nvSpPr>
          <p:spPr bwMode="auto">
            <a:xfrm flipV="1">
              <a:off x="2381" y="1889"/>
              <a:ext cx="998" cy="13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769" name="Line 27"/>
            <p:cNvSpPr>
              <a:spLocks noChangeShapeType="1"/>
            </p:cNvSpPr>
            <p:nvPr/>
          </p:nvSpPr>
          <p:spPr bwMode="auto">
            <a:xfrm flipH="1" flipV="1">
              <a:off x="2381" y="1889"/>
              <a:ext cx="998" cy="13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4056063" y="4649788"/>
            <a:ext cx="1476375" cy="206375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8470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lIns="55039" tIns="27520" rIns="55039" bIns="2752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86746" name="Line 29"/>
          <p:cNvSpPr>
            <a:spLocks noChangeShapeType="1"/>
          </p:cNvSpPr>
          <p:nvPr/>
        </p:nvSpPr>
        <p:spPr bwMode="auto">
          <a:xfrm flipV="1">
            <a:off x="4056063" y="4649788"/>
            <a:ext cx="1476375" cy="2047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47" name="Line 30"/>
          <p:cNvSpPr>
            <a:spLocks noChangeShapeType="1"/>
          </p:cNvSpPr>
          <p:nvPr/>
        </p:nvSpPr>
        <p:spPr bwMode="auto">
          <a:xfrm flipH="1" flipV="1">
            <a:off x="4056063" y="4649788"/>
            <a:ext cx="1476375" cy="2047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11" name="Text Box 31"/>
          <p:cNvSpPr txBox="1">
            <a:spLocks noChangeArrowheads="1"/>
          </p:cNvSpPr>
          <p:nvPr/>
        </p:nvSpPr>
        <p:spPr bwMode="auto">
          <a:xfrm>
            <a:off x="4189413" y="3965575"/>
            <a:ext cx="133350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" tIns="3600" rIns="3600" bIns="36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</a:p>
        </p:txBody>
      </p:sp>
      <p:sp>
        <p:nvSpPr>
          <p:cNvPr id="122912" name="Text Box 32"/>
          <p:cNvSpPr txBox="1">
            <a:spLocks noChangeArrowheads="1"/>
          </p:cNvSpPr>
          <p:nvPr/>
        </p:nvSpPr>
        <p:spPr bwMode="auto">
          <a:xfrm>
            <a:off x="5264150" y="4033838"/>
            <a:ext cx="133350" cy="31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3600" tIns="3600" rIns="3600" bIns="36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286750" name="Line 33"/>
          <p:cNvSpPr>
            <a:spLocks noChangeShapeType="1"/>
          </p:cNvSpPr>
          <p:nvPr/>
        </p:nvSpPr>
        <p:spPr bwMode="auto">
          <a:xfrm>
            <a:off x="4256088" y="4376738"/>
            <a:ext cx="0" cy="1365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51" name="Line 34"/>
          <p:cNvSpPr>
            <a:spLocks noChangeShapeType="1"/>
          </p:cNvSpPr>
          <p:nvPr/>
        </p:nvSpPr>
        <p:spPr bwMode="auto">
          <a:xfrm flipH="1">
            <a:off x="3854450" y="4513263"/>
            <a:ext cx="401638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15" name="Rectangle 35"/>
          <p:cNvSpPr>
            <a:spLocks noChangeArrowheads="1"/>
          </p:cNvSpPr>
          <p:nvPr/>
        </p:nvSpPr>
        <p:spPr bwMode="auto">
          <a:xfrm>
            <a:off x="4122738" y="5332413"/>
            <a:ext cx="1341437" cy="752475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8470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lIns="55039" tIns="27520" rIns="55039" bIns="2752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Inverter</a:t>
            </a:r>
            <a:endParaRPr lang="ru-RU" sz="16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86753" name="Line 36"/>
          <p:cNvSpPr>
            <a:spLocks noChangeShapeType="1"/>
          </p:cNvSpPr>
          <p:nvPr/>
        </p:nvSpPr>
        <p:spPr bwMode="auto">
          <a:xfrm>
            <a:off x="3854450" y="4513263"/>
            <a:ext cx="0" cy="1230312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54" name="Line 37"/>
          <p:cNvSpPr>
            <a:spLocks noChangeShapeType="1"/>
          </p:cNvSpPr>
          <p:nvPr/>
        </p:nvSpPr>
        <p:spPr bwMode="auto">
          <a:xfrm>
            <a:off x="3854450" y="5743575"/>
            <a:ext cx="268288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55" name="Line 38"/>
          <p:cNvSpPr>
            <a:spLocks noChangeShapeType="1"/>
          </p:cNvSpPr>
          <p:nvPr/>
        </p:nvSpPr>
        <p:spPr bwMode="auto">
          <a:xfrm>
            <a:off x="5330825" y="4376738"/>
            <a:ext cx="0" cy="1365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56" name="Line 39"/>
          <p:cNvSpPr>
            <a:spLocks noChangeShapeType="1"/>
          </p:cNvSpPr>
          <p:nvPr/>
        </p:nvSpPr>
        <p:spPr bwMode="auto">
          <a:xfrm>
            <a:off x="5330825" y="4513263"/>
            <a:ext cx="334963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57" name="Line 40"/>
          <p:cNvSpPr>
            <a:spLocks noChangeShapeType="1"/>
          </p:cNvSpPr>
          <p:nvPr/>
        </p:nvSpPr>
        <p:spPr bwMode="auto">
          <a:xfrm>
            <a:off x="5665788" y="4513263"/>
            <a:ext cx="0" cy="1230312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58" name="Line 41"/>
          <p:cNvSpPr>
            <a:spLocks noChangeShapeType="1"/>
          </p:cNvSpPr>
          <p:nvPr/>
        </p:nvSpPr>
        <p:spPr bwMode="auto">
          <a:xfrm flipH="1">
            <a:off x="5599113" y="6018213"/>
            <a:ext cx="66675" cy="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2" name="Text Box 42"/>
          <p:cNvSpPr txBox="1">
            <a:spLocks noChangeArrowheads="1"/>
          </p:cNvSpPr>
          <p:nvPr/>
        </p:nvSpPr>
        <p:spPr bwMode="auto">
          <a:xfrm>
            <a:off x="3921125" y="2733675"/>
            <a:ext cx="1677988" cy="33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2T Magnet</a:t>
            </a:r>
            <a:endParaRPr lang="ru-RU" sz="16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86760" name="Line 43"/>
          <p:cNvSpPr>
            <a:spLocks noChangeShapeType="1"/>
          </p:cNvSpPr>
          <p:nvPr/>
        </p:nvSpPr>
        <p:spPr bwMode="auto">
          <a:xfrm flipV="1">
            <a:off x="3652838" y="4168775"/>
            <a:ext cx="0" cy="10953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61" name="Line 44"/>
          <p:cNvSpPr>
            <a:spLocks noChangeShapeType="1"/>
          </p:cNvSpPr>
          <p:nvPr/>
        </p:nvSpPr>
        <p:spPr bwMode="auto">
          <a:xfrm flipV="1">
            <a:off x="1238250" y="4189413"/>
            <a:ext cx="0" cy="8016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5" name="Rectangle 45"/>
          <p:cNvSpPr>
            <a:spLocks noChangeArrowheads="1"/>
          </p:cNvSpPr>
          <p:nvPr/>
        </p:nvSpPr>
        <p:spPr bwMode="auto">
          <a:xfrm>
            <a:off x="700088" y="4991100"/>
            <a:ext cx="1006475" cy="615950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8470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55039" tIns="27520" rIns="55039" bIns="2752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Aluminium</a:t>
            </a:r>
            <a:endParaRPr lang="ru-RU" sz="1400" i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86763" name="Line 46"/>
          <p:cNvSpPr>
            <a:spLocks noChangeShapeType="1"/>
          </p:cNvSpPr>
          <p:nvPr/>
        </p:nvSpPr>
        <p:spPr bwMode="auto">
          <a:xfrm>
            <a:off x="5465763" y="5675313"/>
            <a:ext cx="198437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64" name="Line 47"/>
          <p:cNvSpPr>
            <a:spLocks noChangeShapeType="1"/>
          </p:cNvSpPr>
          <p:nvPr/>
        </p:nvSpPr>
        <p:spPr bwMode="auto">
          <a:xfrm>
            <a:off x="3384550" y="5264150"/>
            <a:ext cx="2667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65" name="Line 48"/>
          <p:cNvSpPr>
            <a:spLocks noChangeShapeType="1"/>
          </p:cNvSpPr>
          <p:nvPr/>
        </p:nvSpPr>
        <p:spPr bwMode="auto">
          <a:xfrm>
            <a:off x="1238250" y="4168775"/>
            <a:ext cx="2667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66" name="Line 49"/>
          <p:cNvSpPr>
            <a:spLocks noChangeShapeType="1"/>
          </p:cNvSpPr>
          <p:nvPr/>
        </p:nvSpPr>
        <p:spPr bwMode="auto">
          <a:xfrm>
            <a:off x="7075488" y="3897313"/>
            <a:ext cx="200025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30" name="Rectangle 50"/>
          <p:cNvSpPr>
            <a:spLocks noChangeArrowheads="1"/>
          </p:cNvSpPr>
          <p:nvPr/>
        </p:nvSpPr>
        <p:spPr bwMode="auto">
          <a:xfrm>
            <a:off x="520700" y="188913"/>
            <a:ext cx="8210550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Al-H</a:t>
            </a:r>
            <a:r>
              <a:rPr lang="en-US" sz="3200" b="1" baseline="-25000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2</a:t>
            </a:r>
            <a:r>
              <a:rPr lang="en-US" sz="3200" b="1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O-MHDG</a:t>
            </a:r>
            <a:r>
              <a:rPr lang="ru-RU" sz="3200" b="1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 </a:t>
            </a:r>
            <a:r>
              <a:rPr lang="en-US" sz="3200" b="1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diagram</a:t>
            </a:r>
            <a:endParaRPr lang="ru-RU" sz="3200" b="1" dirty="0">
              <a:solidFill>
                <a:srgbClr val="006C31"/>
              </a:solidFill>
              <a:latin typeface="+mj-lt"/>
              <a:ea typeface="+mj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596900" y="3906838"/>
            <a:ext cx="15875" cy="101282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81400" y="4960938"/>
            <a:ext cx="15875" cy="101282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877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300" y="925513"/>
            <a:ext cx="8139113" cy="456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773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686800" cy="84455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C00000"/>
                </a:solidFill>
              </a:rPr>
              <a:t>Накопители энергии обеспечивают потребителей стабильным электричеством</a:t>
            </a:r>
            <a:endParaRPr lang="ru-RU" altLang="ru-RU" sz="2800" b="1" i="1" smtClean="0">
              <a:solidFill>
                <a:srgbClr val="C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81000" y="3794125"/>
            <a:ext cx="936625" cy="27463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Solar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934200" y="4964113"/>
            <a:ext cx="0" cy="100965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6530975" y="4860925"/>
            <a:ext cx="936625" cy="27463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Military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8077200" y="4030663"/>
            <a:ext cx="0" cy="17907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438400" y="5622925"/>
            <a:ext cx="1524000" cy="54927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Shave peak, outage mitigation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338513" y="4784725"/>
            <a:ext cx="1157287" cy="27463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Residential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937125" y="3840163"/>
            <a:ext cx="15875" cy="21717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691063" y="3692525"/>
            <a:ext cx="719137" cy="2730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Grid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267200" y="5622925"/>
            <a:ext cx="2120900" cy="54927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T&amp;D deferral, flexible capacity to avoid peakers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78738" y="3946525"/>
            <a:ext cx="1084262" cy="27463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Microgrid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629400" y="5622925"/>
            <a:ext cx="1854200" cy="54927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Energy security, renewable integration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1981200" y="1731963"/>
            <a:ext cx="15875" cy="101282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1824038" y="2660650"/>
            <a:ext cx="936625" cy="27463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Wind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1000" y="1325563"/>
            <a:ext cx="2057400" cy="54927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Shift off-peak generation to on-peak demand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52400" y="4678363"/>
            <a:ext cx="1803400" cy="54927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Smooth power ramps, extend solar day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5638800" y="1450975"/>
            <a:ext cx="0" cy="5334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15200" y="2087563"/>
            <a:ext cx="0" cy="5334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6416675" y="2544763"/>
            <a:ext cx="1279525" cy="27463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Community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648200" y="1858963"/>
            <a:ext cx="1371600" cy="54927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Commercial  &amp; Industrial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257800" y="1050925"/>
            <a:ext cx="1587500" cy="54927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Shave peak, avoid demand charges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18338" y="1717675"/>
            <a:ext cx="1820862" cy="547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Better enable distributed generation</a:t>
            </a:r>
          </a:p>
        </p:txBody>
      </p:sp>
      <p:sp>
        <p:nvSpPr>
          <p:cNvPr id="288795" name="Title 3"/>
          <p:cNvSpPr txBox="1">
            <a:spLocks/>
          </p:cNvSpPr>
          <p:nvPr/>
        </p:nvSpPr>
        <p:spPr bwMode="auto">
          <a:xfrm>
            <a:off x="274638" y="6599238"/>
            <a:ext cx="637857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bIns="0">
            <a:spAutoFit/>
          </a:bodyPr>
          <a:lstStyle/>
          <a:p>
            <a:pPr defTabSz="457200" eaLnBrk="1" hangingPunct="1"/>
            <a:r>
              <a:rPr lang="en-US" altLang="ru-RU" sz="800">
                <a:solidFill>
                  <a:srgbClr val="000000"/>
                </a:solidFill>
                <a:latin typeface="Calibri" pitchFamily="34" charset="0"/>
              </a:rPr>
              <a:t>Sources: Navigant, </a:t>
            </a:r>
            <a:r>
              <a:rPr lang="en-US" altLang="ru-RU" sz="800" i="1" u="sng">
                <a:solidFill>
                  <a:srgbClr val="000000"/>
                </a:solidFill>
                <a:latin typeface="Calibri" pitchFamily="34" charset="0"/>
              </a:rPr>
              <a:t>Market Trends, Analysis and Forecast for the Global Energy Storage System Market,</a:t>
            </a:r>
            <a:r>
              <a:rPr lang="en-US" altLang="ru-RU" sz="800">
                <a:solidFill>
                  <a:srgbClr val="000000"/>
                </a:solidFill>
                <a:latin typeface="Calibri" pitchFamily="34" charset="0"/>
              </a:rPr>
              <a:t> Feb-13, EPRI 2011-2013 and Primus estimates.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ontent Placeholder 1"/>
          <p:cNvSpPr txBox="1">
            <a:spLocks/>
          </p:cNvSpPr>
          <p:nvPr/>
        </p:nvSpPr>
        <p:spPr bwMode="auto">
          <a:xfrm>
            <a:off x="1319213" y="1409700"/>
            <a:ext cx="26431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/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2060"/>
                </a:solidFill>
                <a:latin typeface="Corbel" pitchFamily="34" charset="0"/>
                <a:ea typeface="+mn-ea"/>
                <a:cs typeface="Calibri" pitchFamily="34" charset="0"/>
              </a:defRPr>
            </a:lvl1pPr>
            <a:lvl2pPr marL="742950" indent="-28575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2pPr>
            <a:lvl3pPr marL="1141413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3pPr>
            <a:lvl4pPr marL="1598613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4pPr>
            <a:lvl5pPr marL="20558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5pPr>
            <a:lvl6pPr marL="2190051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323371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2456690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2590010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Calibri"/>
              </a:rPr>
              <a:t>Increasing renewable penetration</a:t>
            </a:r>
          </a:p>
          <a:p>
            <a:pPr marL="285750" indent="-228600">
              <a:defRPr/>
            </a:pPr>
            <a:r>
              <a:rPr lang="en-US" sz="1300" dirty="0" smtClean="0">
                <a:solidFill>
                  <a:srgbClr val="000000"/>
                </a:solidFill>
                <a:latin typeface="Calibri"/>
              </a:rPr>
              <a:t>Decreasing costs of renewables</a:t>
            </a:r>
          </a:p>
          <a:p>
            <a:pPr marL="285750" indent="-228600">
              <a:defRPr/>
            </a:pPr>
            <a:r>
              <a:rPr lang="en-US" sz="1300" dirty="0" smtClean="0">
                <a:solidFill>
                  <a:srgbClr val="000000"/>
                </a:solidFill>
                <a:latin typeface="Calibri"/>
              </a:rPr>
              <a:t>RPS coverage for ~50% of US load </a:t>
            </a:r>
            <a:r>
              <a:rPr lang="en-US" sz="1300" baseline="30000" dirty="0" smtClean="0">
                <a:solidFill>
                  <a:srgbClr val="000000"/>
                </a:solidFill>
                <a:latin typeface="Calibri"/>
              </a:rPr>
              <a:t>1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1319213" y="2667000"/>
            <a:ext cx="26431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/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2060"/>
                </a:solidFill>
                <a:latin typeface="Corbel" pitchFamily="34" charset="0"/>
                <a:ea typeface="+mn-ea"/>
                <a:cs typeface="Calibri" pitchFamily="34" charset="0"/>
              </a:defRPr>
            </a:lvl1pPr>
            <a:lvl2pPr marL="742950" indent="-28575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2pPr>
            <a:lvl3pPr marL="1141413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3pPr>
            <a:lvl4pPr marL="1598613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4pPr>
            <a:lvl5pPr marL="20558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5pPr>
            <a:lvl6pPr marL="2190051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323371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2456690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2590010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Calibri"/>
              </a:rPr>
              <a:t>Carbon pricing and emissions caps</a:t>
            </a:r>
          </a:p>
          <a:p>
            <a:pPr marL="285750" indent="-228600">
              <a:defRPr/>
            </a:pPr>
            <a:r>
              <a:rPr lang="en-US" sz="1300" dirty="0" smtClean="0">
                <a:solidFill>
                  <a:srgbClr val="000000"/>
                </a:solidFill>
                <a:latin typeface="Calibri"/>
              </a:rPr>
              <a:t>Statewide goals (CA, NJ)</a:t>
            </a:r>
          </a:p>
          <a:p>
            <a:pPr marL="285750" indent="-228600">
              <a:defRPr/>
            </a:pPr>
            <a:r>
              <a:rPr lang="en-US" sz="1300" dirty="0" smtClean="0">
                <a:solidFill>
                  <a:srgbClr val="000000"/>
                </a:solidFill>
                <a:latin typeface="Calibri"/>
              </a:rPr>
              <a:t>Europe &amp; Australia caps </a:t>
            </a:r>
            <a:endParaRPr lang="en-US" sz="13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1319213" y="5311775"/>
            <a:ext cx="2719387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/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2060"/>
                </a:solidFill>
                <a:latin typeface="Corbel" pitchFamily="34" charset="0"/>
                <a:ea typeface="+mn-ea"/>
                <a:cs typeface="Calibri" pitchFamily="34" charset="0"/>
              </a:defRPr>
            </a:lvl1pPr>
            <a:lvl2pPr marL="742950" indent="-28575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2pPr>
            <a:lvl3pPr marL="1141413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3pPr>
            <a:lvl4pPr marL="1598613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4pPr>
            <a:lvl5pPr marL="20558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5pPr>
            <a:lvl6pPr marL="2190051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323371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2456690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2590010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Calibri"/>
              </a:rPr>
              <a:t>Electrification</a:t>
            </a:r>
          </a:p>
          <a:p>
            <a:pPr marL="285750" indent="-228600">
              <a:defRPr/>
            </a:pPr>
            <a:r>
              <a:rPr lang="en-US" sz="1300" dirty="0" smtClean="0">
                <a:solidFill>
                  <a:srgbClr val="000000"/>
                </a:solidFill>
                <a:latin typeface="Calibri"/>
              </a:rPr>
              <a:t>Vehicle and industrial electrification to reduce carbon and other emissions</a:t>
            </a:r>
            <a:endParaRPr lang="en-US" sz="13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821" name="Content Placeholder 1"/>
          <p:cNvSpPr txBox="1">
            <a:spLocks/>
          </p:cNvSpPr>
          <p:nvPr/>
        </p:nvSpPr>
        <p:spPr bwMode="auto">
          <a:xfrm>
            <a:off x="4038600" y="1452563"/>
            <a:ext cx="2227263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/>
          <a:lstStyle/>
          <a:p>
            <a:pPr marL="173038" indent="-173038" defTabSz="912813">
              <a:spcBef>
                <a:spcPct val="20000"/>
              </a:spcBef>
              <a:buFontTx/>
              <a:buChar char="•"/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Increasing </a:t>
            </a:r>
            <a:r>
              <a:rPr lang="en-US" altLang="ru-RU" sz="1300" b="1" u="sng">
                <a:solidFill>
                  <a:srgbClr val="000000"/>
                </a:solidFill>
                <a:latin typeface="Calibri" pitchFamily="34" charset="0"/>
              </a:rPr>
              <a:t>uncertainty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in grid operations</a:t>
            </a:r>
          </a:p>
          <a:p>
            <a:pPr marL="173038" indent="-173038" defTabSz="912813">
              <a:spcBef>
                <a:spcPct val="20000"/>
              </a:spcBef>
              <a:buFontTx/>
              <a:buChar char="•"/>
            </a:pPr>
            <a:r>
              <a:rPr lang="en-US" altLang="ru-RU" sz="1300" b="1" u="sng">
                <a:solidFill>
                  <a:srgbClr val="000000"/>
                </a:solidFill>
                <a:latin typeface="Calibri" pitchFamily="34" charset="0"/>
              </a:rPr>
              <a:t>Decentralization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 of energy production</a:t>
            </a:r>
          </a:p>
        </p:txBody>
      </p:sp>
      <p:sp>
        <p:nvSpPr>
          <p:cNvPr id="290822" name="Content Placeholder 1"/>
          <p:cNvSpPr txBox="1">
            <a:spLocks/>
          </p:cNvSpPr>
          <p:nvPr/>
        </p:nvSpPr>
        <p:spPr bwMode="auto">
          <a:xfrm>
            <a:off x="4038600" y="2667000"/>
            <a:ext cx="2174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/>
          <a:lstStyle/>
          <a:p>
            <a:pPr marL="173038" indent="-173038" defTabSz="912813">
              <a:spcBef>
                <a:spcPct val="20000"/>
              </a:spcBef>
              <a:buFontTx/>
              <a:buChar char="•"/>
            </a:pPr>
            <a:r>
              <a:rPr lang="en-US" altLang="ru-RU" sz="1300" b="1" u="sng">
                <a:solidFill>
                  <a:srgbClr val="000000"/>
                </a:solidFill>
                <a:latin typeface="Calibri" pitchFamily="34" charset="0"/>
              </a:rPr>
              <a:t>Decreased ability to use fossil</a:t>
            </a:r>
            <a:r>
              <a:rPr lang="en-US" altLang="ru-RU" sz="1300" b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plants to accommodate renewable generation</a:t>
            </a:r>
          </a:p>
        </p:txBody>
      </p:sp>
      <p:sp>
        <p:nvSpPr>
          <p:cNvPr id="290823" name="Content Placeholder 1"/>
          <p:cNvSpPr txBox="1">
            <a:spLocks/>
          </p:cNvSpPr>
          <p:nvPr/>
        </p:nvSpPr>
        <p:spPr bwMode="auto">
          <a:xfrm>
            <a:off x="4038600" y="5324475"/>
            <a:ext cx="2174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/>
          <a:lstStyle/>
          <a:p>
            <a:pPr marL="173038" indent="-173038" defTabSz="912813">
              <a:spcBef>
                <a:spcPct val="20000"/>
              </a:spcBef>
              <a:buFontTx/>
              <a:buChar char="•"/>
            </a:pPr>
            <a:r>
              <a:rPr lang="en-US" altLang="ru-RU" sz="1300" b="1" u="sng">
                <a:solidFill>
                  <a:srgbClr val="000000"/>
                </a:solidFill>
                <a:latin typeface="Calibri" pitchFamily="34" charset="0"/>
              </a:rPr>
              <a:t>Increase in the load</a:t>
            </a: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, more difficult to manage load profiles</a:t>
            </a:r>
          </a:p>
        </p:txBody>
      </p:sp>
      <p:sp>
        <p:nvSpPr>
          <p:cNvPr id="290824" name="Content Placeholder 1"/>
          <p:cNvSpPr txBox="1">
            <a:spLocks/>
          </p:cNvSpPr>
          <p:nvPr/>
        </p:nvSpPr>
        <p:spPr bwMode="auto">
          <a:xfrm>
            <a:off x="4110038" y="838200"/>
            <a:ext cx="221456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/>
          <a:lstStyle/>
          <a:p>
            <a:pPr defTabSz="912813">
              <a:spcBef>
                <a:spcPct val="20000"/>
              </a:spcBef>
            </a:pPr>
            <a:r>
              <a:rPr lang="en-US" altLang="ru-RU" sz="1400" b="1">
                <a:solidFill>
                  <a:srgbClr val="000000"/>
                </a:solidFill>
                <a:latin typeface="Calibri" pitchFamily="34" charset="0"/>
              </a:rPr>
              <a:t>… are challenging conventional solutions</a:t>
            </a:r>
            <a:endParaRPr lang="en-US" altLang="ru-RU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0825" name="Content Placeholder 1"/>
          <p:cNvSpPr txBox="1">
            <a:spLocks/>
          </p:cNvSpPr>
          <p:nvPr/>
        </p:nvSpPr>
        <p:spPr bwMode="auto">
          <a:xfrm>
            <a:off x="174625" y="6570663"/>
            <a:ext cx="12192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/>
          <a:lstStyle/>
          <a:p>
            <a:pPr defTabSz="912813">
              <a:spcBef>
                <a:spcPct val="20000"/>
              </a:spcBef>
            </a:pPr>
            <a:r>
              <a:rPr lang="en-US" altLang="ru-RU" sz="800">
                <a:solidFill>
                  <a:srgbClr val="000000"/>
                </a:solidFill>
                <a:latin typeface="Calibri" pitchFamily="34" charset="0"/>
              </a:rPr>
              <a:t>1. Source:  NREL</a:t>
            </a:r>
          </a:p>
        </p:txBody>
      </p:sp>
      <p:sp>
        <p:nvSpPr>
          <p:cNvPr id="34" name="Content Placeholder 1"/>
          <p:cNvSpPr txBox="1">
            <a:spLocks/>
          </p:cNvSpPr>
          <p:nvPr/>
        </p:nvSpPr>
        <p:spPr bwMode="auto">
          <a:xfrm>
            <a:off x="1295400" y="3952875"/>
            <a:ext cx="28956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/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2060"/>
                </a:solidFill>
                <a:latin typeface="Corbel" pitchFamily="34" charset="0"/>
                <a:ea typeface="+mn-ea"/>
                <a:cs typeface="Calibri" pitchFamily="34" charset="0"/>
              </a:defRPr>
            </a:lvl1pPr>
            <a:lvl2pPr marL="742950" indent="-28575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2pPr>
            <a:lvl3pPr marL="1141413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3pPr>
            <a:lvl4pPr marL="1598613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4pPr>
            <a:lvl5pPr marL="20558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2060"/>
                </a:solidFill>
                <a:latin typeface="Corbel" pitchFamily="34" charset="0"/>
                <a:cs typeface="Calibri" pitchFamily="34" charset="0"/>
              </a:defRPr>
            </a:lvl5pPr>
            <a:lvl6pPr marL="2190051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323371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2456690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2590010" indent="-228217" algn="l" defTabSz="91425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Calibri"/>
              </a:rPr>
              <a:t>Underinvestment in grid infrastructure</a:t>
            </a:r>
          </a:p>
          <a:p>
            <a:pPr marL="285750" indent="-228600">
              <a:defRPr/>
            </a:pPr>
            <a:r>
              <a:rPr lang="en-US" sz="1300" dirty="0" smtClean="0">
                <a:solidFill>
                  <a:srgbClr val="000000"/>
                </a:solidFill>
                <a:latin typeface="Calibri"/>
              </a:rPr>
              <a:t>Grid investment not keeping up with electricity growth rates</a:t>
            </a:r>
          </a:p>
          <a:p>
            <a:pPr marL="285750" indent="-228600">
              <a:defRPr/>
            </a:pPr>
            <a:r>
              <a:rPr lang="en-US" sz="1300" dirty="0" smtClean="0">
                <a:solidFill>
                  <a:srgbClr val="000000"/>
                </a:solidFill>
                <a:latin typeface="Calibri"/>
              </a:rPr>
              <a:t>Distributed generation is challenging  system</a:t>
            </a:r>
            <a:endParaRPr lang="en-US" sz="13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827" name="Content Placeholder 1"/>
          <p:cNvSpPr txBox="1">
            <a:spLocks/>
          </p:cNvSpPr>
          <p:nvPr/>
        </p:nvSpPr>
        <p:spPr bwMode="auto">
          <a:xfrm>
            <a:off x="4038600" y="3952875"/>
            <a:ext cx="2174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/>
          <a:lstStyle/>
          <a:p>
            <a:pPr marL="173038" indent="-173038" defTabSz="912813">
              <a:spcBef>
                <a:spcPct val="20000"/>
              </a:spcBef>
              <a:buFontTx/>
              <a:buChar char="•"/>
            </a:pPr>
            <a:r>
              <a:rPr lang="en-US" altLang="ru-RU" sz="1300">
                <a:solidFill>
                  <a:srgbClr val="000000"/>
                </a:solidFill>
                <a:latin typeface="Calibri" pitchFamily="34" charset="0"/>
              </a:rPr>
              <a:t>Need for </a:t>
            </a:r>
            <a:r>
              <a:rPr lang="en-US" altLang="ru-RU" sz="1300" b="1" u="sng">
                <a:solidFill>
                  <a:srgbClr val="000000"/>
                </a:solidFill>
                <a:latin typeface="Calibri" pitchFamily="34" charset="0"/>
              </a:rPr>
              <a:t>unpopular capital investments </a:t>
            </a:r>
          </a:p>
          <a:p>
            <a:pPr marL="173038" indent="-173038" defTabSz="912813">
              <a:spcBef>
                <a:spcPct val="20000"/>
              </a:spcBef>
              <a:buFontTx/>
              <a:buChar char="•"/>
            </a:pPr>
            <a:r>
              <a:rPr lang="en-US" altLang="ru-RU" sz="1300" b="1" u="sng">
                <a:solidFill>
                  <a:srgbClr val="000000"/>
                </a:solidFill>
                <a:latin typeface="Calibri" pitchFamily="34" charset="0"/>
              </a:rPr>
              <a:t>Public opposition</a:t>
            </a:r>
            <a:r>
              <a:rPr lang="en-US" altLang="ru-RU" sz="1300" b="1">
                <a:solidFill>
                  <a:srgbClr val="000000"/>
                </a:solidFill>
                <a:latin typeface="Calibri" pitchFamily="34" charset="0"/>
              </a:rPr>
              <a:t> to new grid infrastructure</a:t>
            </a:r>
          </a:p>
        </p:txBody>
      </p:sp>
      <p:sp>
        <p:nvSpPr>
          <p:cNvPr id="290828" name="Content Placeholder 1"/>
          <p:cNvSpPr txBox="1">
            <a:spLocks/>
          </p:cNvSpPr>
          <p:nvPr/>
        </p:nvSpPr>
        <p:spPr bwMode="auto">
          <a:xfrm>
            <a:off x="1319213" y="1003300"/>
            <a:ext cx="2408237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/>
          <a:lstStyle/>
          <a:p>
            <a:pPr defTabSz="912813">
              <a:spcBef>
                <a:spcPct val="20000"/>
              </a:spcBef>
            </a:pPr>
            <a:r>
              <a:rPr lang="en-US" altLang="ru-RU" sz="1400" b="1">
                <a:solidFill>
                  <a:srgbClr val="000000"/>
                </a:solidFill>
                <a:latin typeface="Calibri" pitchFamily="34" charset="0"/>
              </a:rPr>
              <a:t>Macro trends…</a:t>
            </a:r>
            <a:endParaRPr lang="en-US" altLang="ru-RU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0829" name="Title 1"/>
          <p:cNvSpPr>
            <a:spLocks noGrp="1"/>
          </p:cNvSpPr>
          <p:nvPr>
            <p:ph type="title"/>
          </p:nvPr>
        </p:nvSpPr>
        <p:spPr>
          <a:xfrm>
            <a:off x="-180975" y="0"/>
            <a:ext cx="9324975" cy="769938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0000"/>
                </a:solidFill>
              </a:rPr>
              <a:t>Необходимость накопителей энергии</a:t>
            </a:r>
            <a:endParaRPr lang="ru-RU" altLang="ru-RU" sz="2400" b="1" i="1" smtClean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248400" y="812800"/>
            <a:ext cx="2755900" cy="5592763"/>
            <a:chOff x="6248400" y="812382"/>
            <a:chExt cx="2755939" cy="5592622"/>
          </a:xfrm>
        </p:grpSpPr>
        <p:grpSp>
          <p:nvGrpSpPr>
            <p:cNvPr id="290836" name="Group 41"/>
            <p:cNvGrpSpPr>
              <a:grpSpLocks/>
            </p:cNvGrpSpPr>
            <p:nvPr/>
          </p:nvGrpSpPr>
          <p:grpSpPr bwMode="auto">
            <a:xfrm>
              <a:off x="6248400" y="812382"/>
              <a:ext cx="2755939" cy="5574452"/>
              <a:chOff x="6324600" y="812382"/>
              <a:chExt cx="2755939" cy="5574452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6324600" y="910805"/>
                <a:ext cx="2755939" cy="547673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324600" y="812382"/>
                <a:ext cx="2755939" cy="558786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0837" name="Content Placeholder 1"/>
            <p:cNvSpPr txBox="1">
              <a:spLocks/>
            </p:cNvSpPr>
            <p:nvPr/>
          </p:nvSpPr>
          <p:spPr bwMode="auto">
            <a:xfrm>
              <a:off x="6291619" y="1452214"/>
              <a:ext cx="2560320" cy="1025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7" tIns="45709" rIns="91417" bIns="45709"/>
            <a:lstStyle/>
            <a:p>
              <a:pPr marL="173038" indent="-173038" defTabSz="912813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altLang="ru-RU" sz="1300" b="1">
                  <a:solidFill>
                    <a:srgbClr val="000000"/>
                  </a:solidFill>
                  <a:latin typeface="Calibri" pitchFamily="34" charset="0"/>
                </a:rPr>
                <a:t>Enables renewables to be dispatched/distributed </a:t>
              </a:r>
            </a:p>
            <a:p>
              <a:pPr marL="173038" indent="-173038" defTabSz="912813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altLang="ru-RU" sz="1300" b="1">
                  <a:solidFill>
                    <a:srgbClr val="000000"/>
                  </a:solidFill>
                  <a:latin typeface="Calibri" pitchFamily="34" charset="0"/>
                </a:rPr>
                <a:t>Increases value of “off-peak” renewable generation</a:t>
              </a:r>
            </a:p>
          </p:txBody>
        </p:sp>
        <p:sp>
          <p:nvSpPr>
            <p:cNvPr id="290838" name="Content Placeholder 1"/>
            <p:cNvSpPr txBox="1">
              <a:spLocks/>
            </p:cNvSpPr>
            <p:nvPr/>
          </p:nvSpPr>
          <p:spPr bwMode="auto">
            <a:xfrm>
              <a:off x="6291619" y="2667000"/>
              <a:ext cx="2560320" cy="107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7" tIns="45709" rIns="91417" bIns="45709"/>
            <a:lstStyle/>
            <a:p>
              <a:pPr marL="173038" indent="-173038" defTabSz="912813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altLang="ru-RU" sz="1300" b="1">
                  <a:solidFill>
                    <a:srgbClr val="000000"/>
                  </a:solidFill>
                  <a:latin typeface="Calibri" pitchFamily="34" charset="0"/>
                </a:rPr>
                <a:t>Displaces expensive or hard-to-site fossil generation for balancing services </a:t>
              </a:r>
            </a:p>
            <a:p>
              <a:pPr marL="173038" indent="-173038" defTabSz="912813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altLang="ru-RU" sz="1300" b="1">
                  <a:solidFill>
                    <a:srgbClr val="000000"/>
                  </a:solidFill>
                  <a:latin typeface="Calibri" pitchFamily="34" charset="0"/>
                </a:rPr>
                <a:t>Enables higher renewable penetration</a:t>
              </a:r>
            </a:p>
          </p:txBody>
        </p:sp>
        <p:sp>
          <p:nvSpPr>
            <p:cNvPr id="290839" name="Content Placeholder 1"/>
            <p:cNvSpPr txBox="1">
              <a:spLocks/>
            </p:cNvSpPr>
            <p:nvPr/>
          </p:nvSpPr>
          <p:spPr bwMode="auto">
            <a:xfrm>
              <a:off x="6291619" y="5329379"/>
              <a:ext cx="2560320" cy="107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7" tIns="45709" rIns="91417" bIns="45709"/>
            <a:lstStyle/>
            <a:p>
              <a:pPr marL="173038" indent="-173038" defTabSz="912813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altLang="ru-RU" sz="1300" b="1">
                  <a:solidFill>
                    <a:srgbClr val="000000"/>
                  </a:solidFill>
                  <a:latin typeface="Calibri" pitchFamily="34" charset="0"/>
                </a:rPr>
                <a:t>Enables permanent load shifting</a:t>
              </a:r>
            </a:p>
          </p:txBody>
        </p:sp>
        <p:sp>
          <p:nvSpPr>
            <p:cNvPr id="131" name="Content Placeholder 1"/>
            <p:cNvSpPr txBox="1">
              <a:spLocks/>
            </p:cNvSpPr>
            <p:nvPr/>
          </p:nvSpPr>
          <p:spPr bwMode="auto">
            <a:xfrm>
              <a:off x="6705606" y="837781"/>
              <a:ext cx="1905027" cy="4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7" tIns="45709" rIns="91417" bIns="45709"/>
            <a:lstStyle>
              <a:lvl1pPr marL="342900" indent="-342900" algn="l" defTabSz="912813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002060"/>
                  </a:solidFill>
                  <a:latin typeface="Corbel" pitchFamily="34" charset="0"/>
                  <a:ea typeface="+mn-ea"/>
                  <a:cs typeface="Calibri" pitchFamily="34" charset="0"/>
                </a:defRPr>
              </a:lvl1pPr>
              <a:lvl2pPr marL="742950" indent="-285750" algn="l" defTabSz="912813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2060"/>
                  </a:solidFill>
                  <a:latin typeface="Corbel" pitchFamily="34" charset="0"/>
                  <a:cs typeface="Calibri" pitchFamily="34" charset="0"/>
                </a:defRPr>
              </a:lvl2pPr>
              <a:lvl3pPr marL="1141413" indent="-228600" algn="l" defTabSz="912813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rgbClr val="002060"/>
                  </a:solidFill>
                  <a:latin typeface="Corbel" pitchFamily="34" charset="0"/>
                  <a:cs typeface="Calibri" pitchFamily="34" charset="0"/>
                </a:defRPr>
              </a:lvl3pPr>
              <a:lvl4pPr marL="1598613" indent="-228600" algn="l" defTabSz="912813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2060"/>
                  </a:solidFill>
                  <a:latin typeface="Corbel" pitchFamily="34" charset="0"/>
                  <a:cs typeface="Calibri" pitchFamily="34" charset="0"/>
                </a:defRPr>
              </a:lvl4pPr>
              <a:lvl5pPr marL="2055813" indent="-227013" algn="l" defTabSz="912813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2060"/>
                  </a:solidFill>
                  <a:latin typeface="Corbel" pitchFamily="34" charset="0"/>
                  <a:cs typeface="Calibri" pitchFamily="34" charset="0"/>
                </a:defRPr>
              </a:lvl5pPr>
              <a:lvl6pPr marL="2190051" indent="-228217" algn="l" defTabSz="914257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323371" indent="-228217" algn="l" defTabSz="914257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456690" indent="-228217" algn="l" defTabSz="914257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2590010" indent="-228217" algn="l" defTabSz="914257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  <a:defRPr/>
              </a:pPr>
              <a:r>
                <a:rPr lang="en-US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The </a:t>
              </a:r>
              <a:r>
                <a:rPr 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Solution</a:t>
              </a:r>
              <a:r>
                <a:rPr lang="en-US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: </a:t>
              </a:r>
            </a:p>
            <a:p>
              <a:pPr marL="0" indent="0" algn="ctr">
                <a:buFontTx/>
                <a:buNone/>
                <a:defRPr/>
              </a:pPr>
              <a:r>
                <a:rPr lang="en-US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Primus EnergyPods® </a:t>
              </a:r>
              <a:r>
                <a:rPr lang="en-US" sz="1400" b="1" baseline="30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 </a:t>
              </a:r>
              <a:endParaRPr 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90841" name="Content Placeholder 1"/>
            <p:cNvSpPr txBox="1">
              <a:spLocks/>
            </p:cNvSpPr>
            <p:nvPr/>
          </p:nvSpPr>
          <p:spPr bwMode="auto">
            <a:xfrm>
              <a:off x="6291619" y="3953575"/>
              <a:ext cx="2560320" cy="107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7" tIns="45709" rIns="91417" bIns="45709"/>
            <a:lstStyle/>
            <a:p>
              <a:pPr marL="173038" indent="-173038" defTabSz="912813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altLang="ru-RU" sz="1300" b="1">
                  <a:solidFill>
                    <a:srgbClr val="000000"/>
                  </a:solidFill>
                  <a:latin typeface="Calibri" pitchFamily="34" charset="0"/>
                </a:rPr>
                <a:t>Offers a new tool for resource planners to defer capital investments</a:t>
              </a:r>
            </a:p>
            <a:p>
              <a:pPr marL="173038" indent="-173038" defTabSz="912813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altLang="ru-RU" sz="1300" b="1">
                  <a:solidFill>
                    <a:srgbClr val="000000"/>
                  </a:solidFill>
                  <a:latin typeface="Calibri" pitchFamily="34" charset="0"/>
                </a:rPr>
                <a:t>Increases capability of existing infrastructure</a:t>
              </a:r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214313" y="3981450"/>
            <a:ext cx="1065212" cy="10890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4" name="Picture 2" descr="C:\Users\Alissa Peterson\Documents\Business development\Design\Getty_Images\98841658_20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196850" y="1428750"/>
            <a:ext cx="1082675" cy="104933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/>
          <a:srcRect b="-2232"/>
          <a:stretch/>
        </p:blipFill>
        <p:spPr>
          <a:xfrm>
            <a:off x="214313" y="2725738"/>
            <a:ext cx="1065212" cy="100806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://www.blogcdn.com/www.autoblog.com/media/2012/09/08-2012-tesla-model-s-fd-1347336762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>
            <a:off x="196850" y="5318125"/>
            <a:ext cx="1098550" cy="10826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90835" name="Straight Connector 58"/>
          <p:cNvCxnSpPr>
            <a:cxnSpLocks noChangeShapeType="1"/>
          </p:cNvCxnSpPr>
          <p:nvPr/>
        </p:nvCxnSpPr>
        <p:spPr bwMode="auto">
          <a:xfrm>
            <a:off x="228600" y="1371600"/>
            <a:ext cx="59848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588" y="476250"/>
            <a:ext cx="864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ru-RU" b="1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392113" y="585788"/>
            <a:ext cx="882015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Электроэнергия</a:t>
            </a:r>
            <a:r>
              <a:rPr kumimoji="0" lang="ru-RU" altLang="ru-RU" sz="1600" b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один из наиболее удобных и эффективных</a:t>
            </a:r>
            <a:r>
              <a:rPr kumimoji="0" lang="ru-RU" alt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«энергоносителей»</a:t>
            </a:r>
            <a:r>
              <a:rPr kumimoji="0" lang="ru-RU" alt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позволяющих передавать 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большие мощности</a:t>
            </a: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на</a:t>
            </a:r>
            <a:r>
              <a:rPr kumimoji="0" lang="ru-RU" alt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большие расстояния</a:t>
            </a:r>
            <a:r>
              <a:rPr kumimoji="0" lang="ru-RU" alt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практически</a:t>
            </a:r>
            <a:r>
              <a:rPr kumimoji="0" lang="ru-RU" altLang="ru-R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мгновенно</a:t>
            </a: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с малыми потерями и </a:t>
            </a: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с высокой эффективностью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получать </a:t>
            </a: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различные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полезные виды энергии </a:t>
            </a: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(свет, тепло, холод и т.п.).Мощность электростанций  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≈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kumimoji="0" lang="ru-RU" altLang="ru-RU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4,5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ТВт</a:t>
            </a: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. Производство электроэнергии </a:t>
            </a:r>
            <a:r>
              <a:rPr kumimoji="0" lang="ru-RU" altLang="ru-RU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≈ </a:t>
            </a:r>
            <a:r>
              <a:rPr kumimoji="0" lang="ru-RU" altLang="ru-RU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20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трлн. кВтч/год</a:t>
            </a: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29286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1989138"/>
            <a:ext cx="4241800" cy="256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2869" name="Picture 12" descr="ПИЭ в производстве электроэнергии E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0413" y="1989138"/>
            <a:ext cx="4392612" cy="25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4695825" y="4637088"/>
            <a:ext cx="434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Вклад различных первичных источников энергии 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в мировое производство электроэнергии, триллионы кВтч </a:t>
            </a: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395288" y="4627563"/>
            <a:ext cx="410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Корреляция между ИРЧП и удельным электропотреблением (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UNDP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, 2006) </a:t>
            </a: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0" y="5081588"/>
            <a:ext cx="8964613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Один из фундаментальных 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недостатков</a:t>
            </a: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электроэнергии как энергоносителя - 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невозможность</a:t>
            </a: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на современном уровне технологического развития </a:t>
            </a: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компактного, долгосрочного без потерь и в больших количествах накопления </a:t>
            </a:r>
            <a:b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электромагнитной энергии</a:t>
            </a: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. </a:t>
            </a:r>
            <a:b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В каждый момент времени производство э/э должно быть равно ее потреблению!</a:t>
            </a:r>
            <a:r>
              <a:rPr kumimoji="0" lang="ru-RU" altLang="ru-RU" sz="1600" b="1">
                <a:solidFill>
                  <a:srgbClr val="CC3300"/>
                </a:solidFill>
                <a:latin typeface="Calibri" panose="020F0502020204030204" pitchFamily="34" charset="0"/>
              </a:rPr>
              <a:t> </a:t>
            </a:r>
            <a:br>
              <a:rPr kumimoji="0" lang="ru-RU" altLang="ru-RU" sz="1600" b="1">
                <a:solidFill>
                  <a:srgbClr val="CC3300"/>
                </a:solidFill>
                <a:latin typeface="Calibri" panose="020F0502020204030204" pitchFamily="34" charset="0"/>
              </a:rPr>
            </a:br>
            <a:r>
              <a:rPr kumimoji="0" lang="ru-RU" altLang="ru-RU" sz="1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Это создает значительные технологические проблемы в обеспечении надежного устойчивого и качественного электроснабжения потребителей.    </a:t>
            </a:r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755650" y="39688"/>
            <a:ext cx="763111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Характеристики накопителей  </a:t>
            </a:r>
            <a:r>
              <a:rPr kumimoji="0" lang="ru-RU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электроэнергии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86407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ru-RU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ОСНОВНЫЕ ТЕХНОЛОГИИ  НАКОПЛЕНИЯ ЭНЕРГИИ</a:t>
            </a:r>
          </a:p>
        </p:txBody>
      </p:sp>
      <p:pic>
        <p:nvPicPr>
          <p:cNvPr id="293891" name="Picture 57"/>
          <p:cNvPicPr>
            <a:picLocks noChangeAspect="1" noChangeArrowheads="1"/>
          </p:cNvPicPr>
          <p:nvPr/>
        </p:nvPicPr>
        <p:blipFill>
          <a:blip r:embed="rId2"/>
          <a:srcRect r="43170"/>
          <a:stretch>
            <a:fillRect/>
          </a:stretch>
        </p:blipFill>
        <p:spPr bwMode="auto">
          <a:xfrm>
            <a:off x="5364163" y="765175"/>
            <a:ext cx="3454400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250825" y="765175"/>
            <a:ext cx="5113338" cy="374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28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1. ГАЭС</a:t>
            </a:r>
            <a:r>
              <a:rPr kumimoji="0"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/>
            </a:r>
            <a:br>
              <a:rPr kumimoji="0"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единичная мощность – от сотен МВт до нескольких ГВт;</a:t>
            </a:r>
            <a:b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 время «разряда» - от 4 до 10 ч;</a:t>
            </a:r>
            <a:b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 $2500…4000/кВт, </a:t>
            </a:r>
            <a:r>
              <a:rPr kumimoji="0" lang="ru-RU" altLang="ja-JP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$0,05-0,12/кВтч, КПД - ок. 66%.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ru-RU" altLang="ja-JP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Лидеры: США – 22 ГВт, Япония – 12 ГАЭС</a:t>
            </a:r>
            <a:r>
              <a:rPr kumimoji="0" lang="ru-RU" altLang="ja-JP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ru-RU" altLang="ja-JP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Россия: </a:t>
            </a: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Загорская ГАЭС 1200/1320 МВт </a:t>
            </a:r>
            <a:b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(в турбинном/насосном режимах).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Планы (при успешной реализации планов ввода АЭС): </a:t>
            </a:r>
            <a:b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 2030 г. – 10 ГВт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Загорская ГАЭС-2:  840/1000 МВт (строится),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стадии проектирования и предпроектных проработок: Зеленчукская ГЭС-ГАЭС, Ленинградская ГАЭС на реке Шапше (1560/1760 МВт), Владимирская ГАЭС на реке Клязьма (1000/1100 МВт),</a:t>
            </a:r>
            <a:r>
              <a:rPr kumimoji="0" lang="ru-RU" altLang="ja-JP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Волоколамская ГАЭС на реке Сестра (800/900 МВт), Центральная ГАЭС на реке Тудовка (3640/3820 МВт)</a:t>
            </a:r>
            <a:r>
              <a:rPr kumimoji="0" lang="ru-RU" altLang="ja-JP" sz="1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kumimoji="0" lang="ru-RU" altLang="ru-RU" sz="1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323850" y="4581525"/>
            <a:ext cx="40322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Достоинства ГАЭС: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Доступны высокие мощности «заряда» и «разряда»;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Самая отработанная система для аккумулирования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в МВт-ном диапазоне;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Высокие ресурсные характеристики.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323850" y="5734050"/>
            <a:ext cx="40322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Недостатки ГАЭС: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Стоимость и сама возможность строительства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определяется местностью (напор не менее 100 м!); 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Плохо масштабируется на малые уровни мощности;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невысокий КПД.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4787900" y="6237288"/>
            <a:ext cx="1458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Строительство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Загорской ГАЭС-2</a:t>
            </a:r>
          </a:p>
        </p:txBody>
      </p:sp>
      <p:pic>
        <p:nvPicPr>
          <p:cNvPr id="29389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4725988"/>
            <a:ext cx="2754312" cy="206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7650163" y="4221163"/>
            <a:ext cx="1458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Загорская ГАЭС</a:t>
            </a:r>
          </a:p>
        </p:txBody>
      </p:sp>
      <p:pic>
        <p:nvPicPr>
          <p:cNvPr id="293898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1763" y="2492375"/>
            <a:ext cx="2600325" cy="216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206375" y="115888"/>
            <a:ext cx="623728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3. Маховиковые аккумуляторы (</a:t>
            </a:r>
            <a:r>
              <a:rPr kumimoji="0" lang="en-US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FW- flyweels)</a:t>
            </a:r>
            <a:endParaRPr kumimoji="0" lang="ru-RU" altLang="ru-RU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Ф.Г.Рутберг – ИЭ Сил МАШ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323850" y="981075"/>
            <a:ext cx="4679950" cy="276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kumimoji="0" lang="en-US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единичная мощность – до десятков МВт;</a:t>
            </a:r>
            <a:r>
              <a:rPr kumimoji="0" lang="en-US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kumimoji="0" lang="en-US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 время «разряда» - от нескольких секунд </a:t>
            </a:r>
            <a:b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до нескольких минут;</a:t>
            </a:r>
            <a:b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kumimoji="0" lang="ru-RU" altLang="ja-JP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КПД – ок 85%.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ru-RU" altLang="ja-JP" sz="1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Наиболее крупный проект :</a:t>
            </a:r>
            <a:b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kumimoji="0" lang="ru-RU" altLang="ru-RU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0" lang="en-US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компания </a:t>
            </a:r>
            <a:r>
              <a:rPr kumimoji="0" lang="en-US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Beacon Power (</a:t>
            </a: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США</a:t>
            </a:r>
            <a:r>
              <a:rPr kumimoji="0" lang="en-US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маховиковый аккумулятор мощностью 20 МВт для регулирования графиков производства и потребления энергии в секундном диапазоне.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ru-RU" altLang="ja-JP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 маховиков из углепластика, массой 1 т, скорость вращения от 8000 до 16000 об/мин, КПД около 85% </a:t>
            </a:r>
            <a:endParaRPr kumimoji="0" lang="ru-RU" altLang="ru-RU" sz="1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9491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3508375"/>
            <a:ext cx="3798887" cy="259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5364163" y="6173788"/>
            <a:ext cx="33051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 маховикового аккумулятора мощностью 20 МВт в штате Нью-Йорк, США (регулирование частоты)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250825" y="4005263"/>
            <a:ext cx="4681538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Достоинства </a:t>
            </a:r>
            <a:r>
              <a:rPr kumimoji="0" lang="en-US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FW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</a:rPr>
              <a:t>высокие токи заряда и разряда;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</a:rPr>
              <a:t>- доступен глубокий разряд;</a:t>
            </a:r>
            <a:r>
              <a:rPr kumimoji="0" lang="en-US" altLang="ru-RU" sz="1200">
                <a:solidFill>
                  <a:srgbClr val="000000"/>
                </a:solidFill>
              </a:rPr>
              <a:t/>
            </a:r>
            <a:br>
              <a:rPr kumimoji="0" lang="en-US" altLang="ru-RU" sz="1200">
                <a:solidFill>
                  <a:srgbClr val="000000"/>
                </a:solidFill>
              </a:rPr>
            </a:br>
            <a:r>
              <a:rPr kumimoji="0" lang="en-US" altLang="ru-RU" sz="1200">
                <a:solidFill>
                  <a:srgbClr val="000000"/>
                </a:solidFill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</a:rPr>
              <a:t>высокие ресурсные характеристики (10</a:t>
            </a:r>
            <a:r>
              <a:rPr kumimoji="0" lang="ru-RU" altLang="ru-RU" sz="1200" baseline="30000">
                <a:solidFill>
                  <a:srgbClr val="000000"/>
                </a:solidFill>
              </a:rPr>
              <a:t>5</a:t>
            </a:r>
            <a:r>
              <a:rPr kumimoji="0" lang="ru-RU" altLang="ru-RU" sz="1200">
                <a:solidFill>
                  <a:srgbClr val="000000"/>
                </a:solidFill>
              </a:rPr>
              <a:t> – 10</a:t>
            </a:r>
            <a:r>
              <a:rPr kumimoji="0" lang="ru-RU" altLang="ru-RU" sz="1200" baseline="30000">
                <a:solidFill>
                  <a:srgbClr val="000000"/>
                </a:solidFill>
              </a:rPr>
              <a:t>7</a:t>
            </a:r>
            <a:r>
              <a:rPr kumimoji="0" lang="ru-RU" altLang="ru-RU" sz="1200">
                <a:solidFill>
                  <a:srgbClr val="000000"/>
                </a:solidFill>
              </a:rPr>
              <a:t> циклов);</a:t>
            </a:r>
            <a:br>
              <a:rPr kumimoji="0" lang="ru-RU" altLang="ru-RU" sz="1200">
                <a:solidFill>
                  <a:srgbClr val="000000"/>
                </a:solidFill>
              </a:rPr>
            </a:br>
            <a:r>
              <a:rPr kumimoji="0" lang="ru-RU" altLang="ru-RU" sz="1200">
                <a:solidFill>
                  <a:srgbClr val="000000"/>
                </a:solidFill>
              </a:rPr>
              <a:t>- быстрый «подхват» мощности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kumimoji="0" lang="ru-RU" altLang="ru-RU" sz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250825" y="5157788"/>
            <a:ext cx="4752975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Недостатки </a:t>
            </a:r>
            <a:r>
              <a:rPr kumimoji="0" lang="en-US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CAES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</a:rPr>
              <a:t>низкая энергоемкость (10 Втч/кг);</a:t>
            </a:r>
            <a:br>
              <a:rPr kumimoji="0" lang="ru-RU" altLang="ru-RU" sz="1200">
                <a:solidFill>
                  <a:srgbClr val="000000"/>
                </a:solidFill>
              </a:rPr>
            </a:br>
            <a:r>
              <a:rPr kumimoji="0" lang="ru-RU" altLang="ru-RU" sz="1200">
                <a:solidFill>
                  <a:srgbClr val="000000"/>
                </a:solidFill>
              </a:rPr>
              <a:t>- проблемы безопасности (мощный кожух);</a:t>
            </a:r>
            <a:br>
              <a:rPr kumimoji="0" lang="ru-RU" altLang="ru-RU" sz="1200">
                <a:solidFill>
                  <a:srgbClr val="000000"/>
                </a:solidFill>
              </a:rPr>
            </a:br>
            <a:r>
              <a:rPr kumimoji="0" lang="ru-RU" altLang="ru-RU" sz="1200">
                <a:solidFill>
                  <a:srgbClr val="000000"/>
                </a:solidFill>
              </a:rPr>
              <a:t>- высокая стоимость;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</a:rPr>
              <a:t>- сложные технологии изготовления и контроля.</a:t>
            </a:r>
          </a:p>
        </p:txBody>
      </p:sp>
      <p:pic>
        <p:nvPicPr>
          <p:cNvPr id="294920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3663" y="188913"/>
            <a:ext cx="2373312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50825" y="44450"/>
            <a:ext cx="64087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ЭЛЕКТРОХИМИЧЕСКИЕ АККУМУЛЯТОРЫ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250825" y="476250"/>
            <a:ext cx="6842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4. Свинцово-кислотные аккумуляторы (</a:t>
            </a:r>
            <a:r>
              <a:rPr kumimoji="0" lang="en-US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L/A lead-acid)</a:t>
            </a:r>
            <a:endParaRPr kumimoji="0" lang="ru-RU" altLang="ru-RU" sz="18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95940" name="Picture 25" descr="схе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3500438"/>
            <a:ext cx="3635375" cy="221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5941" name="Rectangle 9"/>
          <p:cNvSpPr>
            <a:spLocks noChangeArrowheads="1"/>
          </p:cNvSpPr>
          <p:nvPr/>
        </p:nvSpPr>
        <p:spPr bwMode="auto">
          <a:xfrm>
            <a:off x="971550" y="5805488"/>
            <a:ext cx="2773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000">
                <a:solidFill>
                  <a:srgbClr val="000000"/>
                </a:solidFill>
              </a:rPr>
              <a:t>Принцип действия:</a:t>
            </a:r>
          </a:p>
          <a:p>
            <a:pPr eaLnBrk="1" hangingPunct="1"/>
            <a:r>
              <a:rPr lang="ru-RU" altLang="ru-RU" sz="1000">
                <a:solidFill>
                  <a:srgbClr val="0000FF"/>
                </a:solidFill>
              </a:rPr>
              <a:t>Анодная реакция </a:t>
            </a:r>
            <a:br>
              <a:rPr lang="ru-RU" altLang="ru-RU" sz="1000">
                <a:solidFill>
                  <a:srgbClr val="0000FF"/>
                </a:solidFill>
              </a:rPr>
            </a:br>
            <a:r>
              <a:rPr lang="en-US" altLang="ru-RU" sz="1000">
                <a:solidFill>
                  <a:srgbClr val="000000"/>
                </a:solidFill>
              </a:rPr>
              <a:t>PbSO</a:t>
            </a:r>
            <a:r>
              <a:rPr lang="en-US" altLang="ru-RU" sz="1000" baseline="-25000">
                <a:solidFill>
                  <a:srgbClr val="000000"/>
                </a:solidFill>
              </a:rPr>
              <a:t>4</a:t>
            </a:r>
            <a:r>
              <a:rPr lang="en-US" altLang="ru-RU" sz="1000">
                <a:solidFill>
                  <a:srgbClr val="000000"/>
                </a:solidFill>
              </a:rPr>
              <a:t>+5 H</a:t>
            </a:r>
            <a:r>
              <a:rPr lang="en-US" altLang="ru-RU" sz="1000" baseline="-25000">
                <a:solidFill>
                  <a:srgbClr val="000000"/>
                </a:solidFill>
              </a:rPr>
              <a:t>2</a:t>
            </a:r>
            <a:r>
              <a:rPr lang="en-US" altLang="ru-RU" sz="1000">
                <a:solidFill>
                  <a:srgbClr val="000000"/>
                </a:solidFill>
              </a:rPr>
              <a:t>O ↔ PbO</a:t>
            </a:r>
            <a:r>
              <a:rPr lang="en-US" altLang="ru-RU" sz="1000" baseline="-25000">
                <a:solidFill>
                  <a:srgbClr val="000000"/>
                </a:solidFill>
              </a:rPr>
              <a:t>2</a:t>
            </a:r>
            <a:r>
              <a:rPr lang="en-US" altLang="ru-RU" sz="1000">
                <a:solidFill>
                  <a:srgbClr val="000000"/>
                </a:solidFill>
              </a:rPr>
              <a:t>+3 H</a:t>
            </a:r>
            <a:r>
              <a:rPr lang="en-US" altLang="ru-RU" sz="1000" baseline="-25000">
                <a:solidFill>
                  <a:srgbClr val="000000"/>
                </a:solidFill>
              </a:rPr>
              <a:t>3</a:t>
            </a:r>
            <a:r>
              <a:rPr lang="en-US" altLang="ru-RU" sz="1000">
                <a:solidFill>
                  <a:srgbClr val="000000"/>
                </a:solidFill>
              </a:rPr>
              <a:t>O</a:t>
            </a:r>
            <a:r>
              <a:rPr lang="en-US" altLang="ru-RU" sz="1000" baseline="30000">
                <a:solidFill>
                  <a:srgbClr val="000000"/>
                </a:solidFill>
              </a:rPr>
              <a:t>+</a:t>
            </a:r>
            <a:r>
              <a:rPr lang="en-US" altLang="ru-RU" sz="1000">
                <a:solidFill>
                  <a:srgbClr val="000000"/>
                </a:solidFill>
              </a:rPr>
              <a:t> + HSO</a:t>
            </a:r>
            <a:r>
              <a:rPr lang="en-US" altLang="ru-RU" sz="1000" baseline="-25000">
                <a:solidFill>
                  <a:srgbClr val="000000"/>
                </a:solidFill>
              </a:rPr>
              <a:t>4</a:t>
            </a:r>
            <a:r>
              <a:rPr lang="en-US" altLang="ru-RU" sz="1000" baseline="30000">
                <a:solidFill>
                  <a:srgbClr val="000000"/>
                </a:solidFill>
              </a:rPr>
              <a:t>-</a:t>
            </a:r>
            <a:r>
              <a:rPr lang="en-US" altLang="ru-RU" sz="1000">
                <a:solidFill>
                  <a:srgbClr val="000000"/>
                </a:solidFill>
              </a:rPr>
              <a:t>+2 e</a:t>
            </a:r>
            <a:r>
              <a:rPr lang="en-US" altLang="ru-RU" sz="1000" baseline="30000">
                <a:solidFill>
                  <a:srgbClr val="000000"/>
                </a:solidFill>
              </a:rPr>
              <a:t>-</a:t>
            </a:r>
          </a:p>
          <a:p>
            <a:pPr eaLnBrk="1" hangingPunct="1"/>
            <a:r>
              <a:rPr lang="ru-RU" altLang="ru-RU" sz="1000">
                <a:solidFill>
                  <a:srgbClr val="0000FF"/>
                </a:solidFill>
              </a:rPr>
              <a:t>Катодная реакция </a:t>
            </a:r>
          </a:p>
          <a:p>
            <a:pPr eaLnBrk="1" hangingPunct="1"/>
            <a:r>
              <a:rPr lang="en-US" altLang="ru-RU" sz="1000">
                <a:solidFill>
                  <a:srgbClr val="000000"/>
                </a:solidFill>
              </a:rPr>
              <a:t>PbSO</a:t>
            </a:r>
            <a:r>
              <a:rPr lang="en-US" altLang="ru-RU" sz="1000" baseline="-25000">
                <a:solidFill>
                  <a:srgbClr val="000000"/>
                </a:solidFill>
              </a:rPr>
              <a:t>4</a:t>
            </a:r>
            <a:r>
              <a:rPr lang="en-US" altLang="ru-RU" sz="1000">
                <a:solidFill>
                  <a:srgbClr val="000000"/>
                </a:solidFill>
              </a:rPr>
              <a:t>+ H</a:t>
            </a:r>
            <a:r>
              <a:rPr lang="en-US" altLang="ru-RU" sz="1000" baseline="-25000">
                <a:solidFill>
                  <a:srgbClr val="000000"/>
                </a:solidFill>
              </a:rPr>
              <a:t>3</a:t>
            </a:r>
            <a:r>
              <a:rPr lang="en-US" altLang="ru-RU" sz="1000">
                <a:solidFill>
                  <a:srgbClr val="000000"/>
                </a:solidFill>
              </a:rPr>
              <a:t>O</a:t>
            </a:r>
            <a:r>
              <a:rPr lang="en-US" altLang="ru-RU" sz="1000" baseline="30000">
                <a:solidFill>
                  <a:srgbClr val="000000"/>
                </a:solidFill>
              </a:rPr>
              <a:t>+</a:t>
            </a:r>
            <a:r>
              <a:rPr lang="en-US" altLang="ru-RU" sz="1000">
                <a:solidFill>
                  <a:srgbClr val="000000"/>
                </a:solidFill>
              </a:rPr>
              <a:t> +2 e</a:t>
            </a:r>
            <a:r>
              <a:rPr lang="en-US" altLang="ru-RU" sz="1000" baseline="30000">
                <a:solidFill>
                  <a:srgbClr val="000000"/>
                </a:solidFill>
              </a:rPr>
              <a:t>- </a:t>
            </a:r>
            <a:r>
              <a:rPr lang="en-US" altLang="ru-RU" sz="1000">
                <a:solidFill>
                  <a:srgbClr val="000000"/>
                </a:solidFill>
              </a:rPr>
              <a:t>↔ Pb</a:t>
            </a:r>
            <a:r>
              <a:rPr lang="ru-RU" altLang="ru-RU" sz="1000">
                <a:solidFill>
                  <a:srgbClr val="000000"/>
                </a:solidFill>
              </a:rPr>
              <a:t> </a:t>
            </a:r>
            <a:r>
              <a:rPr lang="en-US" altLang="ru-RU" sz="1000">
                <a:solidFill>
                  <a:srgbClr val="000000"/>
                </a:solidFill>
              </a:rPr>
              <a:t>+ H</a:t>
            </a:r>
            <a:r>
              <a:rPr lang="en-US" altLang="ru-RU" sz="1000" baseline="-25000">
                <a:solidFill>
                  <a:srgbClr val="000000"/>
                </a:solidFill>
              </a:rPr>
              <a:t>2</a:t>
            </a:r>
            <a:r>
              <a:rPr lang="en-US" altLang="ru-RU" sz="1000">
                <a:solidFill>
                  <a:srgbClr val="000000"/>
                </a:solidFill>
              </a:rPr>
              <a:t>O</a:t>
            </a:r>
            <a:r>
              <a:rPr lang="ru-RU" altLang="ru-RU" sz="1000">
                <a:solidFill>
                  <a:srgbClr val="000000"/>
                </a:solidFill>
              </a:rPr>
              <a:t> + </a:t>
            </a:r>
            <a:r>
              <a:rPr lang="en-US" altLang="ru-RU" sz="1000">
                <a:solidFill>
                  <a:srgbClr val="000000"/>
                </a:solidFill>
              </a:rPr>
              <a:t>HSO</a:t>
            </a:r>
            <a:r>
              <a:rPr lang="en-US" altLang="ru-RU" sz="1000" baseline="-25000">
                <a:solidFill>
                  <a:srgbClr val="000000"/>
                </a:solidFill>
              </a:rPr>
              <a:t>4</a:t>
            </a:r>
            <a:r>
              <a:rPr lang="en-US" altLang="ru-RU" sz="1000" baseline="30000">
                <a:solidFill>
                  <a:srgbClr val="000000"/>
                </a:solidFill>
              </a:rPr>
              <a:t>-</a:t>
            </a:r>
            <a:endParaRPr lang="ru-RU" altLang="ru-RU" sz="1000" baseline="30000">
              <a:solidFill>
                <a:srgbClr val="000000"/>
              </a:solidFill>
            </a:endParaRP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250825" y="765175"/>
            <a:ext cx="4681538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Достоинства </a:t>
            </a:r>
            <a:r>
              <a:rPr kumimoji="0" lang="en-US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L/A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</a:rPr>
              <a:t>отработанная технология (открытие - 1859 г.) и </a:t>
            </a:r>
            <a:br>
              <a:rPr kumimoji="0" lang="ru-RU" altLang="ru-RU" sz="1200">
                <a:solidFill>
                  <a:srgbClr val="000000"/>
                </a:solidFill>
              </a:rPr>
            </a:br>
            <a:r>
              <a:rPr kumimoji="0" lang="ru-RU" altLang="ru-RU" sz="1200">
                <a:solidFill>
                  <a:srgbClr val="000000"/>
                </a:solidFill>
              </a:rPr>
              <a:t>  дешевые материалы (0,1-0,5 </a:t>
            </a:r>
            <a:r>
              <a:rPr kumimoji="0" lang="en-US" altLang="ru-RU" sz="1200">
                <a:solidFill>
                  <a:srgbClr val="000000"/>
                </a:solidFill>
              </a:rPr>
              <a:t>$</a:t>
            </a:r>
            <a:r>
              <a:rPr kumimoji="0" lang="ru-RU" altLang="ru-RU" sz="1200">
                <a:solidFill>
                  <a:srgbClr val="000000"/>
                </a:solidFill>
              </a:rPr>
              <a:t>/Втч);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</a:rPr>
              <a:t>- хорошо известны в разных отраслях;</a:t>
            </a:r>
            <a:br>
              <a:rPr kumimoji="0" lang="ru-RU" altLang="ru-RU" sz="1200">
                <a:solidFill>
                  <a:srgbClr val="000000"/>
                </a:solidFill>
              </a:rPr>
            </a:br>
            <a:r>
              <a:rPr kumimoji="0" lang="ru-RU" altLang="ru-RU" sz="1200">
                <a:solidFill>
                  <a:srgbClr val="000000"/>
                </a:solidFill>
              </a:rPr>
              <a:t>- выпускаются в России (</a:t>
            </a:r>
            <a:r>
              <a:rPr kumimoji="0"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t>Подольский и Курский</a:t>
            </a:r>
            <a:br>
              <a:rPr kumimoji="0"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kumimoji="0"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t>  аккумуляторные заводы).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250825" y="2070100"/>
            <a:ext cx="4752975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Недостатки </a:t>
            </a:r>
            <a:r>
              <a:rPr kumimoji="0" lang="en-US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L/A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</a:rPr>
              <a:t>низкая энергоемкость (30-40 Втч/кг);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</a:rPr>
              <a:t>- высокий саморазряд (до 20% в мес.);</a:t>
            </a:r>
          </a:p>
          <a:p>
            <a:pPr eaLnBrk="1" hangingPunct="1">
              <a:buFontTx/>
              <a:buChar char="-"/>
              <a:defRPr/>
            </a:pPr>
            <a:r>
              <a:rPr kumimoji="0" lang="ru-RU" altLang="ru-RU" sz="1200">
                <a:solidFill>
                  <a:srgbClr val="000000"/>
                </a:solidFill>
              </a:rPr>
              <a:t> использование токсичного свинца;</a:t>
            </a:r>
          </a:p>
          <a:p>
            <a:pPr eaLnBrk="1" hangingPunct="1">
              <a:buFontTx/>
              <a:buChar char="-"/>
              <a:defRPr/>
            </a:pPr>
            <a:r>
              <a:rPr kumimoji="0" lang="ru-RU" altLang="ru-RU" sz="1200">
                <a:solidFill>
                  <a:srgbClr val="000000"/>
                </a:solidFill>
              </a:rPr>
              <a:t> недопустим многократный глубокий разряд;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</a:rPr>
              <a:t>- низкий ресурс у большинства производителей </a:t>
            </a:r>
            <a:br>
              <a:rPr kumimoji="0" lang="ru-RU" altLang="ru-RU" sz="1200">
                <a:solidFill>
                  <a:srgbClr val="000000"/>
                </a:solidFill>
              </a:rPr>
            </a:br>
            <a:r>
              <a:rPr kumimoji="0" lang="ru-RU" altLang="ru-RU" sz="1200">
                <a:solidFill>
                  <a:srgbClr val="000000"/>
                </a:solidFill>
              </a:rPr>
              <a:t>  (400-600 циклов при 50% - глубине разряда).</a:t>
            </a:r>
          </a:p>
        </p:txBody>
      </p:sp>
      <p:pic>
        <p:nvPicPr>
          <p:cNvPr id="295944" name="Picture 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5025" y="908050"/>
            <a:ext cx="4521200" cy="1979613"/>
          </a:xfrm>
          <a:prstGeom prst="rect">
            <a:avLst/>
          </a:prstGeom>
          <a:noFill/>
          <a:ln w="28575">
            <a:solidFill>
              <a:srgbClr val="D9D9D9"/>
            </a:solidFill>
            <a:miter lim="800000"/>
            <a:headEnd/>
            <a:tailEnd/>
          </a:ln>
        </p:spPr>
      </p:pic>
      <p:sp>
        <p:nvSpPr>
          <p:cNvPr id="295945" name="Text Box 71"/>
          <p:cNvSpPr txBox="1">
            <a:spLocks noChangeArrowheads="1"/>
          </p:cNvSpPr>
          <p:nvPr/>
        </p:nvSpPr>
        <p:spPr bwMode="auto">
          <a:xfrm>
            <a:off x="6588125" y="188913"/>
            <a:ext cx="23764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200">
                <a:solidFill>
                  <a:srgbClr val="000000"/>
                </a:solidFill>
              </a:rPr>
              <a:t>Буферный аккумулятор компании </a:t>
            </a:r>
            <a:r>
              <a:rPr lang="en-US" altLang="ru-RU" sz="1200">
                <a:solidFill>
                  <a:srgbClr val="000000"/>
                </a:solidFill>
              </a:rPr>
              <a:t>XTreme Power Inc</a:t>
            </a:r>
            <a:r>
              <a:rPr lang="ru-RU" altLang="ru-RU" sz="1200">
                <a:solidFill>
                  <a:srgbClr val="000000"/>
                </a:solidFill>
              </a:rPr>
              <a:t>. энергоемкостью 1 МВтч </a:t>
            </a:r>
          </a:p>
        </p:txBody>
      </p:sp>
      <p:pic>
        <p:nvPicPr>
          <p:cNvPr id="295946" name="Picture 72" descr="СКА глубина разряда-число циклов XTree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1425" y="2598738"/>
            <a:ext cx="3452813" cy="1851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5947" name="Text Box 73"/>
          <p:cNvSpPr txBox="1">
            <a:spLocks noChangeArrowheads="1"/>
          </p:cNvSpPr>
          <p:nvPr/>
        </p:nvSpPr>
        <p:spPr bwMode="auto">
          <a:xfrm>
            <a:off x="7165975" y="292417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000">
                <a:solidFill>
                  <a:srgbClr val="000000"/>
                </a:solidFill>
              </a:rPr>
              <a:t>Зависимость количества циклов «заряд-разряд» </a:t>
            </a:r>
            <a:br>
              <a:rPr lang="ru-RU" altLang="ru-RU" sz="1000">
                <a:solidFill>
                  <a:srgbClr val="000000"/>
                </a:solidFill>
              </a:rPr>
            </a:br>
            <a:r>
              <a:rPr lang="ru-RU" altLang="ru-RU" sz="1000">
                <a:solidFill>
                  <a:srgbClr val="000000"/>
                </a:solidFill>
              </a:rPr>
              <a:t>от глубины разряда для СКА </a:t>
            </a:r>
            <a:r>
              <a:rPr lang="en-US" altLang="ru-RU" sz="1000">
                <a:solidFill>
                  <a:srgbClr val="000000"/>
                </a:solidFill>
              </a:rPr>
              <a:t>XTreme Power Inc</a:t>
            </a:r>
            <a:r>
              <a:rPr lang="ru-RU" altLang="ru-RU" sz="100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295948" name="Picture 74" descr="rollssurrette_12cs11p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9338" y="4581525"/>
            <a:ext cx="1639887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949" name="Text Box 75"/>
          <p:cNvSpPr txBox="1">
            <a:spLocks noChangeArrowheads="1"/>
          </p:cNvSpPr>
          <p:nvPr/>
        </p:nvSpPr>
        <p:spPr bwMode="auto">
          <a:xfrm>
            <a:off x="3924300" y="5903913"/>
            <a:ext cx="28797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000">
                <a:solidFill>
                  <a:srgbClr val="000000"/>
                </a:solidFill>
              </a:rPr>
              <a:t>Аккумулятор </a:t>
            </a:r>
            <a:r>
              <a:rPr lang="en-US" altLang="ru-RU" sz="1000">
                <a:solidFill>
                  <a:srgbClr val="000000"/>
                </a:solidFill>
              </a:rPr>
              <a:t>Rolls Battery</a:t>
            </a:r>
            <a:r>
              <a:rPr lang="ru-RU" altLang="ru-RU" sz="1000">
                <a:solidFill>
                  <a:srgbClr val="000000"/>
                </a:solidFill>
              </a:rPr>
              <a:t> энергоемкостью 2,2 кВтч </a:t>
            </a:r>
            <a:r>
              <a:rPr lang="en-US" altLang="ru-RU" sz="1000">
                <a:solidFill>
                  <a:srgbClr val="000000"/>
                </a:solidFill>
              </a:rPr>
              <a:t>(Surette Battery Company)</a:t>
            </a:r>
            <a:r>
              <a:rPr lang="ru-RU" altLang="ru-RU" sz="1000">
                <a:solidFill>
                  <a:srgbClr val="000000"/>
                </a:solidFill>
              </a:rPr>
              <a:t>, для систем БП  и ЭУ ВИЭ</a:t>
            </a:r>
          </a:p>
        </p:txBody>
      </p:sp>
      <p:pic>
        <p:nvPicPr>
          <p:cNvPr id="6154" name="Picture 76" descr="http://www.inverta.ru/content/rolls/rolls-cycles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6659563" y="4508500"/>
            <a:ext cx="2376487" cy="1931988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95951" name="Text Box 77"/>
          <p:cNvSpPr txBox="1">
            <a:spLocks noChangeArrowheads="1"/>
          </p:cNvSpPr>
          <p:nvPr/>
        </p:nvSpPr>
        <p:spPr bwMode="auto">
          <a:xfrm>
            <a:off x="6011863" y="6461125"/>
            <a:ext cx="3132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000">
                <a:solidFill>
                  <a:srgbClr val="000000"/>
                </a:solidFill>
              </a:rPr>
              <a:t>Зависимость количества циклов «заряд-разряд» от глубины разряда для СКА </a:t>
            </a:r>
            <a:r>
              <a:rPr lang="en-US" altLang="ru-RU" sz="1000">
                <a:solidFill>
                  <a:srgbClr val="000000"/>
                </a:solidFill>
              </a:rPr>
              <a:t>Rolls Battery</a:t>
            </a:r>
            <a:endParaRPr lang="ru-RU" altLang="ru-RU" sz="1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ext Box 3"/>
          <p:cNvSpPr txBox="1">
            <a:spLocks noChangeArrowheads="1"/>
          </p:cNvSpPr>
          <p:nvPr/>
        </p:nvSpPr>
        <p:spPr bwMode="auto">
          <a:xfrm>
            <a:off x="280988" y="1000125"/>
            <a:ext cx="4419600" cy="762000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000">
                <a:solidFill>
                  <a:srgbClr val="000000"/>
                </a:solidFill>
              </a:rPr>
              <a:t>ДОЛЯ В</a:t>
            </a:r>
            <a:r>
              <a:rPr lang="ru-RU" altLang="ru-RU" sz="2400">
                <a:solidFill>
                  <a:srgbClr val="000000"/>
                </a:solidFill>
              </a:rPr>
              <a:t> ВВП</a:t>
            </a:r>
            <a:r>
              <a:rPr lang="en-US" altLang="ru-RU" sz="2400">
                <a:solidFill>
                  <a:srgbClr val="000000"/>
                </a:solidFill>
              </a:rPr>
              <a:t> 25.</a:t>
            </a:r>
            <a:r>
              <a:rPr lang="ru-RU" altLang="ru-RU" sz="2400">
                <a:solidFill>
                  <a:srgbClr val="000000"/>
                </a:solidFill>
              </a:rPr>
              <a:t>4</a:t>
            </a:r>
            <a:r>
              <a:rPr lang="en-US" altLang="ru-RU" sz="2400">
                <a:solidFill>
                  <a:srgbClr val="000000"/>
                </a:solidFill>
              </a:rPr>
              <a:t>% </a:t>
            </a:r>
          </a:p>
          <a:p>
            <a:pPr eaLnBrk="1" hangingPunct="1"/>
            <a:r>
              <a:rPr lang="ru-RU" altLang="ru-RU" sz="2000">
                <a:solidFill>
                  <a:srgbClr val="000000"/>
                </a:solidFill>
              </a:rPr>
              <a:t>в пром.пр-ве 30%,(</a:t>
            </a:r>
            <a:r>
              <a:rPr lang="ru-RU" altLang="ru-RU" sz="1400">
                <a:solidFill>
                  <a:srgbClr val="000000"/>
                </a:solidFill>
              </a:rPr>
              <a:t>МИР</a:t>
            </a:r>
            <a:r>
              <a:rPr lang="ru-RU" altLang="ru-RU" sz="2000">
                <a:solidFill>
                  <a:srgbClr val="000000"/>
                </a:solidFill>
              </a:rPr>
              <a:t>-</a:t>
            </a:r>
            <a:r>
              <a:rPr lang="ru-RU" altLang="ru-RU" sz="1600">
                <a:solidFill>
                  <a:srgbClr val="000000"/>
                </a:solidFill>
              </a:rPr>
              <a:t>10%</a:t>
            </a:r>
            <a:r>
              <a:rPr lang="ru-RU" altLang="ru-RU" sz="2000">
                <a:solidFill>
                  <a:srgbClr val="000000"/>
                </a:solidFill>
              </a:rPr>
              <a:t> )  </a:t>
            </a:r>
          </a:p>
        </p:txBody>
      </p:sp>
      <p:graphicFrame>
        <p:nvGraphicFramePr>
          <p:cNvPr id="241667" name="Object 4"/>
          <p:cNvGraphicFramePr>
            <a:graphicFrameLocks noChangeAspect="1"/>
          </p:cNvGraphicFramePr>
          <p:nvPr/>
        </p:nvGraphicFramePr>
        <p:xfrm>
          <a:off x="4572000" y="1306513"/>
          <a:ext cx="5314950" cy="2884487"/>
        </p:xfrm>
        <a:graphic>
          <a:graphicData uri="http://schemas.openxmlformats.org/presentationml/2006/ole">
            <p:oleObj spid="_x0000_s241667" name="Диаграмма" r:id="rId3" imgW="4995720" imgH="2743200" progId="Excel.Chart.8">
              <p:embed/>
            </p:oleObj>
          </a:graphicData>
        </a:graphic>
      </p:graphicFrame>
      <p:graphicFrame>
        <p:nvGraphicFramePr>
          <p:cNvPr id="241668" name="Object 5"/>
          <p:cNvGraphicFramePr>
            <a:graphicFrameLocks noChangeAspect="1"/>
          </p:cNvGraphicFramePr>
          <p:nvPr/>
        </p:nvGraphicFramePr>
        <p:xfrm>
          <a:off x="-76200" y="1304925"/>
          <a:ext cx="5351463" cy="2905125"/>
        </p:xfrm>
        <a:graphic>
          <a:graphicData uri="http://schemas.openxmlformats.org/presentationml/2006/ole">
            <p:oleObj spid="_x0000_s241668" name="Диаграмма" r:id="rId4" imgW="5005800" imgH="2846160" progId="Excel.Chart.8">
              <p:embed/>
            </p:oleObj>
          </a:graphicData>
        </a:graphic>
      </p:graphicFrame>
      <p:sp>
        <p:nvSpPr>
          <p:cNvPr id="241669" name="Text Box 6"/>
          <p:cNvSpPr txBox="1">
            <a:spLocks noChangeArrowheads="1"/>
          </p:cNvSpPr>
          <p:nvPr/>
        </p:nvSpPr>
        <p:spPr bwMode="auto">
          <a:xfrm>
            <a:off x="619125" y="193675"/>
            <a:ext cx="8339138" cy="579438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 u="sng">
                <a:solidFill>
                  <a:srgbClr val="000000"/>
                </a:solidFill>
              </a:rPr>
              <a:t>ЭНЕРГЕТИКА В ЭКОНОМИКЕ РОССИИ</a:t>
            </a:r>
          </a:p>
        </p:txBody>
      </p:sp>
      <p:graphicFrame>
        <p:nvGraphicFramePr>
          <p:cNvPr id="241670" name="Object 7"/>
          <p:cNvGraphicFramePr>
            <a:graphicFrameLocks noChangeAspect="1"/>
          </p:cNvGraphicFramePr>
          <p:nvPr/>
        </p:nvGraphicFramePr>
        <p:xfrm>
          <a:off x="1125538" y="3706813"/>
          <a:ext cx="8534400" cy="3505200"/>
        </p:xfrm>
        <a:graphic>
          <a:graphicData uri="http://schemas.openxmlformats.org/presentationml/2006/ole">
            <p:oleObj spid="_x0000_s241670" name="Диаграмма" r:id="rId5" imgW="5240520" imgH="3011400" progId="Excel.Chart.8">
              <p:embed/>
            </p:oleObj>
          </a:graphicData>
        </a:graphic>
      </p:graphicFrame>
      <p:sp>
        <p:nvSpPr>
          <p:cNvPr id="241671" name="Text Box 8"/>
          <p:cNvSpPr txBox="1">
            <a:spLocks noChangeArrowheads="1"/>
          </p:cNvSpPr>
          <p:nvPr/>
        </p:nvSpPr>
        <p:spPr bwMode="auto">
          <a:xfrm>
            <a:off x="304800" y="3505200"/>
            <a:ext cx="5437188" cy="762000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000">
                <a:solidFill>
                  <a:srgbClr val="000000"/>
                </a:solidFill>
              </a:rPr>
              <a:t>ДОЛЯ В</a:t>
            </a:r>
            <a:r>
              <a:rPr lang="ru-RU" altLang="ru-RU" sz="2400">
                <a:solidFill>
                  <a:srgbClr val="000000"/>
                </a:solidFill>
              </a:rPr>
              <a:t> НАЛОГАХ</a:t>
            </a:r>
            <a:r>
              <a:rPr lang="en-US" altLang="ru-RU" sz="2400">
                <a:solidFill>
                  <a:srgbClr val="000000"/>
                </a:solidFill>
              </a:rPr>
              <a:t> 28.5%</a:t>
            </a:r>
            <a:r>
              <a:rPr lang="ru-RU" altLang="ru-RU" sz="2400">
                <a:solidFill>
                  <a:srgbClr val="000000"/>
                </a:solidFill>
              </a:rPr>
              <a:t/>
            </a:r>
            <a:br>
              <a:rPr lang="ru-RU" altLang="ru-RU" sz="2400">
                <a:solidFill>
                  <a:srgbClr val="000000"/>
                </a:solidFill>
              </a:rPr>
            </a:br>
            <a:r>
              <a:rPr lang="ru-RU" altLang="ru-RU" sz="2000">
                <a:solidFill>
                  <a:srgbClr val="000000"/>
                </a:solidFill>
              </a:rPr>
              <a:t>в фед.бюджете 54%</a:t>
            </a:r>
          </a:p>
        </p:txBody>
      </p:sp>
      <p:sp>
        <p:nvSpPr>
          <p:cNvPr id="241672" name="Rectangle 9"/>
          <p:cNvSpPr>
            <a:spLocks noChangeArrowheads="1"/>
          </p:cNvSpPr>
          <p:nvPr/>
        </p:nvSpPr>
        <p:spPr bwMode="auto">
          <a:xfrm>
            <a:off x="381000" y="6278563"/>
            <a:ext cx="3386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altLang="ru-RU" b="1" i="1">
                <a:solidFill>
                  <a:srgbClr val="000000"/>
                </a:solidFill>
                <a:latin typeface="Arial Black" pitchFamily="34" charset="0"/>
              </a:rPr>
              <a:t> 5% </a:t>
            </a:r>
            <a:r>
              <a:rPr lang="ru-RU" altLang="ru-RU" b="1" i="1">
                <a:solidFill>
                  <a:srgbClr val="000000"/>
                </a:solidFill>
                <a:latin typeface="Arial Black" pitchFamily="34" charset="0"/>
              </a:rPr>
              <a:t>р</a:t>
            </a:r>
            <a:r>
              <a:rPr lang="en-US" altLang="ru-RU" b="1" i="1">
                <a:solidFill>
                  <a:srgbClr val="000000"/>
                </a:solidFill>
                <a:latin typeface="Arial Black" pitchFamily="34" charset="0"/>
              </a:rPr>
              <a:t>EMPL              2002</a:t>
            </a:r>
            <a:endParaRPr lang="ru-RU" altLang="ru-RU" b="1" i="1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241673" name="Text Box 10"/>
          <p:cNvSpPr txBox="1">
            <a:spLocks noChangeArrowheads="1"/>
          </p:cNvSpPr>
          <p:nvPr/>
        </p:nvSpPr>
        <p:spPr bwMode="auto">
          <a:xfrm>
            <a:off x="4724400" y="1004888"/>
            <a:ext cx="4419600" cy="457200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000">
                <a:solidFill>
                  <a:srgbClr val="000000"/>
                </a:solidFill>
              </a:rPr>
              <a:t>ДОЛЯ В</a:t>
            </a:r>
            <a:r>
              <a:rPr lang="ru-RU" altLang="ru-RU" sz="2400">
                <a:solidFill>
                  <a:srgbClr val="000000"/>
                </a:solidFill>
              </a:rPr>
              <a:t> ЭКСПОРТЕ</a:t>
            </a:r>
            <a:r>
              <a:rPr lang="en-US" altLang="ru-RU" sz="2400">
                <a:solidFill>
                  <a:srgbClr val="000000"/>
                </a:solidFill>
              </a:rPr>
              <a:t> </a:t>
            </a:r>
            <a:r>
              <a:rPr lang="ru-RU" altLang="ru-RU" sz="2400">
                <a:solidFill>
                  <a:srgbClr val="000000"/>
                </a:solidFill>
              </a:rPr>
              <a:t>57.1</a:t>
            </a:r>
            <a:r>
              <a:rPr lang="en-US" altLang="ru-RU" sz="2400">
                <a:solidFill>
                  <a:srgbClr val="000000"/>
                </a:solidFill>
              </a:rPr>
              <a:t>%</a:t>
            </a:r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241674" name="Text Box 11"/>
          <p:cNvSpPr txBox="1">
            <a:spLocks noChangeArrowheads="1"/>
          </p:cNvSpPr>
          <p:nvPr/>
        </p:nvSpPr>
        <p:spPr bwMode="auto">
          <a:xfrm>
            <a:off x="300038" y="6242050"/>
            <a:ext cx="44196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000">
                <a:solidFill>
                  <a:srgbClr val="000000"/>
                </a:solidFill>
              </a:rPr>
              <a:t>ТЭК-</a:t>
            </a:r>
            <a:r>
              <a:rPr lang="ru-RU" altLang="ru-RU" sz="2000">
                <a:solidFill>
                  <a:srgbClr val="FF0000"/>
                </a:solidFill>
              </a:rPr>
              <a:t>4</a:t>
            </a:r>
            <a:r>
              <a:rPr lang="ru-RU" altLang="ru-RU" sz="2000">
                <a:solidFill>
                  <a:srgbClr val="000000"/>
                </a:solidFill>
              </a:rPr>
              <a:t>% работающих</a:t>
            </a:r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241675" name="Text Box 12"/>
          <p:cNvSpPr txBox="1">
            <a:spLocks noChangeArrowheads="1"/>
          </p:cNvSpPr>
          <p:nvPr/>
        </p:nvSpPr>
        <p:spPr bwMode="auto">
          <a:xfrm>
            <a:off x="6442075" y="3998913"/>
            <a:ext cx="1001713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solidFill>
                  <a:srgbClr val="000000"/>
                </a:solidFill>
              </a:rPr>
              <a:t>НЕФТЬ</a:t>
            </a:r>
          </a:p>
        </p:txBody>
      </p:sp>
      <p:sp>
        <p:nvSpPr>
          <p:cNvPr id="241676" name="Text Box 13"/>
          <p:cNvSpPr txBox="1">
            <a:spLocks noChangeArrowheads="1"/>
          </p:cNvSpPr>
          <p:nvPr/>
        </p:nvSpPr>
        <p:spPr bwMode="auto">
          <a:xfrm>
            <a:off x="6450013" y="4527550"/>
            <a:ext cx="954087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rgbClr val="000000"/>
                </a:solidFill>
              </a:rPr>
              <a:t>ГАЗ</a:t>
            </a:r>
          </a:p>
        </p:txBody>
      </p:sp>
      <p:sp>
        <p:nvSpPr>
          <p:cNvPr id="241677" name="Text Box 14"/>
          <p:cNvSpPr txBox="1">
            <a:spLocks noChangeArrowheads="1"/>
          </p:cNvSpPr>
          <p:nvPr/>
        </p:nvSpPr>
        <p:spPr bwMode="auto">
          <a:xfrm>
            <a:off x="6421438" y="5145088"/>
            <a:ext cx="19907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rgbClr val="000000"/>
                </a:solidFill>
              </a:rPr>
              <a:t>ЭЛ. ЭНЕРГИЯ</a:t>
            </a:r>
          </a:p>
        </p:txBody>
      </p:sp>
      <p:sp>
        <p:nvSpPr>
          <p:cNvPr id="241678" name="Text Box 15"/>
          <p:cNvSpPr txBox="1">
            <a:spLocks noChangeArrowheads="1"/>
          </p:cNvSpPr>
          <p:nvPr/>
        </p:nvSpPr>
        <p:spPr bwMode="auto">
          <a:xfrm>
            <a:off x="6421438" y="5616575"/>
            <a:ext cx="1335087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rgbClr val="000000"/>
                </a:solidFill>
              </a:rPr>
              <a:t>УГОЛЬ</a:t>
            </a:r>
          </a:p>
        </p:txBody>
      </p:sp>
      <p:sp>
        <p:nvSpPr>
          <p:cNvPr id="241679" name="Text Box 17"/>
          <p:cNvSpPr txBox="1">
            <a:spLocks noChangeArrowheads="1"/>
          </p:cNvSpPr>
          <p:nvPr/>
        </p:nvSpPr>
        <p:spPr bwMode="auto">
          <a:xfrm>
            <a:off x="2805113" y="2479675"/>
            <a:ext cx="820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 b="1">
                <a:solidFill>
                  <a:srgbClr val="000000"/>
                </a:solidFill>
              </a:rPr>
              <a:t>НЕФТЬ</a:t>
            </a:r>
          </a:p>
        </p:txBody>
      </p:sp>
      <p:sp>
        <p:nvSpPr>
          <p:cNvPr id="241680" name="Text Box 18"/>
          <p:cNvSpPr txBox="1">
            <a:spLocks noChangeArrowheads="1"/>
          </p:cNvSpPr>
          <p:nvPr/>
        </p:nvSpPr>
        <p:spPr bwMode="auto">
          <a:xfrm>
            <a:off x="7581900" y="2446338"/>
            <a:ext cx="820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 b="1">
                <a:solidFill>
                  <a:srgbClr val="000000"/>
                </a:solidFill>
              </a:rPr>
              <a:t>НЕФТЬ</a:t>
            </a:r>
          </a:p>
        </p:txBody>
      </p:sp>
      <p:sp>
        <p:nvSpPr>
          <p:cNvPr id="241681" name="Text Box 19"/>
          <p:cNvSpPr txBox="1">
            <a:spLocks noChangeArrowheads="1"/>
          </p:cNvSpPr>
          <p:nvPr/>
        </p:nvSpPr>
        <p:spPr bwMode="auto">
          <a:xfrm>
            <a:off x="4229100" y="4872038"/>
            <a:ext cx="820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 b="1">
                <a:solidFill>
                  <a:srgbClr val="000000"/>
                </a:solidFill>
              </a:rPr>
              <a:t>НЕФТЬ</a:t>
            </a:r>
          </a:p>
        </p:txBody>
      </p:sp>
      <p:sp>
        <p:nvSpPr>
          <p:cNvPr id="241682" name="Text Box 20"/>
          <p:cNvSpPr txBox="1">
            <a:spLocks noChangeArrowheads="1"/>
          </p:cNvSpPr>
          <p:nvPr/>
        </p:nvSpPr>
        <p:spPr bwMode="auto">
          <a:xfrm>
            <a:off x="1566863" y="2565400"/>
            <a:ext cx="523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 b="1">
                <a:solidFill>
                  <a:srgbClr val="FFFFFF"/>
                </a:solidFill>
              </a:rPr>
              <a:t>ГАЗ</a:t>
            </a:r>
          </a:p>
        </p:txBody>
      </p:sp>
      <p:sp>
        <p:nvSpPr>
          <p:cNvPr id="241683" name="Text Box 21"/>
          <p:cNvSpPr txBox="1">
            <a:spLocks noChangeArrowheads="1"/>
          </p:cNvSpPr>
          <p:nvPr/>
        </p:nvSpPr>
        <p:spPr bwMode="auto">
          <a:xfrm>
            <a:off x="6065838" y="2320925"/>
            <a:ext cx="523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 b="1">
                <a:solidFill>
                  <a:srgbClr val="FFFFFF"/>
                </a:solidFill>
              </a:rPr>
              <a:t>ГАЗ</a:t>
            </a:r>
          </a:p>
        </p:txBody>
      </p:sp>
      <p:sp>
        <p:nvSpPr>
          <p:cNvPr id="241684" name="Text Box 22"/>
          <p:cNvSpPr txBox="1">
            <a:spLocks noChangeArrowheads="1"/>
          </p:cNvSpPr>
          <p:nvPr/>
        </p:nvSpPr>
        <p:spPr bwMode="auto">
          <a:xfrm>
            <a:off x="2025650" y="5011738"/>
            <a:ext cx="523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 b="1">
                <a:solidFill>
                  <a:srgbClr val="FFFFFF"/>
                </a:solidFill>
              </a:rPr>
              <a:t>ГАЗ</a:t>
            </a:r>
          </a:p>
        </p:txBody>
      </p:sp>
      <p:sp>
        <p:nvSpPr>
          <p:cNvPr id="2446359" name="Rectangle 23"/>
          <p:cNvSpPr>
            <a:spLocks noChangeArrowheads="1"/>
          </p:cNvSpPr>
          <p:nvPr/>
        </p:nvSpPr>
        <p:spPr bwMode="auto">
          <a:xfrm>
            <a:off x="6440488" y="6242050"/>
            <a:ext cx="1166812" cy="411163"/>
          </a:xfrm>
          <a:prstGeom prst="rect">
            <a:avLst/>
          </a:prstGeom>
          <a:solidFill>
            <a:schemeClr val="bg1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241686" name="Text Box 16"/>
          <p:cNvSpPr txBox="1">
            <a:spLocks noChangeArrowheads="1"/>
          </p:cNvSpPr>
          <p:nvPr/>
        </p:nvSpPr>
        <p:spPr bwMode="auto">
          <a:xfrm>
            <a:off x="6445250" y="6253163"/>
            <a:ext cx="2192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solidFill>
                  <a:srgbClr val="000000"/>
                </a:solidFill>
              </a:rPr>
              <a:t>ТРУБОПРОВОДН.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79388" y="333375"/>
            <a:ext cx="7848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5. Аккумуляторы с щелочным электролитом (</a:t>
            </a:r>
            <a:r>
              <a:rPr kumimoji="0" lang="en-US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NiCd </a:t>
            </a:r>
            <a:r>
              <a:rPr kumimoji="0" lang="ru-RU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и т.п.</a:t>
            </a:r>
            <a:r>
              <a:rPr kumimoji="0" lang="en-US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)</a:t>
            </a:r>
            <a:endParaRPr kumimoji="0" lang="ru-RU" altLang="ru-RU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96963" name="Rectangle 7"/>
          <p:cNvSpPr>
            <a:spLocks noChangeArrowheads="1"/>
          </p:cNvSpPr>
          <p:nvPr/>
        </p:nvSpPr>
        <p:spPr bwMode="auto">
          <a:xfrm>
            <a:off x="107950" y="5805488"/>
            <a:ext cx="3887788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000">
                <a:solidFill>
                  <a:srgbClr val="000000"/>
                </a:solidFill>
              </a:rPr>
              <a:t>Принцип действия:</a:t>
            </a:r>
          </a:p>
          <a:p>
            <a:pPr eaLnBrk="1" hangingPunct="1"/>
            <a:r>
              <a:rPr lang="ru-RU" altLang="ru-RU" sz="1000">
                <a:solidFill>
                  <a:srgbClr val="0000FF"/>
                </a:solidFill>
              </a:rPr>
              <a:t>Анодная реакция  </a:t>
            </a:r>
            <a:br>
              <a:rPr lang="ru-RU" altLang="ru-RU" sz="1000">
                <a:solidFill>
                  <a:srgbClr val="0000FF"/>
                </a:solidFill>
              </a:rPr>
            </a:br>
            <a:endParaRPr lang="en-US" altLang="ru-RU" sz="1000" baseline="30000">
              <a:solidFill>
                <a:srgbClr val="000000"/>
              </a:solidFill>
            </a:endParaRPr>
          </a:p>
          <a:p>
            <a:pPr eaLnBrk="1" hangingPunct="1"/>
            <a:r>
              <a:rPr lang="ru-RU" altLang="ru-RU" sz="1000">
                <a:solidFill>
                  <a:srgbClr val="0000FF"/>
                </a:solidFill>
              </a:rPr>
              <a:t>Катодная реакция</a:t>
            </a:r>
          </a:p>
          <a:p>
            <a:pPr eaLnBrk="1" hangingPunct="1"/>
            <a:endParaRPr lang="ru-RU" altLang="ru-RU" sz="800">
              <a:solidFill>
                <a:srgbClr val="0000FF"/>
              </a:solidFill>
            </a:endParaRPr>
          </a:p>
          <a:p>
            <a:pPr eaLnBrk="1" hangingPunct="1"/>
            <a:r>
              <a:rPr lang="ru-RU" altLang="ru-RU" sz="1000">
                <a:solidFill>
                  <a:srgbClr val="0000FF"/>
                </a:solidFill>
              </a:rPr>
              <a:t>Суммарная реакция</a:t>
            </a:r>
          </a:p>
        </p:txBody>
      </p:sp>
      <p:pic>
        <p:nvPicPr>
          <p:cNvPr id="296964" name="Picture 18" descr="\mathrm{Cd + 2OH^- \rightarrow Cd(OH)_2 + 2e^-}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4788" y="6021388"/>
            <a:ext cx="1728787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5" name="Picture 22" descr="\mathrm{2NiO(OH) + 2H_2O + 2e^- \rightarrow 2Ni(OH)_2 + 2OH^-}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6242050"/>
            <a:ext cx="2808288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6" name="Picture 20" descr="\mathrm{2NiO(OH) + Cd +2 H_2O \rightarrow 2Ni(OH)_2 + Cd(OH)_2.}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6524625"/>
            <a:ext cx="295275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7" name="Picture 25" descr="схем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3500438"/>
            <a:ext cx="3635375" cy="221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50825" y="765175"/>
            <a:ext cx="4681538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Достоинства 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</a:rPr>
              <a:t>доступны высокие токи заряда и разряда;</a:t>
            </a:r>
            <a:br>
              <a:rPr kumimoji="0" lang="ru-RU" altLang="ru-RU" sz="1200">
                <a:solidFill>
                  <a:srgbClr val="000000"/>
                </a:solidFill>
              </a:rPr>
            </a:br>
            <a:r>
              <a:rPr kumimoji="0" lang="ru-RU" altLang="ru-RU" sz="1200">
                <a:solidFill>
                  <a:srgbClr val="000000"/>
                </a:solidFill>
              </a:rPr>
              <a:t>- относительно дешевы (0,75-2,75 </a:t>
            </a:r>
            <a:r>
              <a:rPr kumimoji="0" lang="en-US" altLang="ru-RU" sz="1200">
                <a:solidFill>
                  <a:srgbClr val="000000"/>
                </a:solidFill>
              </a:rPr>
              <a:t>$</a:t>
            </a:r>
            <a:r>
              <a:rPr kumimoji="0" lang="ru-RU" altLang="ru-RU" sz="1200">
                <a:solidFill>
                  <a:srgbClr val="000000"/>
                </a:solidFill>
              </a:rPr>
              <a:t>/Втч);</a:t>
            </a:r>
            <a:br>
              <a:rPr kumimoji="0" lang="ru-RU" altLang="ru-RU" sz="1200">
                <a:solidFill>
                  <a:srgbClr val="000000"/>
                </a:solidFill>
              </a:rPr>
            </a:br>
            <a:r>
              <a:rPr kumimoji="0" lang="ru-RU" altLang="ru-RU" sz="1200">
                <a:solidFill>
                  <a:srgbClr val="000000"/>
                </a:solidFill>
              </a:rPr>
              <a:t>- существуют варианты без </a:t>
            </a:r>
            <a:r>
              <a:rPr kumimoji="0" lang="en-US" altLang="ru-RU" sz="1200">
                <a:solidFill>
                  <a:srgbClr val="000000"/>
                </a:solidFill>
              </a:rPr>
              <a:t>Cd</a:t>
            </a:r>
            <a:r>
              <a:rPr kumimoji="0" lang="ru-RU" altLang="ru-RU" sz="1200">
                <a:solidFill>
                  <a:srgbClr val="000000"/>
                </a:solidFill>
              </a:rPr>
              <a:t> (Ni-MH);</a:t>
            </a:r>
            <a:br>
              <a:rPr kumimoji="0" lang="ru-RU" altLang="ru-RU" sz="1200">
                <a:solidFill>
                  <a:srgbClr val="000000"/>
                </a:solidFill>
              </a:rPr>
            </a:br>
            <a:r>
              <a:rPr kumimoji="0" lang="ru-RU" altLang="ru-RU" sz="1200">
                <a:solidFill>
                  <a:srgbClr val="000000"/>
                </a:solidFill>
              </a:rPr>
              <a:t>- лучше переносят отрицательные температуры, нежели СКА</a:t>
            </a:r>
            <a:r>
              <a:rPr kumimoji="0" lang="ru-RU" altLang="ru-RU" sz="1200">
                <a:solidFill>
                  <a:srgbClr val="009900"/>
                </a:solidFill>
                <a:latin typeface="Calibri" panose="020F0502020204030204" pitchFamily="34" charset="0"/>
              </a:rPr>
              <a:t>;</a:t>
            </a:r>
            <a:br>
              <a:rPr kumimoji="0" lang="ru-RU" altLang="ru-RU" sz="1200">
                <a:solidFill>
                  <a:srgbClr val="009900"/>
                </a:solidFill>
                <a:latin typeface="Calibri" panose="020F0502020204030204" pitchFamily="34" charset="0"/>
              </a:rPr>
            </a:br>
            <a:r>
              <a:rPr kumimoji="0" lang="ru-RU" altLang="ru-RU" sz="1200">
                <a:solidFill>
                  <a:srgbClr val="009900"/>
                </a:solidFill>
                <a:latin typeface="Calibri" panose="020F0502020204030204" pitchFamily="34" charset="0"/>
              </a:rPr>
              <a:t>-  </a:t>
            </a:r>
            <a:r>
              <a:rPr kumimoji="0" lang="ru-RU" altLang="ru-RU" sz="1200">
                <a:solidFill>
                  <a:srgbClr val="000000"/>
                </a:solidFill>
              </a:rPr>
              <a:t>выпускаются в России (Великолукский АЗ, УЭХК).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50825" y="1989138"/>
            <a:ext cx="4752975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Недостатки :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</a:rPr>
              <a:t>низкая энергоемкость (40-70 Втч/кг);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</a:rPr>
              <a:t>- использование токсичного кадмия в ряде электрохимических систем;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</a:rPr>
              <a:t>- наличие «эффекта памяти»;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</a:rPr>
              <a:t>- относительно низкий ресурс у большинства производителей (2000 циклов).</a:t>
            </a:r>
          </a:p>
        </p:txBody>
      </p:sp>
      <p:pic>
        <p:nvPicPr>
          <p:cNvPr id="296970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2363" y="981075"/>
            <a:ext cx="39608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1" name="Text Box 19"/>
          <p:cNvSpPr txBox="1">
            <a:spLocks noChangeArrowheads="1"/>
          </p:cNvSpPr>
          <p:nvPr/>
        </p:nvSpPr>
        <p:spPr bwMode="auto">
          <a:xfrm>
            <a:off x="4787900" y="3860800"/>
            <a:ext cx="424815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Один из первых в мире крупных накопителей – аварийный источник питания для городской энергосистемы г. 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Fairbanks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(Аляска, США). 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kumimoji="0" lang="ru-RU" altLang="ru-RU" sz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 = </a:t>
            </a: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40 МВт, Е = 4,7 МВтч</a:t>
            </a:r>
            <a:r>
              <a:rPr kumimoji="0"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br>
              <a:rPr kumimoji="0"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Обеспечивает</a:t>
            </a:r>
            <a:r>
              <a:rPr kumimoji="0"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мин. аварийного электропитания городской сети (12000 населения), содержит 13760 </a:t>
            </a:r>
            <a:r>
              <a:rPr kumimoji="0" lang="en-US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NiCd </a:t>
            </a: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э/х элементов, весит 1300 т, занимает </a:t>
            </a:r>
            <a:b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площадь 2000 м</a:t>
            </a:r>
            <a:r>
              <a:rPr kumimoji="0" lang="ru-RU" altLang="ru-RU" sz="1400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79388" y="333375"/>
            <a:ext cx="56880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6. Литий-ионные аккумуляторы (</a:t>
            </a:r>
            <a:r>
              <a:rPr kumimoji="0" lang="en-US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Li-ion)</a:t>
            </a:r>
            <a:endParaRPr kumimoji="0" lang="ru-RU" altLang="ru-RU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50825" y="765175"/>
            <a:ext cx="4537075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Достоинства 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доступны высокие токи заряда и разряда 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(литий-фосфат – до 3 кВт/кг);</a:t>
            </a:r>
          </a:p>
          <a:p>
            <a:pPr eaLnBrk="1" hangingPunct="1">
              <a:defRPr/>
            </a:pP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высокие ресурсные характеристики (до 12 000 циклов);</a:t>
            </a:r>
          </a:p>
          <a:p>
            <a:pPr eaLnBrk="1" hangingPunct="1">
              <a:defRPr/>
            </a:pP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существуют варианты систем, устойчивых к повышенным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или пониженным температурам;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высокая удельная энергоемкость (90 -180 Втч/кг);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широкий спектр: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ОАО НИИЭИ, ОАО «Ригель», ГК «Русские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аккумуляторы», ФТИ РАН, 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Altair-nano, A123Systems, Ener1,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Thunder Sky</a:t>
            </a:r>
            <a:endParaRPr kumimoji="0" lang="ru-RU" altLang="ru-RU" sz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50825" y="2997200"/>
            <a:ext cx="4752975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Недостатки :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требуется собственная система управления;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большинство систем неустойчивы к высоким температурам;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запасы лития ограничены;</a:t>
            </a:r>
            <a:endParaRPr kumimoji="0" lang="en-US" altLang="ru-RU" sz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высокая стоимость (0,75-5 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/Втч)</a:t>
            </a:r>
            <a:r>
              <a:rPr kumimoji="0" lang="ru-RU" alt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graphicFrame>
        <p:nvGraphicFramePr>
          <p:cNvPr id="61494" name="Group 54"/>
          <p:cNvGraphicFramePr>
            <a:graphicFrameLocks noGrp="1"/>
          </p:cNvGraphicFramePr>
          <p:nvPr/>
        </p:nvGraphicFramePr>
        <p:xfrm>
          <a:off x="179388" y="4703763"/>
          <a:ext cx="6084887" cy="2195512"/>
        </p:xfrm>
        <a:graphic>
          <a:graphicData uri="http://schemas.openxmlformats.org/drawingml/2006/table">
            <a:tbl>
              <a:tblPr/>
              <a:tblGrid>
                <a:gridCol w="1111250"/>
                <a:gridCol w="760412"/>
                <a:gridCol w="936625"/>
                <a:gridCol w="985838"/>
                <a:gridCol w="669925"/>
                <a:gridCol w="1620837"/>
              </a:tblGrid>
              <a:tr h="548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Катодная система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Удельная энергия, Втч/кг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Удельная мощность, кВт/кг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Удельная стоимость,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$/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Втч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Ресурс, циклов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Применение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1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r>
                        <a:rPr kumimoji="0" lang="en-US" altLang="ru-RU" sz="1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(1-x)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kumimoji="0" lang="en-US" altLang="ru-RU" sz="1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en-US" altLang="ru-RU" sz="1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0,8-1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1500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Источники бесперебойного питания, электротранспорт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LiCoO</a:t>
                      </a:r>
                      <a:r>
                        <a:rPr kumimoji="0" lang="en-US" altLang="ru-RU" sz="1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 – 0,4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2,8-5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Потребительская электроника, электротранспорт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LiFePO</a:t>
                      </a:r>
                      <a:r>
                        <a:rPr kumimoji="0" lang="en-US" altLang="ru-RU" sz="1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0,4-2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Более 2000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kumimoji="1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Электротранспорт, стационарные системы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8026" name="Text Box 180"/>
          <p:cNvSpPr txBox="1">
            <a:spLocks noChangeArrowheads="1"/>
          </p:cNvSpPr>
          <p:nvPr/>
        </p:nvSpPr>
        <p:spPr bwMode="auto">
          <a:xfrm>
            <a:off x="827088" y="4343400"/>
            <a:ext cx="4356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400">
                <a:solidFill>
                  <a:srgbClr val="000000"/>
                </a:solidFill>
              </a:rPr>
              <a:t>Различные электрохимические системы</a:t>
            </a:r>
          </a:p>
        </p:txBody>
      </p:sp>
      <p:grpSp>
        <p:nvGrpSpPr>
          <p:cNvPr id="298027" name="Group 58"/>
          <p:cNvGrpSpPr>
            <a:grpSpLocks/>
          </p:cNvGrpSpPr>
          <p:nvPr/>
        </p:nvGrpSpPr>
        <p:grpSpPr bwMode="auto">
          <a:xfrm>
            <a:off x="5867400" y="44450"/>
            <a:ext cx="3168650" cy="3241675"/>
            <a:chOff x="2830" y="703"/>
            <a:chExt cx="2615" cy="2492"/>
          </a:xfrm>
        </p:grpSpPr>
        <p:pic>
          <p:nvPicPr>
            <p:cNvPr id="298033" name="Picture 3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30" y="703"/>
              <a:ext cx="2607" cy="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8034" name="Picture 3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30" y="1521"/>
              <a:ext cx="2615" cy="1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8028" name="Text Box 36"/>
          <p:cNvSpPr txBox="1">
            <a:spLocks noChangeArrowheads="1"/>
          </p:cNvSpPr>
          <p:nvPr/>
        </p:nvSpPr>
        <p:spPr bwMode="auto">
          <a:xfrm>
            <a:off x="2843213" y="2636838"/>
            <a:ext cx="30241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altLang="ru-RU" sz="1000" i="1">
                <a:solidFill>
                  <a:srgbClr val="000000"/>
                </a:solidFill>
              </a:rPr>
              <a:t>Буферный/резервный литий-ионный накопитель энергии компании </a:t>
            </a:r>
            <a:r>
              <a:rPr lang="en-US" altLang="ru-RU" sz="1000" i="1">
                <a:solidFill>
                  <a:srgbClr val="000000"/>
                </a:solidFill>
              </a:rPr>
              <a:t>Altair</a:t>
            </a:r>
            <a:r>
              <a:rPr lang="ru-RU" altLang="ru-RU" sz="1000" i="1">
                <a:solidFill>
                  <a:srgbClr val="000000"/>
                </a:solidFill>
              </a:rPr>
              <a:t>-</a:t>
            </a:r>
            <a:r>
              <a:rPr lang="en-US" altLang="ru-RU" sz="1000" i="1">
                <a:solidFill>
                  <a:srgbClr val="000000"/>
                </a:solidFill>
              </a:rPr>
              <a:t>nano</a:t>
            </a:r>
            <a:r>
              <a:rPr lang="ru-RU" altLang="ru-RU" sz="1000" i="1">
                <a:solidFill>
                  <a:srgbClr val="000000"/>
                </a:solidFill>
              </a:rPr>
              <a:t> емкостью 500 кВтч и мощностью 2 МВт </a:t>
            </a:r>
          </a:p>
        </p:txBody>
      </p:sp>
      <p:pic>
        <p:nvPicPr>
          <p:cNvPr id="298029" name="Picture 32" descr="600k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213100"/>
            <a:ext cx="277653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8030" name="Text Box 33"/>
          <p:cNvSpPr txBox="1">
            <a:spLocks noChangeArrowheads="1"/>
          </p:cNvSpPr>
          <p:nvPr/>
        </p:nvSpPr>
        <p:spPr bwMode="auto">
          <a:xfrm rot="10800000" flipV="1">
            <a:off x="7524750" y="3429000"/>
            <a:ext cx="1619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 sz="1000" i="1">
                <a:solidFill>
                  <a:srgbClr val="000000"/>
                </a:solidFill>
              </a:rPr>
              <a:t>Thunder Sky</a:t>
            </a:r>
            <a:r>
              <a:rPr lang="ru-RU" altLang="ru-RU" sz="1000" i="1">
                <a:solidFill>
                  <a:srgbClr val="000000"/>
                </a:solidFill>
              </a:rPr>
              <a:t>, мобильная система резервного питания</a:t>
            </a:r>
          </a:p>
        </p:txBody>
      </p:sp>
      <p:pic>
        <p:nvPicPr>
          <p:cNvPr id="298031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4508500"/>
            <a:ext cx="21526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2" name="Text Box 38"/>
          <p:cNvSpPr txBox="1">
            <a:spLocks noChangeArrowheads="1"/>
          </p:cNvSpPr>
          <p:nvPr/>
        </p:nvSpPr>
        <p:spPr bwMode="auto">
          <a:xfrm>
            <a:off x="6516688" y="6308725"/>
            <a:ext cx="25193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altLang="ru-RU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A123Systems</a:t>
            </a:r>
            <a:r>
              <a:rPr kumimoji="0" lang="ru-RU" altLang="ru-RU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2 МВт накопитель для интеллектуальных сетей (масштабирование до 40 МВт)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-36513" y="115888"/>
            <a:ext cx="59039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7. Натрий-серные аккумуляторы (</a:t>
            </a:r>
            <a:r>
              <a:rPr kumimoji="0" lang="en-US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NaS)</a:t>
            </a:r>
            <a:endParaRPr kumimoji="0" lang="ru-RU" altLang="ru-RU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44463" y="461963"/>
            <a:ext cx="4679950" cy="158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Достоинства 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доступны высокие токи заряда и разряда;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/>
            </a:r>
            <a:b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высокие ресурсные характеристики (до 4000 циклов при глубине разряда 90%);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дешевая (около 0,5 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$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/Втч) альтернатива 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Li-Ion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в стационарных приложениях;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высокая удельная энергоемкость (100-125 Втч/кг);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TEPCO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(Япония)</a:t>
            </a:r>
            <a:r>
              <a:rPr kumimoji="0" lang="en-US" alt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эксплуатирует 185 МВт на 99 объектах с 2002г</a:t>
            </a:r>
            <a:endParaRPr kumimoji="0" lang="en-US" altLang="ru-RU" sz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299012" name="Group 17"/>
          <p:cNvGrpSpPr>
            <a:grpSpLocks/>
          </p:cNvGrpSpPr>
          <p:nvPr/>
        </p:nvGrpSpPr>
        <p:grpSpPr bwMode="auto">
          <a:xfrm>
            <a:off x="5203825" y="136525"/>
            <a:ext cx="4105275" cy="2693988"/>
            <a:chOff x="3061" y="73"/>
            <a:chExt cx="2586" cy="1697"/>
          </a:xfrm>
        </p:grpSpPr>
        <p:pic>
          <p:nvPicPr>
            <p:cNvPr id="299022" name="Picture 8" descr="Principle of NAS Battery"/>
            <p:cNvPicPr>
              <a:picLocks noChangeAspect="1" noChangeArrowheads="1"/>
            </p:cNvPicPr>
            <p:nvPr/>
          </p:nvPicPr>
          <p:blipFill>
            <a:blip r:embed="rId2"/>
            <a:srcRect b="14285"/>
            <a:stretch>
              <a:fillRect/>
            </a:stretch>
          </p:blipFill>
          <p:spPr bwMode="auto">
            <a:xfrm>
              <a:off x="3107" y="255"/>
              <a:ext cx="2403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9023" name="Text Box 9"/>
            <p:cNvSpPr txBox="1">
              <a:spLocks noChangeArrowheads="1"/>
            </p:cNvSpPr>
            <p:nvPr/>
          </p:nvSpPr>
          <p:spPr bwMode="auto">
            <a:xfrm>
              <a:off x="4921" y="255"/>
              <a:ext cx="363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ru-RU" altLang="ru-RU" sz="1000">
                  <a:solidFill>
                    <a:srgbClr val="000000"/>
                  </a:solidFill>
                </a:rPr>
                <a:t>Заряд</a:t>
              </a:r>
            </a:p>
          </p:txBody>
        </p:sp>
        <p:sp>
          <p:nvSpPr>
            <p:cNvPr id="299024" name="Text Box 10"/>
            <p:cNvSpPr txBox="1">
              <a:spLocks noChangeArrowheads="1"/>
            </p:cNvSpPr>
            <p:nvPr/>
          </p:nvSpPr>
          <p:spPr bwMode="auto">
            <a:xfrm>
              <a:off x="4876" y="527"/>
              <a:ext cx="363" cy="1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ru-RU" altLang="ru-RU" sz="800">
                  <a:solidFill>
                    <a:srgbClr val="000000"/>
                  </a:solidFill>
                </a:rPr>
                <a:t>Разряд</a:t>
              </a:r>
            </a:p>
          </p:txBody>
        </p:sp>
        <p:sp>
          <p:nvSpPr>
            <p:cNvPr id="299025" name="Text Box 11"/>
            <p:cNvSpPr txBox="1">
              <a:spLocks noChangeArrowheads="1"/>
            </p:cNvSpPr>
            <p:nvPr/>
          </p:nvSpPr>
          <p:spPr bwMode="auto">
            <a:xfrm>
              <a:off x="4105" y="210"/>
              <a:ext cx="409" cy="1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ru-RU" altLang="ru-RU" sz="800">
                  <a:solidFill>
                    <a:srgbClr val="000000"/>
                  </a:solidFill>
                </a:rPr>
                <a:t>Нагрузка</a:t>
              </a:r>
            </a:p>
          </p:txBody>
        </p:sp>
        <p:sp>
          <p:nvSpPr>
            <p:cNvPr id="299026" name="Rectangle 13"/>
            <p:cNvSpPr>
              <a:spLocks noChangeArrowheads="1"/>
            </p:cNvSpPr>
            <p:nvPr/>
          </p:nvSpPr>
          <p:spPr bwMode="auto">
            <a:xfrm>
              <a:off x="4286" y="482"/>
              <a:ext cx="181" cy="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299027" name="Text Box 14"/>
            <p:cNvSpPr txBox="1">
              <a:spLocks noChangeArrowheads="1"/>
            </p:cNvSpPr>
            <p:nvPr/>
          </p:nvSpPr>
          <p:spPr bwMode="auto">
            <a:xfrm>
              <a:off x="3107" y="1616"/>
              <a:ext cx="2404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ru-RU" sz="1000">
                  <a:solidFill>
                    <a:srgbClr val="000000"/>
                  </a:solidFill>
                </a:rPr>
                <a:t>2Na+xS = Na</a:t>
              </a:r>
              <a:r>
                <a:rPr lang="en-US" altLang="ru-RU" sz="1000" baseline="-25000">
                  <a:solidFill>
                    <a:srgbClr val="000000"/>
                  </a:solidFill>
                </a:rPr>
                <a:t>2</a:t>
              </a:r>
              <a:r>
                <a:rPr lang="en-US" altLang="ru-RU" sz="1000">
                  <a:solidFill>
                    <a:srgbClr val="000000"/>
                  </a:solidFill>
                </a:rPr>
                <a:t>S</a:t>
              </a:r>
              <a:r>
                <a:rPr lang="en-US" altLang="ru-RU" sz="1000" baseline="-25000">
                  <a:solidFill>
                    <a:srgbClr val="000000"/>
                  </a:solidFill>
                </a:rPr>
                <a:t>x </a:t>
              </a:r>
              <a:r>
                <a:rPr lang="ru-RU" altLang="ru-RU" sz="1000" baseline="-25000">
                  <a:solidFill>
                    <a:srgbClr val="000000"/>
                  </a:solidFill>
                </a:rPr>
                <a:t>  </a:t>
              </a:r>
              <a:r>
                <a:rPr lang="en-US" altLang="ru-RU" sz="1000" b="1">
                  <a:solidFill>
                    <a:srgbClr val="FF6600"/>
                  </a:solidFill>
                </a:rPr>
                <a:t>- </a:t>
              </a:r>
              <a:r>
                <a:rPr lang="ru-RU" altLang="ru-RU" sz="1000" b="1">
                  <a:solidFill>
                    <a:srgbClr val="FF6600"/>
                  </a:solidFill>
                </a:rPr>
                <a:t>заряд;  </a:t>
              </a:r>
              <a:r>
                <a:rPr lang="en-US" altLang="ru-RU" sz="1000">
                  <a:solidFill>
                    <a:srgbClr val="000000"/>
                  </a:solidFill>
                </a:rPr>
                <a:t>Na</a:t>
              </a:r>
              <a:r>
                <a:rPr lang="en-US" altLang="ru-RU" sz="1000" baseline="-25000">
                  <a:solidFill>
                    <a:srgbClr val="000000"/>
                  </a:solidFill>
                </a:rPr>
                <a:t>2</a:t>
              </a:r>
              <a:r>
                <a:rPr lang="en-US" altLang="ru-RU" sz="1000">
                  <a:solidFill>
                    <a:srgbClr val="000000"/>
                  </a:solidFill>
                </a:rPr>
                <a:t>S</a:t>
              </a:r>
              <a:r>
                <a:rPr lang="en-US" altLang="ru-RU" sz="1000" baseline="-25000">
                  <a:solidFill>
                    <a:srgbClr val="000000"/>
                  </a:solidFill>
                </a:rPr>
                <a:t>x</a:t>
              </a:r>
              <a:r>
                <a:rPr lang="en-US" altLang="ru-RU" sz="1000">
                  <a:solidFill>
                    <a:srgbClr val="000000"/>
                  </a:solidFill>
                </a:rPr>
                <a:t> = 2Na+xS</a:t>
              </a:r>
              <a:r>
                <a:rPr lang="ru-RU" altLang="ru-RU" sz="1000">
                  <a:solidFill>
                    <a:srgbClr val="000000"/>
                  </a:solidFill>
                </a:rPr>
                <a:t>   </a:t>
              </a:r>
              <a:r>
                <a:rPr lang="en-US" altLang="ru-RU" sz="1000" b="1">
                  <a:solidFill>
                    <a:srgbClr val="FF6600"/>
                  </a:solidFill>
                </a:rPr>
                <a:t>- </a:t>
              </a:r>
              <a:r>
                <a:rPr lang="ru-RU" altLang="ru-RU" sz="1000" b="1">
                  <a:solidFill>
                    <a:srgbClr val="FF6600"/>
                  </a:solidFill>
                </a:rPr>
                <a:t>разряд;</a:t>
              </a:r>
              <a:endParaRPr lang="ru-RU" altLang="ru-RU" sz="1000">
                <a:solidFill>
                  <a:srgbClr val="000000"/>
                </a:solidFill>
              </a:endParaRPr>
            </a:p>
          </p:txBody>
        </p:sp>
        <p:sp>
          <p:nvSpPr>
            <p:cNvPr id="62479" name="Line 322"/>
            <p:cNvSpPr>
              <a:spLocks noChangeShapeType="1"/>
            </p:cNvSpPr>
            <p:nvPr/>
          </p:nvSpPr>
          <p:spPr bwMode="auto">
            <a:xfrm>
              <a:off x="4224" y="859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 eaLnBrk="1" hangingPunct="1"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299029" name="Text Box 15"/>
            <p:cNvSpPr txBox="1">
              <a:spLocks noChangeArrowheads="1"/>
            </p:cNvSpPr>
            <p:nvPr/>
          </p:nvSpPr>
          <p:spPr bwMode="auto">
            <a:xfrm>
              <a:off x="3061" y="73"/>
              <a:ext cx="2586" cy="173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ru-RU" altLang="ru-RU" sz="1200" b="1">
                  <a:solidFill>
                    <a:srgbClr val="000000"/>
                  </a:solidFill>
                </a:rPr>
                <a:t>Принцип действия натрий-серного аккумулятора</a:t>
              </a:r>
            </a:p>
          </p:txBody>
        </p:sp>
      </p:grpSp>
      <p:pic>
        <p:nvPicPr>
          <p:cNvPr id="299013" name="Picture 84" descr="34 MW NAS alongside 51 MW Wind Far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2924175"/>
            <a:ext cx="3959225" cy="194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9014" name="Picture 86" descr="Inselteststand_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941888"/>
            <a:ext cx="3097212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500" name="Text Box 36"/>
          <p:cNvSpPr txBox="1">
            <a:spLocks noChangeArrowheads="1"/>
          </p:cNvSpPr>
          <p:nvPr/>
        </p:nvSpPr>
        <p:spPr bwMode="auto">
          <a:xfrm>
            <a:off x="107950" y="2060575"/>
            <a:ext cx="4752975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Недостатки :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высокая рабочая температура (250-300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º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С); 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требуется собственная система управления;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потери энергии на поддержание температуры электролита</a:t>
            </a:r>
          </a:p>
        </p:txBody>
      </p:sp>
      <p:sp>
        <p:nvSpPr>
          <p:cNvPr id="299016" name="Text Box 85"/>
          <p:cNvSpPr txBox="1">
            <a:spLocks noChangeArrowheads="1"/>
          </p:cNvSpPr>
          <p:nvPr/>
        </p:nvSpPr>
        <p:spPr bwMode="auto">
          <a:xfrm>
            <a:off x="288925" y="3794125"/>
            <a:ext cx="2411413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altLang="ru-RU" sz="1000" b="1" i="1">
                <a:solidFill>
                  <a:srgbClr val="000000"/>
                </a:solidFill>
              </a:rPr>
              <a:t>Буферный аккумулятор для ВЭС на острове Хоккайдо.</a:t>
            </a:r>
          </a:p>
          <a:p>
            <a:pPr algn="r" eaLnBrk="1" hangingPunct="1">
              <a:spcBef>
                <a:spcPct val="50000"/>
              </a:spcBef>
            </a:pPr>
            <a:r>
              <a:rPr lang="ru-RU" altLang="ru-RU" sz="1000" i="1">
                <a:solidFill>
                  <a:srgbClr val="000000"/>
                </a:solidFill>
              </a:rPr>
              <a:t>Мощность ВЭС 61 МВт, мощность буферного накопителя – 34 МВт, </a:t>
            </a:r>
            <a:br>
              <a:rPr lang="ru-RU" altLang="ru-RU" sz="1000" i="1">
                <a:solidFill>
                  <a:srgbClr val="000000"/>
                </a:solidFill>
              </a:rPr>
            </a:br>
            <a:r>
              <a:rPr lang="ru-RU" altLang="ru-RU" sz="1000" i="1">
                <a:solidFill>
                  <a:srgbClr val="000000"/>
                </a:solidFill>
              </a:rPr>
              <a:t>время работы 8 часов</a:t>
            </a:r>
          </a:p>
        </p:txBody>
      </p:sp>
      <p:sp>
        <p:nvSpPr>
          <p:cNvPr id="62502" name="Text Box 87"/>
          <p:cNvSpPr txBox="1">
            <a:spLocks noChangeArrowheads="1"/>
          </p:cNvSpPr>
          <p:nvPr/>
        </p:nvSpPr>
        <p:spPr bwMode="auto">
          <a:xfrm>
            <a:off x="3348038" y="6156325"/>
            <a:ext cx="2952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Накопитель мощностью </a:t>
            </a:r>
            <a:br>
              <a:rPr kumimoji="0" lang="ru-RU" altLang="ru-RU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 кВт для регулирования нагрузки в сети на площадке компании </a:t>
            </a:r>
            <a:r>
              <a:rPr kumimoji="0" lang="en-US" altLang="ru-RU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Younicos</a:t>
            </a:r>
            <a:r>
              <a:rPr kumimoji="0" lang="ru-RU" altLang="ru-RU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kumimoji="0" lang="ru-RU" altLang="ru-RU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(ФРГ, Берлин) </a:t>
            </a:r>
          </a:p>
        </p:txBody>
      </p:sp>
      <p:sp>
        <p:nvSpPr>
          <p:cNvPr id="299018" name="Text Box 54"/>
          <p:cNvSpPr txBox="1">
            <a:spLocks noChangeArrowheads="1"/>
          </p:cNvSpPr>
          <p:nvPr/>
        </p:nvSpPr>
        <p:spPr bwMode="auto">
          <a:xfrm>
            <a:off x="142875" y="3068638"/>
            <a:ext cx="248443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 sz="1200" b="1">
                <a:solidFill>
                  <a:srgbClr val="000000"/>
                </a:solidFill>
              </a:rPr>
              <a:t>NGK Insulators, GE, </a:t>
            </a:r>
            <a:r>
              <a:rPr lang="ru-RU" altLang="ru-RU" sz="1200" b="1">
                <a:solidFill>
                  <a:srgbClr val="000000"/>
                </a:solidFill>
              </a:rPr>
              <a:t>ИМЕТ РАН</a:t>
            </a:r>
            <a:br>
              <a:rPr lang="ru-RU" altLang="ru-RU" sz="1200" b="1">
                <a:solidFill>
                  <a:srgbClr val="000000"/>
                </a:solidFill>
              </a:rPr>
            </a:br>
            <a:r>
              <a:rPr lang="ru-RU" altLang="ru-RU" sz="1200">
                <a:solidFill>
                  <a:srgbClr val="000000"/>
                </a:solidFill>
              </a:rPr>
              <a:t>НПО «Луч» - НПП «Квант» вели разработки в 1989 г.</a:t>
            </a:r>
            <a:endParaRPr lang="ru-RU" altLang="ru-RU" sz="1200" b="1">
              <a:solidFill>
                <a:srgbClr val="000000"/>
              </a:solidFill>
            </a:endParaRPr>
          </a:p>
        </p:txBody>
      </p:sp>
      <p:pic>
        <p:nvPicPr>
          <p:cNvPr id="299019" name="Picture 83" descr="ТЕРС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4941888"/>
            <a:ext cx="2590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20" name="Picture 84" descr="ТЕРСО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2924175"/>
            <a:ext cx="2160588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21" name="Picture 9" descr="ｸﾞﾗﾌE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4941888"/>
            <a:ext cx="302418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77057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8. </a:t>
            </a:r>
            <a:r>
              <a:rPr kumimoji="0" lang="ru-RU" altLang="ru-RU" b="1">
                <a:solidFill>
                  <a:srgbClr val="C00000"/>
                </a:solidFill>
                <a:latin typeface="Calibri" panose="020F0502020204030204" pitchFamily="34" charset="0"/>
              </a:rPr>
              <a:t>Проточные ванадиевые редокс – накопители </a:t>
            </a:r>
            <a:r>
              <a:rPr kumimoji="0" lang="ru-RU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(</a:t>
            </a:r>
            <a:r>
              <a:rPr kumimoji="0" lang="en-US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VR)</a:t>
            </a:r>
            <a:endParaRPr kumimoji="0" lang="ru-RU" altLang="ru-RU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00035" name="Picture 13" descr="ванадий редоксные батаре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1196975"/>
            <a:ext cx="244951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14"/>
          <p:cNvSpPr txBox="1">
            <a:spLocks noChangeArrowheads="1"/>
          </p:cNvSpPr>
          <p:nvPr/>
        </p:nvSpPr>
        <p:spPr bwMode="auto">
          <a:xfrm>
            <a:off x="6516688" y="549275"/>
            <a:ext cx="2449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ru-RU" altLang="ru-RU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Системы </a:t>
            </a:r>
            <a:r>
              <a:rPr kumimoji="0" lang="en-US" altLang="ru-RU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Cellstrom Power Gmbh</a:t>
            </a:r>
            <a:r>
              <a:rPr kumimoji="0" lang="ru-RU" altLang="ru-RU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kumimoji="0" lang="ru-RU" altLang="ru-RU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(10 кВт, 100 кВтч, модульное исполнение позволяет наращивать мощность до 500 кВт)</a:t>
            </a:r>
          </a:p>
        </p:txBody>
      </p:sp>
      <p:pic>
        <p:nvPicPr>
          <p:cNvPr id="300037" name="Рисунок 3" descr="SEI Kansa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365625"/>
            <a:ext cx="460851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Text Box 16"/>
          <p:cNvSpPr txBox="1">
            <a:spLocks noChangeArrowheads="1"/>
          </p:cNvSpPr>
          <p:nvPr/>
        </p:nvSpPr>
        <p:spPr bwMode="auto">
          <a:xfrm>
            <a:off x="250825" y="6461125"/>
            <a:ext cx="4392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ru-RU" altLang="ru-RU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200кВт/800 кВтч буферный накопитель на электростанции Кашима – Кита (Япония) </a:t>
            </a:r>
          </a:p>
        </p:txBody>
      </p:sp>
      <p:pic>
        <p:nvPicPr>
          <p:cNvPr id="300039" name="Рисунок 5" descr="http://www.vrb.unsw.edu.au/jpg/vrbStack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4365625"/>
            <a:ext cx="40322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8"/>
          <p:cNvSpPr txBox="1">
            <a:spLocks noChangeArrowheads="1"/>
          </p:cNvSpPr>
          <p:nvPr/>
        </p:nvSpPr>
        <p:spPr bwMode="auto">
          <a:xfrm>
            <a:off x="5364163" y="6453188"/>
            <a:ext cx="37798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ru-RU" altLang="ru-RU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450кВт/1МВтч ВРН на электростанции Кансаи (Япония) </a:t>
            </a:r>
          </a:p>
        </p:txBody>
      </p:sp>
      <p:grpSp>
        <p:nvGrpSpPr>
          <p:cNvPr id="300041" name="Group 13"/>
          <p:cNvGrpSpPr>
            <a:grpSpLocks/>
          </p:cNvGrpSpPr>
          <p:nvPr/>
        </p:nvGrpSpPr>
        <p:grpSpPr bwMode="auto">
          <a:xfrm>
            <a:off x="3132138" y="2349500"/>
            <a:ext cx="3313112" cy="1871663"/>
            <a:chOff x="1973" y="346"/>
            <a:chExt cx="2087" cy="1179"/>
          </a:xfrm>
        </p:grpSpPr>
        <p:pic>
          <p:nvPicPr>
            <p:cNvPr id="300046" name="Picture 19" descr="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47" t="2193" r="33104" b="33708"/>
            <a:stretch>
              <a:fillRect/>
            </a:stretch>
          </p:blipFill>
          <p:spPr bwMode="auto">
            <a:xfrm>
              <a:off x="1973" y="346"/>
              <a:ext cx="2087" cy="11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00047" name="Picture 19" descr="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758" t="73711" r="55304"/>
            <a:stretch>
              <a:fillRect/>
            </a:stretch>
          </p:blipFill>
          <p:spPr bwMode="auto">
            <a:xfrm>
              <a:off x="1973" y="1162"/>
              <a:ext cx="545" cy="3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179388" y="476250"/>
            <a:ext cx="61214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Достоинства 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разделены мощность и емкость батареи;</a:t>
            </a:r>
          </a:p>
          <a:p>
            <a:pPr eaLnBrk="1" hangingPunct="1">
              <a:defRPr/>
            </a:pP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высокие ресурсные характеристики (до 6000 циклов при глубине разряда 100%);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возможность перезарядки заправкой новыми электролитами;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устойчивость к высоким токам заряда-разряда;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допустим разряд до 100%;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перспективы снижения стоимости, особенно при больших емкостях.</a:t>
            </a:r>
            <a:endParaRPr kumimoji="0" lang="en-US" altLang="ru-RU" sz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107950" y="1916113"/>
            <a:ext cx="3095625" cy="15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Недостатки :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относительно высокая стоимость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генератора (до 8000</a:t>
            </a:r>
            <a:r>
              <a:rPr kumimoji="0" lang="en-US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$/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кВт); 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наличие целого ряда вспомогательных</a:t>
            </a:r>
            <a:b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систем;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низкая энергоемкость (до 30 Втч/кг).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endParaRPr kumimoji="0" lang="ru-RU" altLang="ru-RU" sz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28" name="Text Box 23"/>
          <p:cNvSpPr txBox="1">
            <a:spLocks noChangeArrowheads="1"/>
          </p:cNvSpPr>
          <p:nvPr/>
        </p:nvSpPr>
        <p:spPr bwMode="auto">
          <a:xfrm>
            <a:off x="107950" y="3284538"/>
            <a:ext cx="298767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Cellstrom Power, GEFC,</a:t>
            </a:r>
            <a:r>
              <a:rPr kumimoji="0" lang="ru-RU" alt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0" lang="en-US" alt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V-Fuel, Sumitomo Electric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1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России: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ГК «ЕВРАЗ», ЦНИИ СЭТ, ОИВТ РАН, ИФХЭ РАН, ОАО «Пластполимер»</a:t>
            </a:r>
          </a:p>
        </p:txBody>
      </p:sp>
      <p:sp>
        <p:nvSpPr>
          <p:cNvPr id="64529" name="Text Box 17"/>
          <p:cNvSpPr txBox="1">
            <a:spLocks noChangeArrowheads="1"/>
          </p:cNvSpPr>
          <p:nvPr/>
        </p:nvSpPr>
        <p:spPr bwMode="auto">
          <a:xfrm>
            <a:off x="3708400" y="2060575"/>
            <a:ext cx="25923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Принцип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2" name="Text Box 112"/>
          <p:cNvSpPr txBox="1">
            <a:spLocks noChangeArrowheads="1"/>
          </p:cNvSpPr>
          <p:nvPr/>
        </p:nvSpPr>
        <p:spPr bwMode="auto">
          <a:xfrm>
            <a:off x="395288" y="109538"/>
            <a:ext cx="52562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9. </a:t>
            </a:r>
            <a:r>
              <a:rPr kumimoji="0" lang="ru-RU" altLang="ru-RU" b="1">
                <a:solidFill>
                  <a:srgbClr val="C00000"/>
                </a:solidFill>
                <a:latin typeface="Calibri" panose="020F0502020204030204" pitchFamily="34" charset="0"/>
              </a:rPr>
              <a:t>Водородные накопители</a:t>
            </a:r>
            <a:endParaRPr kumimoji="0" lang="ru-RU" altLang="ru-RU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301059" name="Group 117"/>
          <p:cNvGrpSpPr>
            <a:grpSpLocks/>
          </p:cNvGrpSpPr>
          <p:nvPr/>
        </p:nvGrpSpPr>
        <p:grpSpPr bwMode="auto">
          <a:xfrm>
            <a:off x="5867400" y="115888"/>
            <a:ext cx="3168650" cy="3384550"/>
            <a:chOff x="3696" y="210"/>
            <a:chExt cx="1996" cy="2132"/>
          </a:xfrm>
        </p:grpSpPr>
        <p:pic>
          <p:nvPicPr>
            <p:cNvPr id="301064" name="Picture 63" descr="Tarasenko4"/>
            <p:cNvPicPr>
              <a:picLocks noChangeAspect="1" noChangeArrowheads="1"/>
            </p:cNvPicPr>
            <p:nvPr/>
          </p:nvPicPr>
          <p:blipFill>
            <a:blip r:embed="rId2"/>
            <a:srcRect l="2570" r="40514" b="-6212"/>
            <a:stretch>
              <a:fillRect/>
            </a:stretch>
          </p:blipFill>
          <p:spPr bwMode="auto">
            <a:xfrm>
              <a:off x="3696" y="210"/>
              <a:ext cx="1996" cy="21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01065" name="Text Box 64"/>
            <p:cNvSpPr txBox="1">
              <a:spLocks noChangeArrowheads="1"/>
            </p:cNvSpPr>
            <p:nvPr/>
          </p:nvSpPr>
          <p:spPr bwMode="auto">
            <a:xfrm>
              <a:off x="4558" y="2115"/>
              <a:ext cx="1088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>
                  <a:solidFill>
                    <a:srgbClr val="000000"/>
                  </a:solidFill>
                </a:rPr>
                <a:t>Электроэнергия к потребителю</a:t>
              </a:r>
            </a:p>
          </p:txBody>
        </p:sp>
      </p:grpSp>
      <p:sp>
        <p:nvSpPr>
          <p:cNvPr id="35958" name="Text Box 118"/>
          <p:cNvSpPr txBox="1">
            <a:spLocks noChangeArrowheads="1"/>
          </p:cNvSpPr>
          <p:nvPr/>
        </p:nvSpPr>
        <p:spPr bwMode="auto">
          <a:xfrm>
            <a:off x="179388" y="476250"/>
            <a:ext cx="561657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Достоинства 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разделены мощность и емкость накопителя;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высокие ресурсные характеристики (при отказе от ТЭ);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устойчивость к высоким токам заряда-разряда;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допустим разряд до 100%.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высокая энергоемкость (до 120 Втч/кг – баллоны, до 140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Втч/кг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ИМС);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перспективы снижения стоимости, особенно при больших мощностях</a:t>
            </a:r>
            <a:endParaRPr kumimoji="0" lang="en-US" altLang="ru-RU" sz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959" name="Text Box 119"/>
          <p:cNvSpPr txBox="1">
            <a:spLocks noChangeArrowheads="1"/>
          </p:cNvSpPr>
          <p:nvPr/>
        </p:nvSpPr>
        <p:spPr bwMode="auto">
          <a:xfrm>
            <a:off x="107950" y="1989138"/>
            <a:ext cx="5688013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Недостатки : </a:t>
            </a:r>
            <a:br>
              <a:rPr kumimoji="0" lang="ru-RU" altLang="ru-RU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высокая стоимость и низкий ресурс компонентов при работе с ТЭ и ИМС; 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наличие целого ряда вспомогательных систем;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физико-химические свойства водорода и кислорода;</a:t>
            </a:r>
          </a:p>
          <a:p>
            <a:pPr eaLnBrk="1" hangingPunct="1"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низкий КПД (менее 40%).</a:t>
            </a:r>
          </a:p>
        </p:txBody>
      </p:sp>
      <p:pic>
        <p:nvPicPr>
          <p:cNvPr id="301062" name="Picture 120" descr="водородный накопит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1663" y="3644900"/>
            <a:ext cx="7164387" cy="309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1063" name="Text Box 67"/>
          <p:cNvSpPr txBox="1">
            <a:spLocks noChangeArrowheads="1"/>
          </p:cNvSpPr>
          <p:nvPr/>
        </p:nvSpPr>
        <p:spPr bwMode="auto">
          <a:xfrm>
            <a:off x="107950" y="3141663"/>
            <a:ext cx="18351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 sz="1200" b="1">
                <a:solidFill>
                  <a:srgbClr val="000000"/>
                </a:solidFill>
              </a:rPr>
              <a:t>Nature’s Electric Inc., Heliocentris</a:t>
            </a:r>
            <a:r>
              <a:rPr lang="ru-RU" altLang="ru-RU" sz="1200" b="1">
                <a:solidFill>
                  <a:srgbClr val="000000"/>
                </a:solidFill>
              </a:rPr>
              <a:t> и др.</a:t>
            </a:r>
            <a:endParaRPr lang="en-US" altLang="ru-RU" sz="1200" b="1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sz="1200" b="1">
                <a:solidFill>
                  <a:srgbClr val="000000"/>
                </a:solidFill>
              </a:rPr>
              <a:t>В России: </a:t>
            </a:r>
            <a:r>
              <a:rPr lang="ru-RU" altLang="ru-RU" sz="1200">
                <a:solidFill>
                  <a:srgbClr val="000000"/>
                </a:solidFill>
              </a:rPr>
              <a:t>ОИВТ РАН, ОАО «ЗиО», ИК СО РАН, РНЦ КИ, ЦНИИ СЭТ, ИФХЭ РАН, ОАО «Пластполимер», ООО «Группа компаний ФНК»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Номер слайда 6"/>
          <p:cNvSpPr txBox="1">
            <a:spLocks noGrp="1"/>
          </p:cNvSpPr>
          <p:nvPr/>
        </p:nvSpPr>
        <p:spPr bwMode="auto">
          <a:xfrm>
            <a:off x="6786563" y="62150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en-US" altLang="ru-RU" sz="2000" b="1">
              <a:solidFill>
                <a:srgbClr val="4F81BD"/>
              </a:solidFill>
            </a:endParaRPr>
          </a:p>
        </p:txBody>
      </p:sp>
      <p:grpSp>
        <p:nvGrpSpPr>
          <p:cNvPr id="302083" name="Group 22"/>
          <p:cNvGrpSpPr>
            <a:grpSpLocks/>
          </p:cNvGrpSpPr>
          <p:nvPr/>
        </p:nvGrpSpPr>
        <p:grpSpPr bwMode="auto">
          <a:xfrm>
            <a:off x="4211638" y="404813"/>
            <a:ext cx="4691062" cy="3889375"/>
            <a:chOff x="113" y="572"/>
            <a:chExt cx="2955" cy="2450"/>
          </a:xfrm>
        </p:grpSpPr>
        <p:sp>
          <p:nvSpPr>
            <p:cNvPr id="302090" name="Text Box 10"/>
            <p:cNvSpPr txBox="1">
              <a:spLocks noChangeArrowheads="1"/>
            </p:cNvSpPr>
            <p:nvPr/>
          </p:nvSpPr>
          <p:spPr bwMode="auto">
            <a:xfrm>
              <a:off x="204" y="572"/>
              <a:ext cx="167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ru-RU" altLang="ru-RU">
                  <a:solidFill>
                    <a:srgbClr val="000000"/>
                  </a:solidFill>
                </a:rPr>
                <a:t>Принцип действия</a:t>
              </a:r>
            </a:p>
          </p:txBody>
        </p:sp>
        <p:pic>
          <p:nvPicPr>
            <p:cNvPr id="302091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" y="844"/>
              <a:ext cx="2948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2092" name="TextBox 19"/>
            <p:cNvSpPr txBox="1">
              <a:spLocks noChangeArrowheads="1"/>
            </p:cNvSpPr>
            <p:nvPr/>
          </p:nvSpPr>
          <p:spPr bwMode="auto">
            <a:xfrm>
              <a:off x="2064" y="663"/>
              <a:ext cx="997" cy="3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rgbClr val="000000"/>
                  </a:solidFill>
                  <a:latin typeface="Calibri" pitchFamily="34" charset="0"/>
                </a:rPr>
                <a:t>Сепаратор с электролитом</a:t>
              </a:r>
            </a:p>
          </p:txBody>
        </p:sp>
        <p:sp>
          <p:nvSpPr>
            <p:cNvPr id="302093" name="TextBox 20"/>
            <p:cNvSpPr txBox="1">
              <a:spLocks noChangeArrowheads="1"/>
            </p:cNvSpPr>
            <p:nvPr/>
          </p:nvSpPr>
          <p:spPr bwMode="auto">
            <a:xfrm>
              <a:off x="2064" y="1025"/>
              <a:ext cx="959" cy="3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rgbClr val="000000"/>
                  </a:solidFill>
                  <a:latin typeface="Calibri" pitchFamily="34" charset="0"/>
                </a:rPr>
                <a:t>Коллектор тока</a:t>
              </a:r>
            </a:p>
          </p:txBody>
        </p:sp>
        <p:sp>
          <p:nvSpPr>
            <p:cNvPr id="302094" name="TextBox 21"/>
            <p:cNvSpPr txBox="1">
              <a:spLocks noChangeArrowheads="1"/>
            </p:cNvSpPr>
            <p:nvPr/>
          </p:nvSpPr>
          <p:spPr bwMode="auto">
            <a:xfrm>
              <a:off x="2109" y="1477"/>
              <a:ext cx="959" cy="3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rgbClr val="000000"/>
                  </a:solidFill>
                </a:rPr>
                <a:t>Электродная структура</a:t>
              </a:r>
            </a:p>
          </p:txBody>
        </p:sp>
        <p:sp>
          <p:nvSpPr>
            <p:cNvPr id="302095" name="TextBox 22"/>
            <p:cNvSpPr txBox="1">
              <a:spLocks noChangeArrowheads="1"/>
            </p:cNvSpPr>
            <p:nvPr/>
          </p:nvSpPr>
          <p:spPr bwMode="auto">
            <a:xfrm>
              <a:off x="2109" y="2290"/>
              <a:ext cx="959" cy="3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rgbClr val="000000"/>
                  </a:solidFill>
                </a:rPr>
                <a:t>Ионы электролита</a:t>
              </a:r>
            </a:p>
          </p:txBody>
        </p:sp>
        <p:sp>
          <p:nvSpPr>
            <p:cNvPr id="302096" name="TextBox 22"/>
            <p:cNvSpPr txBox="1">
              <a:spLocks noChangeArrowheads="1"/>
            </p:cNvSpPr>
            <p:nvPr/>
          </p:nvSpPr>
          <p:spPr bwMode="auto">
            <a:xfrm>
              <a:off x="1882" y="2697"/>
              <a:ext cx="1089" cy="3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rgbClr val="000000"/>
                  </a:solidFill>
                </a:rPr>
                <a:t>Эквивалентная схема</a:t>
              </a:r>
            </a:p>
          </p:txBody>
        </p:sp>
      </p:grpSp>
      <p:sp>
        <p:nvSpPr>
          <p:cNvPr id="302084" name="Text Box 21"/>
          <p:cNvSpPr txBox="1">
            <a:spLocks noChangeArrowheads="1"/>
          </p:cNvSpPr>
          <p:nvPr/>
        </p:nvSpPr>
        <p:spPr bwMode="auto">
          <a:xfrm>
            <a:off x="179388" y="3716338"/>
            <a:ext cx="29876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 sz="1200" b="1">
                <a:solidFill>
                  <a:srgbClr val="000000"/>
                </a:solidFill>
              </a:rPr>
              <a:t>Maxwell, </a:t>
            </a:r>
            <a:r>
              <a:rPr lang="en-US" altLang="ru-RU" sz="1400" b="1">
                <a:solidFill>
                  <a:srgbClr val="C00000"/>
                </a:solidFill>
              </a:rPr>
              <a:t>Nesscap</a:t>
            </a:r>
            <a:r>
              <a:rPr lang="en-US" altLang="ru-RU" sz="1200" b="1">
                <a:solidFill>
                  <a:srgbClr val="000000"/>
                </a:solidFill>
              </a:rPr>
              <a:t>, APowerCap</a:t>
            </a:r>
            <a:r>
              <a:rPr lang="ru-RU" altLang="ru-RU" sz="1200" b="1">
                <a:solidFill>
                  <a:srgbClr val="000000"/>
                </a:solidFill>
              </a:rPr>
              <a:t>,</a:t>
            </a:r>
            <a:r>
              <a:rPr lang="en-US" altLang="ru-RU" sz="1200" b="1">
                <a:solidFill>
                  <a:srgbClr val="000000"/>
                </a:solidFill>
              </a:rPr>
              <a:t> </a:t>
            </a:r>
            <a:r>
              <a:rPr lang="ru-RU" altLang="ru-RU" sz="1200" b="1">
                <a:solidFill>
                  <a:srgbClr val="000000"/>
                </a:solidFill>
              </a:rPr>
              <a:t>ЭСМА, Технокор, ЭКОНД, ЗАО «Элит», ЗАО «Рикон», Инкар</a:t>
            </a:r>
            <a:endParaRPr lang="ru-RU" altLang="ru-RU" sz="1200" b="1">
              <a:solidFill>
                <a:srgbClr val="FF3399"/>
              </a:solidFill>
            </a:endParaRPr>
          </a:p>
        </p:txBody>
      </p:sp>
      <p:sp>
        <p:nvSpPr>
          <p:cNvPr id="70672" name="Text Box 22"/>
          <p:cNvSpPr txBox="1">
            <a:spLocks noChangeArrowheads="1"/>
          </p:cNvSpPr>
          <p:nvPr/>
        </p:nvSpPr>
        <p:spPr bwMode="auto">
          <a:xfrm>
            <a:off x="179388" y="765175"/>
            <a:ext cx="41052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1400" b="1">
                <a:solidFill>
                  <a:srgbClr val="000000"/>
                </a:solidFill>
              </a:rPr>
              <a:t>Достоинства: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доступен глубокий разряд;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быстрый «подхват» мощности;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высокие ресурсные характеристики (до 10</a:t>
            </a:r>
            <a:r>
              <a:rPr kumimoji="0" lang="ru-RU" altLang="ru-RU" sz="1200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циклов);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высокие мощностные характеристики (2-8 кВт/кг).</a:t>
            </a:r>
          </a:p>
        </p:txBody>
      </p:sp>
      <p:sp>
        <p:nvSpPr>
          <p:cNvPr id="70673" name="Text Box 23"/>
          <p:cNvSpPr txBox="1">
            <a:spLocks noChangeArrowheads="1"/>
          </p:cNvSpPr>
          <p:nvPr/>
        </p:nvSpPr>
        <p:spPr bwMode="auto">
          <a:xfrm>
            <a:off x="107950" y="2349500"/>
            <a:ext cx="4248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sz="1400" b="1">
                <a:solidFill>
                  <a:srgbClr val="000000"/>
                </a:solidFill>
              </a:rPr>
              <a:t>Недостатки: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малая энергоемкость (не более 10 Втч/кг); 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относительно высокая стоимость;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kumimoji="0" lang="ru-RU" altLang="ru-R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 энергетических суперконденсаторах зачастую используются токсичные и пожароопасные вещества.</a:t>
            </a:r>
            <a:endParaRPr kumimoji="0" lang="en-US" altLang="ru-RU" sz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677" name="Text Box 21"/>
          <p:cNvSpPr txBox="1">
            <a:spLocks noChangeArrowheads="1"/>
          </p:cNvSpPr>
          <p:nvPr/>
        </p:nvSpPr>
        <p:spPr bwMode="auto">
          <a:xfrm>
            <a:off x="179388" y="115888"/>
            <a:ext cx="70564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10. </a:t>
            </a:r>
            <a:r>
              <a:rPr kumimoji="0" lang="ru-RU" altLang="ru-RU" b="1">
                <a:solidFill>
                  <a:srgbClr val="C00000"/>
                </a:solidFill>
                <a:latin typeface="Calibri" panose="020F0502020204030204" pitchFamily="34" charset="0"/>
              </a:rPr>
              <a:t>Суперконденсаторы (Ультраконденсаторы)</a:t>
            </a:r>
            <a:endParaRPr kumimoji="0" lang="ru-RU" altLang="ru-RU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02088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4437063"/>
            <a:ext cx="4457700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2089" name="Picture 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392613"/>
            <a:ext cx="3744913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1027"/>
          <p:cNvSpPr txBox="1">
            <a:spLocks noChangeArrowheads="1"/>
          </p:cNvSpPr>
          <p:nvPr/>
        </p:nvSpPr>
        <p:spPr bwMode="auto">
          <a:xfrm>
            <a:off x="1331913" y="5373688"/>
            <a:ext cx="54578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ko-KR" sz="1400" b="1">
                <a:solidFill>
                  <a:srgbClr val="595959"/>
                </a:solidFill>
                <a:latin typeface="Tahoma" pitchFamily="34" charset="0"/>
                <a:ea typeface="Gulim" pitchFamily="34" charset="-127"/>
                <a:cs typeface="Tahoma" pitchFamily="34" charset="0"/>
              </a:rPr>
              <a:t>Capacitance</a:t>
            </a:r>
            <a:r>
              <a:rPr lang="en-US" altLang="ko-KR" sz="1400">
                <a:solidFill>
                  <a:srgbClr val="595959"/>
                </a:solidFill>
                <a:latin typeface="Tahoma" pitchFamily="34" charset="0"/>
                <a:ea typeface="Gulim" pitchFamily="34" charset="-127"/>
                <a:cs typeface="Tahoma" pitchFamily="34" charset="0"/>
              </a:rPr>
              <a:t>:	3F to 6200F</a:t>
            </a:r>
          </a:p>
          <a:p>
            <a:pPr eaLnBrk="1" hangingPunct="1"/>
            <a:r>
              <a:rPr lang="en-US" altLang="ko-KR" sz="1400" b="1">
                <a:solidFill>
                  <a:srgbClr val="595959"/>
                </a:solidFill>
                <a:latin typeface="Tahoma" pitchFamily="34" charset="0"/>
                <a:ea typeface="Gulim" pitchFamily="34" charset="-127"/>
                <a:cs typeface="Tahoma" pitchFamily="34" charset="0"/>
              </a:rPr>
              <a:t>Voltages</a:t>
            </a:r>
            <a:r>
              <a:rPr lang="en-US" altLang="ko-KR" sz="1400">
                <a:solidFill>
                  <a:srgbClr val="595959"/>
                </a:solidFill>
                <a:latin typeface="Tahoma" pitchFamily="34" charset="0"/>
                <a:ea typeface="Gulim" pitchFamily="34" charset="-127"/>
                <a:cs typeface="Tahoma" pitchFamily="34" charset="0"/>
              </a:rPr>
              <a:t>:		1V to 2.7V</a:t>
            </a:r>
          </a:p>
          <a:p>
            <a:pPr eaLnBrk="1" hangingPunct="1"/>
            <a:r>
              <a:rPr lang="en-US" altLang="ko-KR" sz="1400" b="1">
                <a:solidFill>
                  <a:srgbClr val="595959"/>
                </a:solidFill>
                <a:latin typeface="Tahoma" pitchFamily="34" charset="0"/>
                <a:ea typeface="Gulim" pitchFamily="34" charset="-127"/>
                <a:cs typeface="Tahoma" pitchFamily="34" charset="0"/>
              </a:rPr>
              <a:t>Electrolyte</a:t>
            </a:r>
            <a:r>
              <a:rPr lang="en-US" altLang="ko-KR" sz="1400">
                <a:solidFill>
                  <a:srgbClr val="595959"/>
                </a:solidFill>
                <a:latin typeface="Tahoma" pitchFamily="34" charset="0"/>
                <a:ea typeface="Gulim" pitchFamily="34" charset="-127"/>
                <a:cs typeface="Tahoma" pitchFamily="34" charset="0"/>
              </a:rPr>
              <a:t>:	PC &amp; ACN</a:t>
            </a:r>
          </a:p>
          <a:p>
            <a:pPr eaLnBrk="1" hangingPunct="1"/>
            <a:r>
              <a:rPr lang="en-US" altLang="ko-KR" sz="1400" b="1">
                <a:solidFill>
                  <a:srgbClr val="595959"/>
                </a:solidFill>
                <a:latin typeface="Tahoma" pitchFamily="34" charset="0"/>
                <a:ea typeface="Gulim" pitchFamily="34" charset="-127"/>
                <a:cs typeface="Tahoma" pitchFamily="34" charset="0"/>
              </a:rPr>
              <a:t>Form Factors</a:t>
            </a:r>
            <a:r>
              <a:rPr lang="en-US" altLang="ko-KR" sz="1400">
                <a:solidFill>
                  <a:srgbClr val="595959"/>
                </a:solidFill>
                <a:latin typeface="Tahoma" pitchFamily="34" charset="0"/>
                <a:ea typeface="Gulim" pitchFamily="34" charset="-127"/>
                <a:cs typeface="Tahoma" pitchFamily="34" charset="0"/>
              </a:rPr>
              <a:t>:	Cylindrical, Prismatic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2411413" y="307975"/>
            <a:ext cx="3357562" cy="33813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ko-KR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Nesscap Products</a:t>
            </a:r>
            <a:endParaRPr lang="ko-KR" altLang="en-US" sz="1600" b="1">
              <a:solidFill>
                <a:srgbClr val="FFFFFF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6" name="TextBox 39"/>
          <p:cNvSpPr txBox="1">
            <a:spLocks noChangeArrowheads="1"/>
          </p:cNvSpPr>
          <p:nvPr/>
        </p:nvSpPr>
        <p:spPr bwMode="auto">
          <a:xfrm>
            <a:off x="5214938" y="4572000"/>
            <a:ext cx="27146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defRPr/>
            </a:pPr>
            <a:r>
              <a:rPr lang="en-US" altLang="ko-KR" sz="10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ea typeface="맑은 고딕" pitchFamily="50" charset="-127"/>
                <a:cs typeface="+mn-cs"/>
              </a:rPr>
              <a:t>* Image of Nesscap Single Cells</a:t>
            </a:r>
          </a:p>
        </p:txBody>
      </p:sp>
      <p:pic>
        <p:nvPicPr>
          <p:cNvPr id="303109" name="그림 10" descr="전체 밝음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2238" y="908050"/>
            <a:ext cx="9266238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08050"/>
            <a:ext cx="1871663" cy="12223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71" name="Picture 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908050"/>
            <a:ext cx="1584325" cy="11890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72" name="Picture 16" descr="D:\Projects\현대자동차\FJM2 사진\DSCN42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2349500"/>
            <a:ext cx="1584325" cy="11890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73" name="Picture 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349500"/>
            <a:ext cx="1871663" cy="12049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74" name="그림 22" descr="DSCF171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11413" y="3787775"/>
            <a:ext cx="1584325" cy="11890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75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3787775"/>
            <a:ext cx="1871663" cy="1223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76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6825" y="2349500"/>
            <a:ext cx="1871663" cy="12144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77" name="그림 14" descr="Forklift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64388" y="2349500"/>
            <a:ext cx="1584325" cy="11509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78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6825" y="3787775"/>
            <a:ext cx="1871663" cy="1223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79" name="그림 14" descr="080929 foto of module vattenfall 004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64388" y="3787775"/>
            <a:ext cx="1584325" cy="1223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80" name="그림 10" descr="Gun of warship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64388" y="5227638"/>
            <a:ext cx="1584325" cy="12239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81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76825" y="5227638"/>
            <a:ext cx="1871663" cy="12239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82" name="Picture 24" descr="C:\Users\BKKim\Pictures\Microsoft Clip Organizer\j0424398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076825" y="908050"/>
            <a:ext cx="1871663" cy="1223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83" name="_x101181392" descr="EMB00000b18421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164388" y="908050"/>
            <a:ext cx="1584325" cy="11509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305168" name="Text Box 22"/>
          <p:cNvSpPr txBox="1">
            <a:spLocks noChangeArrowheads="1"/>
          </p:cNvSpPr>
          <p:nvPr/>
        </p:nvSpPr>
        <p:spPr bwMode="auto">
          <a:xfrm>
            <a:off x="179388" y="333375"/>
            <a:ext cx="2498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ko-KR" b="1">
                <a:solidFill>
                  <a:srgbClr val="000000"/>
                </a:solidFill>
                <a:latin typeface="Tahoma" pitchFamily="34" charset="0"/>
                <a:ea typeface="Gulim" pitchFamily="34" charset="-127"/>
              </a:rPr>
              <a:t>Customized  Module</a:t>
            </a:r>
          </a:p>
        </p:txBody>
      </p:sp>
      <p:pic>
        <p:nvPicPr>
          <p:cNvPr id="442385" name="그림 25" descr="Spotwelding_2006_B_720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23850" y="5227638"/>
            <a:ext cx="1871663" cy="1225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2386" name="그림 9" descr="ABB Robotics Module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411413" y="5227638"/>
            <a:ext cx="1584325" cy="12239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66976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ru-RU" altLang="ru-R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11. Термодинамические накопители энергии</a:t>
            </a:r>
          </a:p>
        </p:txBody>
      </p:sp>
      <p:sp>
        <p:nvSpPr>
          <p:cNvPr id="64521" name="Text Box 16"/>
          <p:cNvSpPr txBox="1">
            <a:spLocks noChangeArrowheads="1"/>
          </p:cNvSpPr>
          <p:nvPr/>
        </p:nvSpPr>
        <p:spPr bwMode="auto">
          <a:xfrm>
            <a:off x="250825" y="6461125"/>
            <a:ext cx="4392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ru-RU" altLang="ru-RU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200кВт/800 кВтч буферный накопитель на электростанции Кашима – Кита (Япония) </a:t>
            </a:r>
          </a:p>
        </p:txBody>
      </p:sp>
      <p:sp>
        <p:nvSpPr>
          <p:cNvPr id="64523" name="Text Box 18"/>
          <p:cNvSpPr txBox="1">
            <a:spLocks noChangeArrowheads="1"/>
          </p:cNvSpPr>
          <p:nvPr/>
        </p:nvSpPr>
        <p:spPr bwMode="auto">
          <a:xfrm>
            <a:off x="5364163" y="6453188"/>
            <a:ext cx="37798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ru-RU" altLang="ru-RU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450кВт/1МВтч ВРН на электростанции Кансаи (Япония) </a:t>
            </a:r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1131888" y="577850"/>
            <a:ext cx="612140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Достоинства </a:t>
            </a:r>
            <a:r>
              <a:rPr kumimoji="0" lang="ru-RU" alt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kumimoji="0" lang="ru-RU" alt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br>
              <a:rPr kumimoji="0" lang="ru-RU" alt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разделены мощность и емкость батареи;</a:t>
            </a:r>
          </a:p>
          <a:p>
            <a:pPr eaLnBrk="1" hangingPunct="1">
              <a:defRPr/>
            </a:pPr>
            <a:r>
              <a:rPr kumimoji="0" lang="en-US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высокие ресурсные характеристики (до 6000 циклов при глубине разряда 100%);</a:t>
            </a:r>
          </a:p>
          <a:p>
            <a:pPr eaLnBrk="1" hangingPunct="1">
              <a:defRPr/>
            </a:pP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возможность перезарядки заправкой новыми электролитами;</a:t>
            </a:r>
          </a:p>
          <a:p>
            <a:pPr eaLnBrk="1" hangingPunct="1">
              <a:defRPr/>
            </a:pP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устойчивость к высоким токам заряда-разряда;</a:t>
            </a:r>
          </a:p>
          <a:p>
            <a:pPr eaLnBrk="1" hangingPunct="1">
              <a:defRPr/>
            </a:pP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допустим разряд до 100%;</a:t>
            </a:r>
          </a:p>
          <a:p>
            <a:pPr eaLnBrk="1" hangingPunct="1">
              <a:defRPr/>
            </a:pP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перспективы снижения стоимости, особенно при больших емкостях.</a:t>
            </a:r>
            <a:endParaRPr kumimoji="0" lang="en-US" altLang="ru-RU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827088" y="3933825"/>
            <a:ext cx="78486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Недостатки : </a:t>
            </a:r>
            <a:br>
              <a:rPr kumimoji="0" lang="ru-RU" alt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 </a:t>
            </a: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относительно высокая стоимость</a:t>
            </a:r>
            <a:b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генератора (до 8000</a:t>
            </a:r>
            <a:r>
              <a:rPr kumimoji="0" lang="en-US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$/</a:t>
            </a: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кВт); </a:t>
            </a:r>
          </a:p>
          <a:p>
            <a:pPr eaLnBrk="1" hangingPunct="1">
              <a:defRPr/>
            </a:pP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наличие целого ряда вспомогательных</a:t>
            </a:r>
            <a:b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систем;</a:t>
            </a:r>
          </a:p>
          <a:p>
            <a:pPr eaLnBrk="1" hangingPunct="1">
              <a:defRPr/>
            </a:pPr>
            <a:r>
              <a:rPr kumimoji="0"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низкая энергоемкость (до 30 Втч/кг).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endParaRPr kumimoji="0" lang="ru-RU" altLang="ru-RU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85225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ru-RU" altLang="ru-RU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ХАРАКТЕРИСТИКИ (</a:t>
            </a:r>
            <a:r>
              <a:rPr kumimoji="0" lang="ru-RU" altLang="ru-RU" sz="18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длительность разряда – мощность</a:t>
            </a:r>
            <a:r>
              <a:rPr kumimoji="0" lang="ru-RU" altLang="ru-RU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br>
              <a:rPr kumimoji="0" lang="ru-RU" altLang="ru-RU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НАШЕДШИХ ПРАКТИЧЕСКОЕ ПРИМЕНЕНИЕ В ЭНЕРГОУСТАНОВКАХ </a:t>
            </a:r>
            <a:br>
              <a:rPr kumimoji="0" lang="ru-RU" altLang="ru-RU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ru-RU" altLang="ru-RU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АККУМУЛЯТОРОВ ЭЛЕКТРИЧЕСКОЙ ЭНЕРГИИ </a:t>
            </a:r>
            <a:br>
              <a:rPr kumimoji="0" lang="ru-RU" altLang="ru-RU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0" lang="en-US" altLang="ru-RU" sz="1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kumimoji="0" lang="ru-RU" altLang="ru-RU" sz="1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2008 год, данные </a:t>
            </a:r>
            <a:r>
              <a:rPr kumimoji="0" lang="en-US" altLang="ru-RU" sz="1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Electricity Storage Association)</a:t>
            </a:r>
            <a:endParaRPr kumimoji="0" lang="ru-RU" altLang="ru-RU" sz="1400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203" name="Picture 3"/>
          <p:cNvPicPr>
            <a:picLocks noChangeAspect="1" noChangeArrowheads="1"/>
          </p:cNvPicPr>
          <p:nvPr/>
        </p:nvPicPr>
        <p:blipFill>
          <a:blip r:embed="rId2"/>
          <a:srcRect t="16542" r="1797"/>
          <a:stretch>
            <a:fillRect/>
          </a:stretch>
        </p:blipFill>
        <p:spPr bwMode="auto">
          <a:xfrm>
            <a:off x="468313" y="1414463"/>
            <a:ext cx="7989887" cy="49593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9410" name="Rectangle 2"/>
          <p:cNvSpPr>
            <a:spLocks noChangeArrowheads="1"/>
          </p:cNvSpPr>
          <p:nvPr/>
        </p:nvSpPr>
        <p:spPr bwMode="auto">
          <a:xfrm>
            <a:off x="2457450" y="1728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2449411" name="Rectangle 3"/>
          <p:cNvSpPr>
            <a:spLocks noChangeArrowheads="1"/>
          </p:cNvSpPr>
          <p:nvPr/>
        </p:nvSpPr>
        <p:spPr bwMode="auto">
          <a:xfrm>
            <a:off x="1871663" y="2209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315913" y="1260475"/>
          <a:ext cx="9601200" cy="4335463"/>
        </p:xfrm>
        <a:graphic>
          <a:graphicData uri="http://schemas.openxmlformats.org/presentationml/2006/ole">
            <p:oleObj spid="_x0000_s242692" name="Диаграмма" r:id="rId3" imgW="5780880" imgH="2639880" progId="MSGraph.Chart.8">
              <p:embed/>
            </p:oleObj>
          </a:graphicData>
        </a:graphic>
      </p:graphicFrame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0" y="206375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 u="sng">
                <a:solidFill>
                  <a:srgbClr val="000000"/>
                </a:solidFill>
                <a:latin typeface="Arial Black" pitchFamily="34" charset="0"/>
              </a:rPr>
              <a:t>ЭНЕРГОРЕСУРСЫ РОССИИ</a:t>
            </a:r>
            <a:endParaRPr lang="ru-RU" altLang="ru-RU" sz="3200" b="1" u="sng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42694" name="Rectangle 6"/>
          <p:cNvSpPr>
            <a:spLocks noChangeArrowheads="1"/>
          </p:cNvSpPr>
          <p:nvPr/>
        </p:nvSpPr>
        <p:spPr bwMode="auto">
          <a:xfrm>
            <a:off x="0" y="1060450"/>
            <a:ext cx="7319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400">
                <a:solidFill>
                  <a:srgbClr val="000000"/>
                </a:solidFill>
              </a:rPr>
              <a:t>УГОЛЬ </a:t>
            </a:r>
            <a:r>
              <a:rPr lang="en-US" altLang="ru-RU" sz="2400">
                <a:solidFill>
                  <a:srgbClr val="000000"/>
                </a:solidFill>
                <a:cs typeface="Times New Roman" pitchFamily="18" charset="0"/>
              </a:rPr>
              <a:t>-16%, </a:t>
            </a:r>
            <a:r>
              <a:rPr lang="ru-RU" altLang="ru-RU" sz="2400">
                <a:solidFill>
                  <a:srgbClr val="000000"/>
                </a:solidFill>
                <a:cs typeface="Times New Roman" pitchFamily="18" charset="0"/>
              </a:rPr>
              <a:t>НЕФТЬ </a:t>
            </a:r>
            <a:r>
              <a:rPr lang="en-US" altLang="ru-RU" sz="2400">
                <a:solidFill>
                  <a:srgbClr val="000000"/>
                </a:solidFill>
                <a:cs typeface="Times New Roman" pitchFamily="18" charset="0"/>
              </a:rPr>
              <a:t>-</a:t>
            </a:r>
            <a:r>
              <a:rPr lang="ru-RU" altLang="ru-RU" sz="240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ru-RU" sz="240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ru-RU" altLang="ru-RU" sz="2400">
                <a:solidFill>
                  <a:srgbClr val="000000"/>
                </a:solidFill>
                <a:cs typeface="Times New Roman" pitchFamily="18" charset="0"/>
              </a:rPr>
              <a:t>-10 </a:t>
            </a:r>
            <a:r>
              <a:rPr lang="en-US" altLang="ru-RU" sz="2400">
                <a:solidFill>
                  <a:srgbClr val="000000"/>
                </a:solidFill>
                <a:cs typeface="Times New Roman" pitchFamily="18" charset="0"/>
              </a:rPr>
              <a:t>%</a:t>
            </a:r>
            <a:r>
              <a:rPr lang="ru-RU" altLang="ru-RU" sz="2400">
                <a:solidFill>
                  <a:srgbClr val="000000"/>
                </a:solidFill>
                <a:cs typeface="Times New Roman" pitchFamily="18" charset="0"/>
              </a:rPr>
              <a:t>, УРАН – 2-4%</a:t>
            </a:r>
          </a:p>
        </p:txBody>
      </p:sp>
      <p:sp>
        <p:nvSpPr>
          <p:cNvPr id="242695" name="Rectangle 7"/>
          <p:cNvSpPr>
            <a:spLocks noChangeArrowheads="1"/>
          </p:cNvSpPr>
          <p:nvPr/>
        </p:nvSpPr>
        <p:spPr bwMode="auto">
          <a:xfrm>
            <a:off x="4056063" y="3267075"/>
            <a:ext cx="14620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800" b="1">
                <a:solidFill>
                  <a:srgbClr val="000000"/>
                </a:solidFill>
                <a:latin typeface="Arial Black" pitchFamily="34" charset="0"/>
              </a:rPr>
              <a:t>Россия</a:t>
            </a:r>
          </a:p>
        </p:txBody>
      </p:sp>
      <p:sp>
        <p:nvSpPr>
          <p:cNvPr id="242696" name="Rectangle 8"/>
          <p:cNvSpPr>
            <a:spLocks noChangeArrowheads="1"/>
          </p:cNvSpPr>
          <p:nvPr/>
        </p:nvSpPr>
        <p:spPr bwMode="auto">
          <a:xfrm>
            <a:off x="1635125" y="3565525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b="1">
                <a:solidFill>
                  <a:srgbClr val="FFFFFF"/>
                </a:solidFill>
                <a:latin typeface="Arial Black" pitchFamily="34" charset="0"/>
              </a:rPr>
              <a:t>Бл.восток</a:t>
            </a:r>
          </a:p>
        </p:txBody>
      </p:sp>
      <p:sp useBgFill="1">
        <p:nvSpPr>
          <p:cNvPr id="242697" name="Text Box 10"/>
          <p:cNvSpPr txBox="1">
            <a:spLocks noChangeArrowheads="1"/>
          </p:cNvSpPr>
          <p:nvPr/>
        </p:nvSpPr>
        <p:spPr bwMode="auto">
          <a:xfrm>
            <a:off x="6375400" y="1465263"/>
            <a:ext cx="1727200" cy="3365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0000"/>
                </a:solidFill>
              </a:rPr>
              <a:t>СЕВ. АМЕРИКА</a:t>
            </a:r>
          </a:p>
        </p:txBody>
      </p:sp>
      <p:sp useBgFill="1">
        <p:nvSpPr>
          <p:cNvPr id="242698" name="Text Box 11"/>
          <p:cNvSpPr txBox="1">
            <a:spLocks noChangeArrowheads="1"/>
          </p:cNvSpPr>
          <p:nvPr/>
        </p:nvSpPr>
        <p:spPr bwMode="auto">
          <a:xfrm>
            <a:off x="6342063" y="1882775"/>
            <a:ext cx="2846387" cy="3365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0000"/>
                </a:solidFill>
              </a:rPr>
              <a:t>ЦЕНТР. И ЮЖН. АМЕРИКА</a:t>
            </a:r>
          </a:p>
        </p:txBody>
      </p:sp>
      <p:sp useBgFill="1">
        <p:nvSpPr>
          <p:cNvPr id="242699" name="Text Box 12"/>
          <p:cNvSpPr txBox="1">
            <a:spLocks noChangeArrowheads="1"/>
          </p:cNvSpPr>
          <p:nvPr/>
        </p:nvSpPr>
        <p:spPr bwMode="auto">
          <a:xfrm>
            <a:off x="6302375" y="2306638"/>
            <a:ext cx="1050925" cy="3365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0000"/>
                </a:solidFill>
              </a:rPr>
              <a:t>ЕВРОПА</a:t>
            </a:r>
          </a:p>
        </p:txBody>
      </p:sp>
      <p:sp useBgFill="1">
        <p:nvSpPr>
          <p:cNvPr id="242700" name="Text Box 13"/>
          <p:cNvSpPr txBox="1">
            <a:spLocks noChangeArrowheads="1"/>
          </p:cNvSpPr>
          <p:nvPr/>
        </p:nvSpPr>
        <p:spPr bwMode="auto">
          <a:xfrm>
            <a:off x="6302375" y="2717800"/>
            <a:ext cx="1062038" cy="3365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0000"/>
                </a:solidFill>
              </a:rPr>
              <a:t>РОССИЯ</a:t>
            </a:r>
          </a:p>
        </p:txBody>
      </p:sp>
      <p:sp useBgFill="1">
        <p:nvSpPr>
          <p:cNvPr id="242701" name="Text Box 14"/>
          <p:cNvSpPr txBox="1">
            <a:spLocks noChangeArrowheads="1"/>
          </p:cNvSpPr>
          <p:nvPr/>
        </p:nvSpPr>
        <p:spPr bwMode="auto">
          <a:xfrm>
            <a:off x="6302375" y="3154363"/>
            <a:ext cx="1444625" cy="3365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0000"/>
                </a:solidFill>
              </a:rPr>
              <a:t>БЛ. ВОСТОК</a:t>
            </a:r>
          </a:p>
        </p:txBody>
      </p:sp>
      <p:sp useBgFill="1">
        <p:nvSpPr>
          <p:cNvPr id="242702" name="Text Box 15"/>
          <p:cNvSpPr txBox="1">
            <a:spLocks noChangeArrowheads="1"/>
          </p:cNvSpPr>
          <p:nvPr/>
        </p:nvSpPr>
        <p:spPr bwMode="auto">
          <a:xfrm>
            <a:off x="6302375" y="3538538"/>
            <a:ext cx="1054100" cy="3365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0000"/>
                </a:solidFill>
              </a:rPr>
              <a:t>АФРИКА</a:t>
            </a:r>
          </a:p>
        </p:txBody>
      </p:sp>
      <p:sp useBgFill="1">
        <p:nvSpPr>
          <p:cNvPr id="242703" name="Text Box 16"/>
          <p:cNvSpPr txBox="1">
            <a:spLocks noChangeArrowheads="1"/>
          </p:cNvSpPr>
          <p:nvPr/>
        </p:nvSpPr>
        <p:spPr bwMode="auto">
          <a:xfrm>
            <a:off x="6302375" y="3937000"/>
            <a:ext cx="749300" cy="3365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0000"/>
                </a:solidFill>
              </a:rPr>
              <a:t>АЗИЯ</a:t>
            </a:r>
          </a:p>
        </p:txBody>
      </p:sp>
      <p:sp useBgFill="1">
        <p:nvSpPr>
          <p:cNvPr id="242704" name="Text Box 17"/>
          <p:cNvSpPr txBox="1">
            <a:spLocks noChangeArrowheads="1"/>
          </p:cNvSpPr>
          <p:nvPr/>
        </p:nvSpPr>
        <p:spPr bwMode="auto">
          <a:xfrm>
            <a:off x="6315075" y="4346575"/>
            <a:ext cx="1501775" cy="3365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0000"/>
                </a:solidFill>
              </a:rPr>
              <a:t>ДРУГИЕ         </a:t>
            </a:r>
          </a:p>
        </p:txBody>
      </p:sp>
      <p:sp>
        <p:nvSpPr>
          <p:cNvPr id="242705" name="Rectangle 18"/>
          <p:cNvSpPr>
            <a:spLocks noChangeArrowheads="1"/>
          </p:cNvSpPr>
          <p:nvPr/>
        </p:nvSpPr>
        <p:spPr bwMode="auto">
          <a:xfrm>
            <a:off x="5991225" y="4294188"/>
            <a:ext cx="3152775" cy="2563812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 u="sng">
                <a:solidFill>
                  <a:srgbClr val="000000"/>
                </a:solidFill>
                <a:latin typeface="Arial Black" pitchFamily="34" charset="0"/>
              </a:rPr>
              <a:t>РОССИЯ:</a:t>
            </a:r>
            <a:r>
              <a:rPr lang="ru-RU" altLang="ru-RU" b="1">
                <a:solidFill>
                  <a:srgbClr val="000000"/>
                </a:solidFill>
                <a:latin typeface="Arial Black" pitchFamily="34" charset="0"/>
              </a:rPr>
              <a:t>  </a:t>
            </a:r>
          </a:p>
          <a:p>
            <a:pPr algn="ctr" eaLnBrk="1" hangingPunct="1"/>
            <a:r>
              <a:rPr lang="ru-RU" altLang="ru-RU" b="1">
                <a:solidFill>
                  <a:srgbClr val="000000"/>
                </a:solidFill>
                <a:latin typeface="Arial Black" pitchFamily="34" charset="0"/>
              </a:rPr>
              <a:t>1/8 суши                          1/40 населения              1/50 ВВП                         </a:t>
            </a:r>
            <a:r>
              <a:rPr lang="ru-RU" altLang="ru-RU" b="1">
                <a:solidFill>
                  <a:srgbClr val="FF0000"/>
                </a:solidFill>
                <a:latin typeface="Arial Black" pitchFamily="34" charset="0"/>
              </a:rPr>
              <a:t>1/3</a:t>
            </a:r>
            <a:r>
              <a:rPr lang="ru-RU" altLang="ru-RU" b="1">
                <a:solidFill>
                  <a:srgbClr val="000000"/>
                </a:solidFill>
                <a:latin typeface="Arial Black" pitchFamily="34" charset="0"/>
              </a:rPr>
              <a:t> газа  </a:t>
            </a:r>
          </a:p>
          <a:p>
            <a:pPr algn="ctr" eaLnBrk="1" hangingPunct="1"/>
            <a:r>
              <a:rPr lang="ru-RU" altLang="ru-RU" b="1">
                <a:solidFill>
                  <a:srgbClr val="000000"/>
                </a:solidFill>
                <a:latin typeface="Arial Black" pitchFamily="34" charset="0"/>
              </a:rPr>
              <a:t>на 1 жителя-в </a:t>
            </a:r>
            <a:r>
              <a:rPr lang="ru-RU" altLang="ru-RU" b="1">
                <a:solidFill>
                  <a:srgbClr val="FF0000"/>
                </a:solidFill>
                <a:latin typeface="Arial Black" pitchFamily="34" charset="0"/>
              </a:rPr>
              <a:t>11</a:t>
            </a:r>
            <a:r>
              <a:rPr lang="ru-RU" altLang="ru-RU" b="1">
                <a:solidFill>
                  <a:srgbClr val="000000"/>
                </a:solidFill>
                <a:latin typeface="Arial Black" pitchFamily="34" charset="0"/>
              </a:rPr>
              <a:t> раз </a:t>
            </a:r>
            <a:r>
              <a:rPr lang="ru-RU" altLang="ru-RU" sz="1600" b="1">
                <a:solidFill>
                  <a:srgbClr val="000000"/>
                </a:solidFill>
                <a:latin typeface="Arial Black" pitchFamily="34" charset="0"/>
              </a:rPr>
              <a:t>больше</a:t>
            </a:r>
            <a:r>
              <a:rPr lang="ru-RU" altLang="ru-RU" b="1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ru-RU" altLang="ru-RU" sz="1200" b="1">
                <a:solidFill>
                  <a:srgbClr val="000000"/>
                </a:solidFill>
                <a:latin typeface="Arial Black" pitchFamily="34" charset="0"/>
              </a:rPr>
              <a:t>эн.ресурсов/чел/в мире</a:t>
            </a:r>
            <a:r>
              <a:rPr lang="ru-RU" altLang="ru-RU" b="1">
                <a:solidFill>
                  <a:srgbClr val="000000"/>
                </a:solidFill>
                <a:latin typeface="Arial Black" pitchFamily="34" charset="0"/>
              </a:rPr>
              <a:t>                                          </a:t>
            </a:r>
            <a:r>
              <a:rPr lang="ru-RU" altLang="ru-RU" b="1">
                <a:solidFill>
                  <a:srgbClr val="FF6600"/>
                </a:solidFill>
                <a:latin typeface="Arial Black" pitchFamily="34" charset="0"/>
              </a:rPr>
              <a:t>1/3</a:t>
            </a:r>
            <a:r>
              <a:rPr lang="ru-RU" altLang="ru-RU" b="1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ru-RU" altLang="ru-RU" sz="1600" b="1">
                <a:solidFill>
                  <a:srgbClr val="000000"/>
                </a:solidFill>
                <a:latin typeface="Arial Black" pitchFamily="34" charset="0"/>
              </a:rPr>
              <a:t>ядерного потенциала</a:t>
            </a:r>
            <a:r>
              <a:rPr lang="ru-RU" altLang="ru-RU" b="1">
                <a:solidFill>
                  <a:srgbClr val="000000"/>
                </a:solidFill>
                <a:latin typeface="Arial Black" pitchFamily="34" charset="0"/>
              </a:rPr>
              <a:t>            </a:t>
            </a:r>
          </a:p>
        </p:txBody>
      </p:sp>
      <p:sp>
        <p:nvSpPr>
          <p:cNvPr id="242706" name="Rectangle 20"/>
          <p:cNvSpPr>
            <a:spLocks noChangeArrowheads="1"/>
          </p:cNvSpPr>
          <p:nvPr/>
        </p:nvSpPr>
        <p:spPr bwMode="auto">
          <a:xfrm>
            <a:off x="0" y="5307013"/>
            <a:ext cx="6126163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нефть и газ приходится менее четверти мировых</a:t>
            </a:r>
            <a:r>
              <a:rPr lang="en-US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запасов,</a:t>
            </a:r>
            <a:r>
              <a:rPr lang="en-US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 они обеспечивают свыше 80% производства,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уголь и природный уран при 76% запасов дают лишь 13%</a:t>
            </a:r>
            <a:b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поставок энергии.</a:t>
            </a:r>
          </a:p>
        </p:txBody>
      </p:sp>
      <p:sp>
        <p:nvSpPr>
          <p:cNvPr id="242707" name="Rectangle 21"/>
          <p:cNvSpPr>
            <a:spLocks noChangeArrowheads="1"/>
          </p:cNvSpPr>
          <p:nvPr/>
        </p:nvSpPr>
        <p:spPr bwMode="auto">
          <a:xfrm>
            <a:off x="12700" y="4978400"/>
            <a:ext cx="182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000" u="sng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диспропорции:</a:t>
            </a:r>
          </a:p>
        </p:txBody>
      </p:sp>
      <p:sp>
        <p:nvSpPr>
          <p:cNvPr id="242708" name="Rectangle 22"/>
          <p:cNvSpPr>
            <a:spLocks noChangeArrowheads="1"/>
          </p:cNvSpPr>
          <p:nvPr/>
        </p:nvSpPr>
        <p:spPr bwMode="auto">
          <a:xfrm>
            <a:off x="2743200" y="1951038"/>
            <a:ext cx="73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400">
                <a:solidFill>
                  <a:srgbClr val="FF3300"/>
                </a:solidFill>
              </a:rPr>
              <a:t>ГАЗ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smtClean="0">
                <a:solidFill>
                  <a:srgbClr val="558ED5"/>
                </a:solidFill>
              </a:rPr>
              <a:t>Голубая энергия</a:t>
            </a:r>
          </a:p>
        </p:txBody>
      </p:sp>
      <p:sp>
        <p:nvSpPr>
          <p:cNvPr id="308227" name="Объект 2"/>
          <p:cNvSpPr>
            <a:spLocks noGrp="1"/>
          </p:cNvSpPr>
          <p:nvPr>
            <p:ph idx="1"/>
          </p:nvPr>
        </p:nvSpPr>
        <p:spPr>
          <a:xfrm>
            <a:off x="107950" y="620713"/>
            <a:ext cx="9144000" cy="5268912"/>
          </a:xfrm>
        </p:spPr>
        <p:txBody>
          <a:bodyPr/>
          <a:lstStyle/>
          <a:p>
            <a:pPr marL="0" indent="0">
              <a:buFont typeface="Calibri" pitchFamily="34" charset="0"/>
              <a:buNone/>
            </a:pPr>
            <a:r>
              <a:rPr lang="ru-RU" altLang="ru-RU" sz="2400" b="1" smtClean="0"/>
              <a:t>О возможности получения электрической энергии за счет смешения  и пресной воды(обзор по заказу НТЦ ФСК)</a:t>
            </a:r>
            <a:r>
              <a:rPr lang="ru-RU" altLang="ru-RU" sz="2400" smtClean="0"/>
              <a:t> Сон Э.Е. (ОИВТ РАН) 24.03.2015</a:t>
            </a:r>
          </a:p>
          <a:p>
            <a:pPr marL="0" indent="0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Различия солености воды и других жидкостей могут быть использованы для генерации чистой и возобновляемой энергии  </a:t>
            </a:r>
          </a:p>
          <a:p>
            <a:pPr marL="0" indent="0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Каждый литр речной воды при перемешивании в море соответствует выделению свободной энергии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 2,3 кДж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, и часть этой энергии может быть преобразована в электрическую энергию. </a:t>
            </a:r>
          </a:p>
          <a:p>
            <a:pPr marL="0" indent="0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С учетом всех рек в мире, 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глобальный потенциал 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этого источника энергии составляет около 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1 ТВт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Такие источники энергии также могут быть доступны локально: например, соленые озера (Мертвого моря и др.), угольные шахты, естественные геологические образования и солеварни.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Методы получения «голубой электрической энергии»  </a:t>
            </a:r>
          </a:p>
        </p:txBody>
      </p:sp>
      <p:sp>
        <p:nvSpPr>
          <p:cNvPr id="309251" name="Объект 2"/>
          <p:cNvSpPr>
            <a:spLocks noGrp="1"/>
          </p:cNvSpPr>
          <p:nvPr>
            <p:ph idx="1"/>
          </p:nvPr>
        </p:nvSpPr>
        <p:spPr>
          <a:xfrm>
            <a:off x="0" y="692150"/>
            <a:ext cx="9144000" cy="5268913"/>
          </a:xfrm>
        </p:spPr>
        <p:txBody>
          <a:bodyPr/>
          <a:lstStyle/>
          <a:p>
            <a:r>
              <a:rPr lang="ru-RU" altLang="ru-RU" sz="2800" b="1" smtClean="0"/>
              <a:t>Обратный осмос </a:t>
            </a:r>
            <a:r>
              <a:rPr lang="ru-RU" altLang="ru-RU" sz="2800" b="1" smtClean="0">
                <a:solidFill>
                  <a:srgbClr val="C00000"/>
                </a:solidFill>
              </a:rPr>
              <a:t>(</a:t>
            </a:r>
            <a:r>
              <a:rPr lang="en-US" altLang="ru-RU" sz="2800" b="1" smtClean="0">
                <a:solidFill>
                  <a:srgbClr val="C00000"/>
                </a:solidFill>
              </a:rPr>
              <a:t>PRO –Pressure Retarded Osmos</a:t>
            </a:r>
            <a:r>
              <a:rPr lang="ru-RU" altLang="ru-RU" sz="2800" b="1" smtClean="0">
                <a:solidFill>
                  <a:srgbClr val="C00000"/>
                </a:solidFill>
              </a:rPr>
              <a:t>)</a:t>
            </a:r>
          </a:p>
          <a:p>
            <a:pPr>
              <a:buFont typeface="Calibri" pitchFamily="34" charset="0"/>
              <a:buNone/>
            </a:pPr>
            <a:r>
              <a:rPr lang="en-US" altLang="ru-RU" sz="2800" smtClean="0"/>
              <a:t>PRO – </a:t>
            </a:r>
            <a:r>
              <a:rPr lang="ru-RU" altLang="ru-RU" sz="2800" smtClean="0"/>
              <a:t>диффузия молекул воды через полупроницаемую </a:t>
            </a:r>
            <a:r>
              <a:rPr lang="en-US" altLang="ru-RU" sz="2800" smtClean="0"/>
              <a:t> </a:t>
            </a:r>
            <a:r>
              <a:rPr lang="ru-RU" altLang="ru-RU" sz="2800" smtClean="0"/>
              <a:t>мембрану из потока с низкой концентрацией соли в область повышенного давления и высокой концентрации соли с увеличением объема</a:t>
            </a:r>
            <a:r>
              <a:rPr lang="en-US" altLang="ru-RU" sz="2800" smtClean="0"/>
              <a:t>. </a:t>
            </a:r>
            <a:r>
              <a:rPr lang="ru-RU" altLang="ru-RU" sz="2800" smtClean="0"/>
              <a:t>Этот увеличенный объем  затем проходит через гидротурбину, в которой мехеническая энергия преобразуется в электричество</a:t>
            </a:r>
            <a:r>
              <a:rPr lang="en-US" altLang="ru-RU" sz="2800" smtClean="0"/>
              <a:t>.</a:t>
            </a:r>
            <a:endParaRPr lang="en-US" altLang="ru-RU" sz="2800" b="1" smtClean="0">
              <a:solidFill>
                <a:srgbClr val="C00000"/>
              </a:solidFill>
            </a:endParaRPr>
          </a:p>
          <a:p>
            <a:r>
              <a:rPr lang="ru-RU" altLang="ru-RU" sz="2800" b="1" smtClean="0"/>
              <a:t>Радиолиз  (</a:t>
            </a:r>
            <a:r>
              <a:rPr lang="en-US" altLang="ru-RU" sz="2800" smtClean="0"/>
              <a:t>RED – Reversed Electro Dya</a:t>
            </a:r>
            <a:r>
              <a:rPr lang="ru-RU" altLang="ru-RU" sz="2800" smtClean="0"/>
              <a:t>поток </a:t>
            </a:r>
            <a:r>
              <a:rPr lang="en-US" altLang="ru-RU" sz="2800" smtClean="0"/>
              <a:t>lisis</a:t>
            </a:r>
            <a:r>
              <a:rPr lang="ru-RU" altLang="ru-RU" sz="2800" smtClean="0"/>
              <a:t>)</a:t>
            </a:r>
          </a:p>
          <a:p>
            <a:pPr>
              <a:buFont typeface="Calibri" pitchFamily="34" charset="0"/>
              <a:buNone/>
            </a:pPr>
            <a:r>
              <a:rPr lang="ru-RU" altLang="ru-RU" sz="2800" smtClean="0"/>
              <a:t> - диффузия ионов через мембрану, преобразующихся в поток электронов и протекание тока в цепи,</a:t>
            </a:r>
            <a:endParaRPr lang="ru-RU" altLang="ru-RU" sz="2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7772400" cy="719137"/>
          </a:xfrm>
        </p:spPr>
        <p:txBody>
          <a:bodyPr/>
          <a:lstStyle/>
          <a:p>
            <a:pPr algn="ctr"/>
            <a:r>
              <a:rPr lang="ru-RU" altLang="ru-RU" cap="none" smtClean="0"/>
              <a:t>ГОЛУБАЯ </a:t>
            </a:r>
            <a:r>
              <a:rPr lang="ru-RU" altLang="ru-RU" cap="none" smtClean="0">
                <a:solidFill>
                  <a:srgbClr val="376092"/>
                </a:solidFill>
              </a:rPr>
              <a:t>ЭНЕРГИЯ</a:t>
            </a:r>
          </a:p>
        </p:txBody>
      </p:sp>
      <p:pic>
        <p:nvPicPr>
          <p:cNvPr id="31027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882650"/>
            <a:ext cx="59055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6" name="TextBox 5"/>
          <p:cNvSpPr txBox="1">
            <a:spLocks noChangeArrowheads="1"/>
          </p:cNvSpPr>
          <p:nvPr/>
        </p:nvSpPr>
        <p:spPr bwMode="auto">
          <a:xfrm>
            <a:off x="5148263" y="1042988"/>
            <a:ext cx="4294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ццц</a:t>
            </a:r>
          </a:p>
        </p:txBody>
      </p:sp>
      <p:pic>
        <p:nvPicPr>
          <p:cNvPr id="31027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28988"/>
            <a:ext cx="5984875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8" name="TextBox 7"/>
          <p:cNvSpPr txBox="1">
            <a:spLocks noChangeArrowheads="1"/>
          </p:cNvSpPr>
          <p:nvPr/>
        </p:nvSpPr>
        <p:spPr bwMode="auto">
          <a:xfrm>
            <a:off x="6300788" y="3500438"/>
            <a:ext cx="30099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Плотность мощности</a:t>
            </a:r>
          </a:p>
          <a:p>
            <a:r>
              <a:rPr lang="ru-RU" altLang="ru-RU"/>
              <a:t>Осмос и обратный </a:t>
            </a:r>
          </a:p>
          <a:p>
            <a:r>
              <a:rPr lang="ru-RU" altLang="ru-RU"/>
              <a:t>радиолиз – 1 Вт</a:t>
            </a:r>
            <a:r>
              <a:rPr lang="en-US" altLang="ru-RU"/>
              <a:t>/</a:t>
            </a:r>
            <a:r>
              <a:rPr lang="ru-RU" altLang="ru-RU"/>
              <a:t>кв.м</a:t>
            </a:r>
          </a:p>
          <a:p>
            <a:endParaRPr lang="ru-RU" altLang="ru-RU"/>
          </a:p>
          <a:p>
            <a:r>
              <a:rPr lang="ru-RU" altLang="ru-RU">
                <a:solidFill>
                  <a:srgbClr val="C00000"/>
                </a:solidFill>
              </a:rPr>
              <a:t>КПД</a:t>
            </a:r>
            <a:r>
              <a:rPr lang="ru-RU" altLang="ru-RU"/>
              <a:t> – 10-20%</a:t>
            </a:r>
          </a:p>
          <a:p>
            <a:r>
              <a:rPr lang="ru-RU" altLang="ru-RU"/>
              <a:t>Основное преимуществро</a:t>
            </a:r>
          </a:p>
          <a:p>
            <a:r>
              <a:rPr lang="ru-RU" altLang="ru-RU"/>
              <a:t>большие площади  </a:t>
            </a:r>
          </a:p>
          <a:p>
            <a:r>
              <a:rPr lang="ru-RU" altLang="ru-RU"/>
              <a:t>(1000 кв.м </a:t>
            </a:r>
          </a:p>
        </p:txBody>
      </p:sp>
      <p:pic>
        <p:nvPicPr>
          <p:cNvPr id="310279" name="Рисунок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1016000"/>
            <a:ext cx="2843212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268413"/>
            <a:ext cx="4419600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299" name="TextBox 5"/>
          <p:cNvSpPr txBox="1">
            <a:spLocks noChangeArrowheads="1"/>
          </p:cNvSpPr>
          <p:nvPr/>
        </p:nvSpPr>
        <p:spPr bwMode="auto">
          <a:xfrm>
            <a:off x="323850" y="260350"/>
            <a:ext cx="8794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C00000"/>
                </a:solidFill>
              </a:rPr>
              <a:t>Термодинамический цикл зарядки конденсатора с переменной емкостью вследствие солености диэлектрика</a:t>
            </a:r>
          </a:p>
        </p:txBody>
      </p:sp>
      <p:pic>
        <p:nvPicPr>
          <p:cNvPr id="31130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2420938"/>
            <a:ext cx="4471987" cy="359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219700" y="1268413"/>
            <a:ext cx="302418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Термодинамический цикл напряжение – заряд источника 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CARMIX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13" y="322263"/>
            <a:ext cx="6396037" cy="649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323" name="TextBox 4"/>
          <p:cNvSpPr txBox="1">
            <a:spLocks noChangeArrowheads="1"/>
          </p:cNvSpPr>
          <p:nvPr/>
        </p:nvSpPr>
        <p:spPr bwMode="auto">
          <a:xfrm>
            <a:off x="293688" y="2492375"/>
            <a:ext cx="27273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Компания АТМОГРАФ</a:t>
            </a:r>
          </a:p>
          <a:p>
            <a:r>
              <a:rPr lang="ru-RU"/>
              <a:t>обладает базой данных</a:t>
            </a:r>
          </a:p>
          <a:p>
            <a:r>
              <a:rPr lang="ru-RU"/>
              <a:t>по ветру и солнцу в</a:t>
            </a:r>
          </a:p>
          <a:p>
            <a:r>
              <a:rPr lang="ru-RU"/>
              <a:t>Казахстане</a:t>
            </a:r>
          </a:p>
          <a:p>
            <a:endParaRPr lang="ru-RU"/>
          </a:p>
          <a:p>
            <a:r>
              <a:rPr lang="ru-RU"/>
              <a:t>Пример: КЗЫЛ-ОРДА</a:t>
            </a:r>
          </a:p>
        </p:txBody>
      </p:sp>
      <p:sp>
        <p:nvSpPr>
          <p:cNvPr id="312324" name="TextBox 5"/>
          <p:cNvSpPr txBox="1">
            <a:spLocks noChangeArrowheads="1"/>
          </p:cNvSpPr>
          <p:nvPr/>
        </p:nvSpPr>
        <p:spPr bwMode="auto">
          <a:xfrm>
            <a:off x="0" y="293688"/>
            <a:ext cx="27416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База данных по ветру</a:t>
            </a:r>
          </a:p>
          <a:p>
            <a:r>
              <a:rPr lang="ru-RU" b="1">
                <a:solidFill>
                  <a:srgbClr val="FF0000"/>
                </a:solidFill>
              </a:rPr>
              <a:t>данных метеостанций</a:t>
            </a:r>
          </a:p>
          <a:p>
            <a:r>
              <a:rPr lang="ru-RU" b="1">
                <a:solidFill>
                  <a:srgbClr val="FF0000"/>
                </a:solidFill>
              </a:rPr>
              <a:t>1990 -2000-х годов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8686800" cy="10779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Future energy network </a:t>
            </a:r>
            <a:r>
              <a:rPr lang="en-US" sz="3200" b="1" dirty="0" smtClean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vision</a:t>
            </a:r>
            <a:endParaRPr lang="ru-RU" sz="3200" b="1" dirty="0" smtClean="0">
              <a:solidFill>
                <a:srgbClr val="006C31"/>
              </a:solidFill>
              <a:latin typeface="+mj-lt"/>
              <a:ea typeface="+mj-ea"/>
              <a:cs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 </a:t>
            </a:r>
            <a:r>
              <a:rPr lang="en-US" sz="3200" b="1" dirty="0" smtClean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(Korea – </a:t>
            </a:r>
            <a:r>
              <a:rPr lang="en-US" sz="3200" b="1" dirty="0" err="1" smtClean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Che</a:t>
            </a:r>
            <a:r>
              <a:rPr lang="en-US" sz="3200" b="1" dirty="0" smtClean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-</a:t>
            </a:r>
            <a:r>
              <a:rPr lang="en-US" sz="3200" b="1" dirty="0" err="1" smtClean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Ju</a:t>
            </a:r>
            <a:r>
              <a:rPr lang="en-US" sz="3200" b="1" dirty="0" smtClean="0">
                <a:solidFill>
                  <a:srgbClr val="006C31"/>
                </a:solidFill>
                <a:latin typeface="+mj-lt"/>
                <a:ea typeface="+mj-ea"/>
                <a:cs typeface="Arial" charset="0"/>
              </a:rPr>
              <a:t>-Do)</a:t>
            </a:r>
            <a:endParaRPr lang="ru-RU" sz="3200" b="1" dirty="0">
              <a:solidFill>
                <a:srgbClr val="006C31"/>
              </a:solidFill>
              <a:latin typeface="+mj-lt"/>
              <a:ea typeface="+mj-ea"/>
              <a:cs typeface="Arial" charset="0"/>
            </a:endParaRPr>
          </a:p>
        </p:txBody>
      </p:sp>
      <p:pic>
        <p:nvPicPr>
          <p:cNvPr id="31334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1438"/>
            <a:ext cx="91186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9"/>
          <p:cNvSpPr>
            <a:spLocks noChangeShapeType="1"/>
          </p:cNvSpPr>
          <p:nvPr/>
        </p:nvSpPr>
        <p:spPr bwMode="auto">
          <a:xfrm flipH="1">
            <a:off x="1214438" y="3500438"/>
            <a:ext cx="214312" cy="5715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1" name="Line 16"/>
          <p:cNvSpPr>
            <a:spLocks noChangeShapeType="1"/>
          </p:cNvSpPr>
          <p:nvPr/>
        </p:nvSpPr>
        <p:spPr bwMode="auto">
          <a:xfrm>
            <a:off x="7143750" y="3571875"/>
            <a:ext cx="714375" cy="17145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2" name="Line 10"/>
          <p:cNvSpPr>
            <a:spLocks noChangeShapeType="1"/>
          </p:cNvSpPr>
          <p:nvPr/>
        </p:nvSpPr>
        <p:spPr bwMode="auto">
          <a:xfrm>
            <a:off x="2214563" y="3571875"/>
            <a:ext cx="857250" cy="1857375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3" name="Line 19"/>
          <p:cNvSpPr>
            <a:spLocks noChangeShapeType="1"/>
          </p:cNvSpPr>
          <p:nvPr/>
        </p:nvSpPr>
        <p:spPr bwMode="auto">
          <a:xfrm flipH="1">
            <a:off x="6643688" y="3643313"/>
            <a:ext cx="285750" cy="1928812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4" name="Line 18"/>
          <p:cNvSpPr>
            <a:spLocks noChangeShapeType="1"/>
          </p:cNvSpPr>
          <p:nvPr/>
        </p:nvSpPr>
        <p:spPr bwMode="auto">
          <a:xfrm flipH="1">
            <a:off x="5786438" y="3571875"/>
            <a:ext cx="571500" cy="11430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5" name="Line 18"/>
          <p:cNvSpPr>
            <a:spLocks noChangeShapeType="1"/>
          </p:cNvSpPr>
          <p:nvPr/>
        </p:nvSpPr>
        <p:spPr bwMode="auto">
          <a:xfrm flipH="1">
            <a:off x="2000250" y="3429000"/>
            <a:ext cx="71438" cy="207168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6" name="Line 17"/>
          <p:cNvSpPr>
            <a:spLocks noChangeShapeType="1"/>
          </p:cNvSpPr>
          <p:nvPr/>
        </p:nvSpPr>
        <p:spPr bwMode="auto">
          <a:xfrm flipH="1">
            <a:off x="1357313" y="3500438"/>
            <a:ext cx="357187" cy="142875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7" name="AutoShape 2"/>
          <p:cNvSpPr>
            <a:spLocks noChangeArrowheads="1"/>
          </p:cNvSpPr>
          <p:nvPr/>
        </p:nvSpPr>
        <p:spPr bwMode="auto">
          <a:xfrm>
            <a:off x="285750" y="1214438"/>
            <a:ext cx="8643938" cy="357187"/>
          </a:xfrm>
          <a:prstGeom prst="flowChartProcess">
            <a:avLst/>
          </a:prstGeom>
          <a:solidFill>
            <a:srgbClr val="92D050"/>
          </a:solidFill>
          <a:ln w="0" cmpd="dbl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prstClr val="black"/>
                </a:solidFill>
                <a:latin typeface="Calibri"/>
                <a:cs typeface="+mn-cs"/>
              </a:rPr>
              <a:t>Газоструйный плазмохимический метод </a:t>
            </a:r>
            <a:r>
              <a:rPr lang="en-US" sz="2000">
                <a:solidFill>
                  <a:prstClr val="black"/>
                </a:solidFill>
                <a:latin typeface="Calibri"/>
                <a:cs typeface="+mn-cs"/>
              </a:rPr>
              <a:t> GJ </a:t>
            </a:r>
            <a:r>
              <a:rPr lang="ru-RU" sz="200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2000">
                <a:solidFill>
                  <a:prstClr val="black"/>
                </a:solidFill>
                <a:latin typeface="Calibri"/>
                <a:cs typeface="+mn-cs"/>
              </a:rPr>
              <a:t>EBP</a:t>
            </a:r>
            <a:endParaRPr lang="ru-RU" sz="20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58" name="AutoShape 4"/>
          <p:cNvSpPr>
            <a:spLocks noChangeArrowheads="1"/>
          </p:cNvSpPr>
          <p:nvPr/>
        </p:nvSpPr>
        <p:spPr bwMode="auto">
          <a:xfrm>
            <a:off x="357188" y="3071813"/>
            <a:ext cx="4786312" cy="5715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prstClr val="black"/>
                </a:solidFill>
                <a:latin typeface="Calibri"/>
                <a:cs typeface="+mn-cs"/>
              </a:rPr>
              <a:t>Осаждение слоев и</a:t>
            </a:r>
            <a:r>
              <a:rPr lang="en-US" sz="160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1600">
                <a:solidFill>
                  <a:prstClr val="black"/>
                </a:solidFill>
                <a:latin typeface="Calibri"/>
                <a:cs typeface="+mn-cs"/>
              </a:rPr>
              <a:t>обработка поверхностей</a:t>
            </a:r>
          </a:p>
        </p:txBody>
      </p:sp>
      <p:sp>
        <p:nvSpPr>
          <p:cNvPr id="2060" name="AutoShape 5"/>
          <p:cNvSpPr>
            <a:spLocks noChangeArrowheads="1"/>
          </p:cNvSpPr>
          <p:nvPr/>
        </p:nvSpPr>
        <p:spPr bwMode="auto">
          <a:xfrm>
            <a:off x="285750" y="4071938"/>
            <a:ext cx="1571625" cy="5715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Тонкопленочные 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солнечные модули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на гибктих подложках</a:t>
            </a:r>
          </a:p>
        </p:txBody>
      </p:sp>
      <p:sp>
        <p:nvSpPr>
          <p:cNvPr id="2061" name="AutoShape 6"/>
          <p:cNvSpPr>
            <a:spLocks noChangeArrowheads="1"/>
          </p:cNvSpPr>
          <p:nvPr/>
        </p:nvSpPr>
        <p:spPr bwMode="auto">
          <a:xfrm>
            <a:off x="5072063" y="5572125"/>
            <a:ext cx="1785937" cy="571500"/>
          </a:xfrm>
          <a:prstGeom prst="flowChartAlternateProcess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3. Поликристалический 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кремний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 для СЭ</a:t>
            </a:r>
          </a:p>
        </p:txBody>
      </p:sp>
      <p:sp>
        <p:nvSpPr>
          <p:cNvPr id="2" name="Line 7"/>
          <p:cNvSpPr>
            <a:spLocks noChangeShapeType="1"/>
          </p:cNvSpPr>
          <p:nvPr/>
        </p:nvSpPr>
        <p:spPr bwMode="auto">
          <a:xfrm flipH="1">
            <a:off x="2143125" y="2143125"/>
            <a:ext cx="642938" cy="92868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62" name="Line 8"/>
          <p:cNvSpPr>
            <a:spLocks noChangeShapeType="1"/>
          </p:cNvSpPr>
          <p:nvPr/>
        </p:nvSpPr>
        <p:spPr bwMode="auto">
          <a:xfrm>
            <a:off x="6429375" y="2214563"/>
            <a:ext cx="642938" cy="85725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65" name="AutoShape 11"/>
          <p:cNvSpPr>
            <a:spLocks noChangeArrowheads="1"/>
          </p:cNvSpPr>
          <p:nvPr/>
        </p:nvSpPr>
        <p:spPr bwMode="auto">
          <a:xfrm>
            <a:off x="7072313" y="5286375"/>
            <a:ext cx="1857375" cy="785813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2. Конверсия попутного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и природного газа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в жидкие углеводороды</a:t>
            </a:r>
          </a:p>
        </p:txBody>
      </p:sp>
      <p:sp>
        <p:nvSpPr>
          <p:cNvPr id="2066" name="AutoShape 12"/>
          <p:cNvSpPr>
            <a:spLocks noChangeArrowheads="1"/>
          </p:cNvSpPr>
          <p:nvPr/>
        </p:nvSpPr>
        <p:spPr bwMode="auto">
          <a:xfrm>
            <a:off x="5286375" y="4714875"/>
            <a:ext cx="1285875" cy="714375"/>
          </a:xfrm>
          <a:prstGeom prst="flowChartAlternateProcess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1. Конверсия </a:t>
            </a:r>
            <a:endParaRPr lang="en-US" sz="1050" dirty="0">
              <a:solidFill>
                <a:prstClr val="black"/>
              </a:solidFill>
              <a:latin typeface="Arial" charset="0"/>
              <a:cs typeface="+mn-cs"/>
            </a:endParaRP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тетрахлорида 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кремния в </a:t>
            </a:r>
            <a:endParaRPr lang="en-US" sz="1050" dirty="0">
              <a:solidFill>
                <a:prstClr val="black"/>
              </a:solidFill>
              <a:latin typeface="Arial" charset="0"/>
              <a:cs typeface="+mn-cs"/>
            </a:endParaRP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трихлорсилан</a:t>
            </a:r>
          </a:p>
        </p:txBody>
      </p:sp>
      <p:sp>
        <p:nvSpPr>
          <p:cNvPr id="2067" name="AutoShape 14"/>
          <p:cNvSpPr>
            <a:spLocks noChangeArrowheads="1"/>
          </p:cNvSpPr>
          <p:nvPr/>
        </p:nvSpPr>
        <p:spPr bwMode="auto">
          <a:xfrm>
            <a:off x="285750" y="4929188"/>
            <a:ext cx="1582738" cy="428625"/>
          </a:xfrm>
          <a:prstGeom prst="flowChartAlternateProcess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2. Плазменная 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эпитаксия</a:t>
            </a:r>
          </a:p>
        </p:txBody>
      </p:sp>
      <p:sp>
        <p:nvSpPr>
          <p:cNvPr id="2068" name="AutoShape 15"/>
          <p:cNvSpPr>
            <a:spLocks noChangeArrowheads="1"/>
          </p:cNvSpPr>
          <p:nvPr/>
        </p:nvSpPr>
        <p:spPr bwMode="auto">
          <a:xfrm>
            <a:off x="368300" y="5500688"/>
            <a:ext cx="1785938" cy="571500"/>
          </a:xfrm>
          <a:prstGeom prst="flowChartAlternateProcess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3. Прозрачные</a:t>
            </a:r>
            <a:endParaRPr lang="en-US" sz="1050" dirty="0">
              <a:solidFill>
                <a:prstClr val="black"/>
              </a:solidFill>
              <a:latin typeface="Arial" charset="0"/>
              <a:cs typeface="+mn-cs"/>
            </a:endParaRP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 проводящие 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покрытия  </a:t>
            </a:r>
            <a:r>
              <a:rPr lang="en-US" sz="1050" dirty="0">
                <a:solidFill>
                  <a:prstClr val="black"/>
                </a:solidFill>
                <a:latin typeface="Arial" charset="0"/>
                <a:cs typeface="+mn-cs"/>
              </a:rPr>
              <a:t>ZnO:Al</a:t>
            </a:r>
            <a:endParaRPr lang="ru-RU" sz="105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285750" y="1857375"/>
            <a:ext cx="8643938" cy="357188"/>
          </a:xfrm>
          <a:prstGeom prst="flowChartProcess">
            <a:avLst/>
          </a:prstGeom>
          <a:solidFill>
            <a:srgbClr val="FF5050"/>
          </a:solidFill>
          <a:ln w="635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>
                <a:solidFill>
                  <a:prstClr val="black"/>
                </a:solidFill>
                <a:latin typeface="Calibri"/>
                <a:cs typeface="+mn-cs"/>
              </a:rPr>
              <a:t>Холодный плазмотрон</a:t>
            </a:r>
          </a:p>
        </p:txBody>
      </p:sp>
      <p:sp>
        <p:nvSpPr>
          <p:cNvPr id="28" name="Стрелка вправо 27"/>
          <p:cNvSpPr/>
          <p:nvPr/>
        </p:nvSpPr>
        <p:spPr>
          <a:xfrm rot="5400000">
            <a:off x="4385469" y="1472406"/>
            <a:ext cx="28575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15413" name="Picture 6" descr="сир Вакууми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63" y="2286000"/>
            <a:ext cx="102076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4" name="AutoShape 6"/>
          <p:cNvSpPr>
            <a:spLocks noChangeArrowheads="1"/>
          </p:cNvSpPr>
          <p:nvPr/>
        </p:nvSpPr>
        <p:spPr bwMode="auto">
          <a:xfrm>
            <a:off x="2357438" y="5451475"/>
            <a:ext cx="1857375" cy="785813"/>
          </a:xfrm>
          <a:prstGeom prst="flowChartAlternateProcess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4. Композитные 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углеродные аноды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 для литий-ионных</a:t>
            </a:r>
          </a:p>
          <a:p>
            <a:pPr marL="228600" indent="-2286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Arial" charset="0"/>
                <a:cs typeface="+mn-cs"/>
              </a:rPr>
              <a:t>аккумуляторов</a:t>
            </a:r>
          </a:p>
        </p:txBody>
      </p:sp>
      <p:pic>
        <p:nvPicPr>
          <p:cNvPr id="315415" name="Picture 3" descr="фото струи в зазор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2286000"/>
            <a:ext cx="10001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416" name="Рисунок 26" descr="сир 01.00.00.00 сб струйный источник радикалов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2286000"/>
            <a:ext cx="11699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3" name="AutoShape 2"/>
          <p:cNvSpPr>
            <a:spLocks noChangeArrowheads="1"/>
          </p:cNvSpPr>
          <p:nvPr/>
        </p:nvSpPr>
        <p:spPr bwMode="auto">
          <a:xfrm>
            <a:off x="285750" y="214313"/>
            <a:ext cx="8572500" cy="642937"/>
          </a:xfrm>
          <a:prstGeom prst="flowChartProcess">
            <a:avLst/>
          </a:prstGeom>
          <a:noFill/>
          <a:ln w="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Calibri"/>
                <a:cs typeface="+mn-cs"/>
              </a:rPr>
              <a:t>Неравновесная, холодная плазма в сверхзвуковом потоке,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Calibri"/>
                <a:cs typeface="+mn-cs"/>
              </a:rPr>
              <a:t> инициируемая электронным пучком (проект </a:t>
            </a:r>
            <a:r>
              <a:rPr lang="ru-RU" sz="2400">
                <a:solidFill>
                  <a:prstClr val="black"/>
                </a:solidFill>
                <a:latin typeface="Calibri"/>
                <a:cs typeface="+mn-cs"/>
              </a:rPr>
              <a:t>с КАзахстаном</a:t>
            </a:r>
            <a:r>
              <a:rPr lang="ru-RU" sz="2400" dirty="0">
                <a:solidFill>
                  <a:prstClr val="black"/>
                </a:solidFill>
                <a:latin typeface="Calibri"/>
                <a:cs typeface="+mn-cs"/>
              </a:rPr>
              <a:t>)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5572125" y="3071813"/>
            <a:ext cx="3357563" cy="5715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prstClr val="black"/>
                </a:solidFill>
                <a:latin typeface="Calibri"/>
                <a:cs typeface="+mn-cs"/>
              </a:rPr>
              <a:t>Плазменная газохимия</a:t>
            </a:r>
          </a:p>
        </p:txBody>
      </p:sp>
      <p:pic>
        <p:nvPicPr>
          <p:cNvPr id="315419" name="Picture 2" descr="C:\Users\ageev\Desktop\Рисунок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25" y="3857625"/>
            <a:ext cx="9763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420" name="Рисунок 5" descr="R2R с надписями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813" y="3786188"/>
            <a:ext cx="1928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421" name="Picture 4" descr="view_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63" y="3714750"/>
            <a:ext cx="12541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5422" name="Группа 33"/>
          <p:cNvGrpSpPr>
            <a:grpSpLocks/>
          </p:cNvGrpSpPr>
          <p:nvPr/>
        </p:nvGrpSpPr>
        <p:grpSpPr bwMode="auto">
          <a:xfrm>
            <a:off x="5643563" y="4071938"/>
            <a:ext cx="2000250" cy="785812"/>
            <a:chOff x="176053" y="938857"/>
            <a:chExt cx="6997835" cy="2132865"/>
          </a:xfrm>
        </p:grpSpPr>
        <p:sp>
          <p:nvSpPr>
            <p:cNvPr id="315427" name="Text Box 63"/>
            <p:cNvSpPr txBox="1">
              <a:spLocks noChangeArrowheads="1"/>
            </p:cNvSpPr>
            <p:nvPr/>
          </p:nvSpPr>
          <p:spPr bwMode="auto">
            <a:xfrm>
              <a:off x="176053" y="938857"/>
              <a:ext cx="2749149" cy="775587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pPr eaLnBrk="1" hangingPunct="1">
                <a:lnSpc>
                  <a:spcPct val="200000"/>
                </a:lnSpc>
                <a:spcAft>
                  <a:spcPts val="600"/>
                </a:spcAft>
              </a:pPr>
              <a:r>
                <a:rPr lang="ru-RU" altLang="ru-RU" sz="800" b="1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            ХП</a:t>
              </a:r>
              <a:endParaRPr lang="ru-RU" altLang="ru-RU" sz="8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eaLnBrk="1" hangingPunct="1">
                <a:lnSpc>
                  <a:spcPct val="200000"/>
                </a:lnSpc>
                <a:spcAft>
                  <a:spcPts val="600"/>
                </a:spcAft>
              </a:pPr>
              <a:endParaRPr lang="ru-RU" altLang="ru-RU" sz="11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15428" name="Text Box 63"/>
            <p:cNvSpPr txBox="1">
              <a:spLocks noChangeArrowheads="1"/>
            </p:cNvSpPr>
            <p:nvPr/>
          </p:nvSpPr>
          <p:spPr bwMode="auto">
            <a:xfrm>
              <a:off x="3175125" y="938857"/>
              <a:ext cx="1523822" cy="775587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pPr eaLnBrk="1" hangingPunct="1">
                <a:lnSpc>
                  <a:spcPct val="200000"/>
                </a:lnSpc>
                <a:spcAft>
                  <a:spcPts val="600"/>
                </a:spcAft>
              </a:pPr>
              <a:r>
                <a:rPr lang="ru-RU" altLang="ru-RU" sz="500" b="1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Реактор</a:t>
              </a:r>
              <a:endParaRPr lang="ru-RU" altLang="ru-RU" sz="5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082" name="AutoShape 69"/>
            <p:cNvSpPr>
              <a:spLocks noChangeArrowheads="1"/>
            </p:cNvSpPr>
            <p:nvPr/>
          </p:nvSpPr>
          <p:spPr bwMode="auto">
            <a:xfrm>
              <a:off x="2675280" y="1132753"/>
              <a:ext cx="633137" cy="293000"/>
            </a:xfrm>
            <a:prstGeom prst="rightArrow">
              <a:avLst>
                <a:gd name="adj1" fmla="val 50000"/>
                <a:gd name="adj2" fmla="val 50408"/>
              </a:avLst>
            </a:prstGeom>
            <a:solidFill>
              <a:srgbClr val="FF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5430" name="Text Box 64"/>
            <p:cNvSpPr txBox="1">
              <a:spLocks noChangeArrowheads="1"/>
            </p:cNvSpPr>
            <p:nvPr/>
          </p:nvSpPr>
          <p:spPr bwMode="auto">
            <a:xfrm>
              <a:off x="4674661" y="2357429"/>
              <a:ext cx="2499227" cy="714293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pPr eaLnBrk="1" hangingPunct="1">
                <a:lnSpc>
                  <a:spcPct val="200000"/>
                </a:lnSpc>
                <a:spcAft>
                  <a:spcPts val="600"/>
                </a:spcAft>
              </a:pPr>
              <a:r>
                <a:rPr lang="ru-RU" altLang="ru-RU" sz="400" b="1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Газоэлектрогенератор</a:t>
              </a:r>
              <a:endParaRPr lang="ru-RU" altLang="ru-RU" sz="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084" name="AutoShape 74"/>
            <p:cNvSpPr>
              <a:spLocks noChangeArrowheads="1"/>
            </p:cNvSpPr>
            <p:nvPr/>
          </p:nvSpPr>
          <p:spPr bwMode="auto">
            <a:xfrm rot="5400000">
              <a:off x="5733206" y="1766668"/>
              <a:ext cx="426572" cy="322123"/>
            </a:xfrm>
            <a:prstGeom prst="rightArrow">
              <a:avLst>
                <a:gd name="adj1" fmla="val 50000"/>
                <a:gd name="adj2" fmla="val 44151"/>
              </a:avLst>
            </a:prstGeom>
            <a:solidFill>
              <a:srgbClr val="FF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5432" name="Text Box 64"/>
            <p:cNvSpPr txBox="1">
              <a:spLocks noChangeArrowheads="1"/>
            </p:cNvSpPr>
            <p:nvPr/>
          </p:nvSpPr>
          <p:spPr bwMode="auto">
            <a:xfrm>
              <a:off x="4924584" y="938857"/>
              <a:ext cx="1994781" cy="775587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pPr eaLnBrk="1" hangingPunct="1">
                <a:lnSpc>
                  <a:spcPct val="200000"/>
                </a:lnSpc>
                <a:spcAft>
                  <a:spcPts val="600"/>
                </a:spcAft>
              </a:pPr>
              <a:r>
                <a:rPr lang="ru-RU" altLang="ru-RU" sz="600" b="1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Сепаратор</a:t>
              </a:r>
              <a:endParaRPr lang="ru-RU" alt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086" name="AutoShape 69"/>
            <p:cNvSpPr>
              <a:spLocks noChangeArrowheads="1"/>
            </p:cNvSpPr>
            <p:nvPr/>
          </p:nvSpPr>
          <p:spPr bwMode="auto">
            <a:xfrm>
              <a:off x="4424737" y="1132753"/>
              <a:ext cx="633137" cy="293000"/>
            </a:xfrm>
            <a:prstGeom prst="rightArrow">
              <a:avLst>
                <a:gd name="adj1" fmla="val 50000"/>
                <a:gd name="adj2" fmla="val 50408"/>
              </a:avLst>
            </a:prstGeom>
            <a:solidFill>
              <a:srgbClr val="FF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2079" name="Прямоугольник 47"/>
          <p:cNvSpPr>
            <a:spLocks noChangeArrowheads="1"/>
          </p:cNvSpPr>
          <p:nvPr/>
        </p:nvSpPr>
        <p:spPr bwMode="auto">
          <a:xfrm>
            <a:off x="179388" y="6381750"/>
            <a:ext cx="8858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Calibri"/>
                <a:cs typeface="+mn-cs"/>
              </a:rPr>
              <a:t>Продукты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: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+mn-cs"/>
              </a:rPr>
              <a:t>Установки и технологии</a:t>
            </a:r>
            <a:endParaRPr lang="en-US" sz="20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5813" y="2357438"/>
            <a:ext cx="15001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расход сырья 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~ 1 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м</a:t>
            </a:r>
            <a:r>
              <a:rPr lang="ru-RU" baseline="300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/час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00875" y="2357438"/>
            <a:ext cx="15716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расход сырья 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~ 1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000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м</a:t>
            </a:r>
            <a:r>
              <a:rPr lang="ru-RU" baseline="300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/час</a:t>
            </a:r>
          </a:p>
        </p:txBody>
      </p:sp>
      <p:sp>
        <p:nvSpPr>
          <p:cNvPr id="315426" name="Номер слайда 4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05FAC2-0309-417E-8E7F-0D23486AAB95}" type="slidenum">
              <a:rPr lang="ru-RU" altLang="ru-RU"/>
              <a:pPr/>
              <a:t>56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extBox 1"/>
          <p:cNvSpPr txBox="1">
            <a:spLocks noChangeArrowheads="1"/>
          </p:cNvSpPr>
          <p:nvPr/>
        </p:nvSpPr>
        <p:spPr bwMode="auto">
          <a:xfrm>
            <a:off x="107950" y="150813"/>
            <a:ext cx="8928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2000" b="1">
                <a:solidFill>
                  <a:srgbClr val="000000"/>
                </a:solidFill>
                <a:latin typeface="Calibri" pitchFamily="34" charset="0"/>
              </a:rPr>
              <a:t>Базовые принципы неравновесной, управляемой, холодной плазмохимии</a:t>
            </a:r>
          </a:p>
          <a:p>
            <a:pPr algn="ctr" eaLnBrk="1" hangingPunct="1"/>
            <a:r>
              <a:rPr lang="ru-RU" altLang="ru-RU" b="1">
                <a:solidFill>
                  <a:srgbClr val="000000"/>
                </a:solidFill>
                <a:latin typeface="Calibri" pitchFamily="34" charset="0"/>
              </a:rPr>
              <a:t>(на примере реакции А+В↔АВ)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615950" y="5711825"/>
            <a:ext cx="360363" cy="360363"/>
          </a:xfrm>
          <a:prstGeom prst="straightConnector1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059113" y="5948363"/>
            <a:ext cx="0" cy="8572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/>
          <p:cNvSpPr/>
          <p:nvPr/>
        </p:nvSpPr>
        <p:spPr>
          <a:xfrm>
            <a:off x="755650" y="5495925"/>
            <a:ext cx="720725" cy="4318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16422" name="Picture 19" descr="C:\Documents and Settings\power\Рабочий стол\N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268413"/>
            <a:ext cx="260508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2141538" y="1484313"/>
            <a:ext cx="588962" cy="431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619250" y="2492375"/>
            <a:ext cx="576263" cy="377825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975" y="5495925"/>
            <a:ext cx="719138" cy="468313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668338" y="5668963"/>
            <a:ext cx="255587" cy="403225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6427" name="Picture 20" descr="C:\Documents and Settings\power\Рабочий стол\термы NO пос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2938" y="1916113"/>
            <a:ext cx="1900237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Прямая со стрелкой 37"/>
          <p:cNvCxnSpPr/>
          <p:nvPr/>
        </p:nvCxnSpPr>
        <p:spPr>
          <a:xfrm flipH="1" flipV="1">
            <a:off x="7554913" y="5730875"/>
            <a:ext cx="257175" cy="403225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/>
          <p:cNvSpPr/>
          <p:nvPr/>
        </p:nvSpPr>
        <p:spPr>
          <a:xfrm>
            <a:off x="7704138" y="5657850"/>
            <a:ext cx="720725" cy="468313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7694613" y="3752850"/>
            <a:ext cx="576262" cy="377825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8304213" y="2249488"/>
            <a:ext cx="588962" cy="431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8151813" y="4005263"/>
            <a:ext cx="0" cy="2160587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8424863" y="2781300"/>
            <a:ext cx="34925" cy="338455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8748713" y="4130675"/>
            <a:ext cx="0" cy="199548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6435" name="Picture 22" descr="C:\Documents and Settings\power\Рабочий стол\Graph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0" y="2205038"/>
            <a:ext cx="4262438" cy="46085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71" name="Прямоугольник 7"/>
          <p:cNvSpPr>
            <a:spLocks noChangeArrowheads="1"/>
          </p:cNvSpPr>
          <p:nvPr/>
        </p:nvSpPr>
        <p:spPr bwMode="auto">
          <a:xfrm>
            <a:off x="2987675" y="1871663"/>
            <a:ext cx="3963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Calibri" pitchFamily="34" charset="0"/>
                <a:cs typeface="+mn-cs"/>
              </a:rPr>
              <a:t>Функция распределения электронов по энергиям</a:t>
            </a:r>
            <a:endParaRPr lang="ru-RU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4" name="Правая фигурная скобка 53"/>
          <p:cNvSpPr/>
          <p:nvPr/>
        </p:nvSpPr>
        <p:spPr>
          <a:xfrm>
            <a:off x="3419475" y="2681288"/>
            <a:ext cx="144463" cy="895350"/>
          </a:xfrm>
          <a:prstGeom prst="rightBrace">
            <a:avLst>
              <a:gd name="adj1" fmla="val 0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56" name="Прямая соединительная линия 55"/>
          <p:cNvCxnSpPr>
            <a:stCxn id="54" idx="0"/>
          </p:cNvCxnSpPr>
          <p:nvPr/>
        </p:nvCxnSpPr>
        <p:spPr>
          <a:xfrm flipH="1">
            <a:off x="3276600" y="2681288"/>
            <a:ext cx="1428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авая фигурная скобка 69"/>
          <p:cNvSpPr/>
          <p:nvPr/>
        </p:nvSpPr>
        <p:spPr>
          <a:xfrm rot="16200000">
            <a:off x="4571207" y="4334669"/>
            <a:ext cx="144462" cy="3168650"/>
          </a:xfrm>
          <a:prstGeom prst="rightBrace">
            <a:avLst>
              <a:gd name="adj1" fmla="val 0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59" name="Прямая соединительная линия 58"/>
          <p:cNvCxnSpPr>
            <a:stCxn id="70" idx="0"/>
          </p:cNvCxnSpPr>
          <p:nvPr/>
        </p:nvCxnSpPr>
        <p:spPr>
          <a:xfrm>
            <a:off x="3059113" y="5991225"/>
            <a:ext cx="0" cy="1016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stCxn id="70" idx="1"/>
          </p:cNvCxnSpPr>
          <p:nvPr/>
        </p:nvCxnSpPr>
        <p:spPr>
          <a:xfrm flipV="1">
            <a:off x="4643438" y="5300663"/>
            <a:ext cx="0" cy="5461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>
            <a:off x="1908175" y="5300663"/>
            <a:ext cx="2735263" cy="8255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8" name="Прямая со стрелкой 4097"/>
          <p:cNvCxnSpPr>
            <a:stCxn id="54" idx="1"/>
          </p:cNvCxnSpPr>
          <p:nvPr/>
        </p:nvCxnSpPr>
        <p:spPr>
          <a:xfrm>
            <a:off x="3563938" y="3128963"/>
            <a:ext cx="4130675" cy="30368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516688" y="5795963"/>
            <a:ext cx="6635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cs typeface="+mn-cs"/>
              </a:rPr>
              <a:t>N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  <a:cs typeface="+mn-cs"/>
              </a:rPr>
              <a:t>e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+mn-cs"/>
              </a:rPr>
              <a:t>/N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  <a:cs typeface="+mn-cs"/>
              </a:rPr>
              <a:t>E</a:t>
            </a: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rot="20497675">
            <a:off x="3308350" y="5164138"/>
            <a:ext cx="10160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</a:rPr>
              <a:t>A</a:t>
            </a:r>
            <a:r>
              <a:rPr lang="en-US" baseline="30000" dirty="0" err="1">
                <a:solidFill>
                  <a:prstClr val="black"/>
                </a:solidFill>
                <a:latin typeface="Calibri"/>
                <a:cs typeface="+mn-cs"/>
              </a:rPr>
              <a:t>g</a:t>
            </a: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</a:rPr>
              <a:t>+e</a:t>
            </a: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  <a:sym typeface="Symbol"/>
              </a:rPr>
              <a:t>A</a:t>
            </a:r>
            <a:r>
              <a:rPr lang="en-US" baseline="30000" dirty="0" err="1">
                <a:solidFill>
                  <a:prstClr val="black"/>
                </a:solidFill>
                <a:latin typeface="Calibri"/>
                <a:cs typeface="+mn-cs"/>
                <a:sym typeface="Symbol"/>
              </a:rPr>
              <a:t>i</a:t>
            </a: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 rot="2251692">
            <a:off x="4652963" y="3821113"/>
            <a:ext cx="10017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</a:rPr>
              <a:t>B</a:t>
            </a:r>
            <a:r>
              <a:rPr lang="en-US" baseline="30000" dirty="0" err="1">
                <a:solidFill>
                  <a:prstClr val="black"/>
                </a:solidFill>
                <a:latin typeface="Calibri"/>
                <a:cs typeface="+mn-cs"/>
              </a:rPr>
              <a:t>g</a:t>
            </a: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</a:rPr>
              <a:t>+e</a:t>
            </a: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  <a:sym typeface="Symbol"/>
              </a:rPr>
              <a:t>B</a:t>
            </a:r>
            <a:r>
              <a:rPr lang="en-US" baseline="30000" dirty="0" err="1">
                <a:solidFill>
                  <a:prstClr val="black"/>
                </a:solidFill>
                <a:latin typeface="Calibri"/>
                <a:cs typeface="+mn-cs"/>
                <a:sym typeface="Symbol"/>
              </a:rPr>
              <a:t>j</a:t>
            </a: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6447" name="Номер слайда 3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0B91E5-4A10-4DB5-9881-B7859A385BE7}" type="slidenum">
              <a:rPr lang="ru-RU" altLang="ru-RU"/>
              <a:pPr/>
              <a:t>57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153988" y="87313"/>
            <a:ext cx="8910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Calibri" pitchFamily="34" charset="0"/>
                <a:cs typeface="+mn-cs"/>
              </a:rPr>
              <a:t>Базовые принципы  неравновесной, управляемой, холодной плазмохимии</a:t>
            </a:r>
          </a:p>
        </p:txBody>
      </p:sp>
      <p:sp>
        <p:nvSpPr>
          <p:cNvPr id="317443" name="TextBox 3"/>
          <p:cNvSpPr txBox="1">
            <a:spLocks noChangeArrowheads="1"/>
          </p:cNvSpPr>
          <p:nvPr/>
        </p:nvSpPr>
        <p:spPr bwMode="auto">
          <a:xfrm>
            <a:off x="4787900" y="1052513"/>
            <a:ext cx="39243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Tx/>
              <a:buAutoNum type="arabicPeriod"/>
            </a:pPr>
            <a:r>
              <a:rPr lang="ru-RU" altLang="ru-RU" sz="1400" b="1">
                <a:solidFill>
                  <a:srgbClr val="000000"/>
                </a:solidFill>
                <a:latin typeface="Calibri" pitchFamily="34" charset="0"/>
              </a:rPr>
              <a:t>Газовый поток</a:t>
            </a: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 (расход(ы), состав, температура, плотность)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altLang="ru-RU" sz="1400" b="1">
                <a:solidFill>
                  <a:srgbClr val="000000"/>
                </a:solidFill>
                <a:latin typeface="Calibri" pitchFamily="34" charset="0"/>
              </a:rPr>
              <a:t>Внешнее поле </a:t>
            </a: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(частота, мощность, геометрия)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altLang="ru-RU" sz="1400" b="1">
                <a:solidFill>
                  <a:srgbClr val="000000"/>
                </a:solidFill>
                <a:latin typeface="Calibri" pitchFamily="34" charset="0"/>
              </a:rPr>
              <a:t>Электронный пучок </a:t>
            </a: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(энергия, ток, модуляция, форма пучка).</a:t>
            </a:r>
          </a:p>
        </p:txBody>
      </p:sp>
      <p:sp>
        <p:nvSpPr>
          <p:cNvPr id="4100" name="TextBox 28"/>
          <p:cNvSpPr txBox="1">
            <a:spLocks noChangeArrowheads="1"/>
          </p:cNvSpPr>
          <p:nvPr/>
        </p:nvSpPr>
        <p:spPr bwMode="auto">
          <a:xfrm>
            <a:off x="3276600" y="2905125"/>
            <a:ext cx="2506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Calibri" pitchFamily="34" charset="0"/>
                <a:cs typeface="+mn-cs"/>
              </a:rPr>
              <a:t>Пример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+mn-cs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Calibri" pitchFamily="34" charset="0"/>
                <a:cs typeface="+mn-cs"/>
              </a:rPr>
              <a:t>воздействия на ФРЭЭ</a:t>
            </a:r>
            <a:endParaRPr lang="ru-RU" b="1" dirty="0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17445" name="TextBox 3"/>
          <p:cNvSpPr txBox="1">
            <a:spLocks noChangeArrowheads="1"/>
          </p:cNvSpPr>
          <p:nvPr/>
        </p:nvSpPr>
        <p:spPr bwMode="auto">
          <a:xfrm>
            <a:off x="454025" y="3224213"/>
            <a:ext cx="8312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t>С увеличением расхода газа разбавителя </a:t>
            </a:r>
            <a:r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ru-RU" altLang="ru-RU" sz="1200" baseline="-25000">
                <a:solidFill>
                  <a:srgbClr val="000000"/>
                </a:solidFill>
                <a:latin typeface="Calibri" pitchFamily="34" charset="0"/>
              </a:rPr>
              <a:t>А</a:t>
            </a:r>
            <a:r>
              <a:rPr lang="en-US" altLang="ru-RU" sz="1200" baseline="-25000">
                <a:solidFill>
                  <a:srgbClr val="000000"/>
                </a:solidFill>
                <a:latin typeface="Calibri" pitchFamily="34" charset="0"/>
              </a:rPr>
              <a:t>r </a:t>
            </a:r>
            <a:r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t>изменяется ФРЭЭ и, как следствие, изменяется степень кристалличности (Хс)</a:t>
            </a:r>
          </a:p>
        </p:txBody>
      </p:sp>
      <p:sp>
        <p:nvSpPr>
          <p:cNvPr id="317446" name="TextBox 3"/>
          <p:cNvSpPr txBox="1">
            <a:spLocks noChangeArrowheads="1"/>
          </p:cNvSpPr>
          <p:nvPr/>
        </p:nvSpPr>
        <p:spPr bwMode="auto">
          <a:xfrm>
            <a:off x="125413" y="6227763"/>
            <a:ext cx="4086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t>Зависимость кристалличности (Хс) от величины расхода газа А</a:t>
            </a:r>
            <a:r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t>r. X – </a:t>
            </a:r>
            <a:r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t>расстояния от начала образца.</a:t>
            </a:r>
          </a:p>
        </p:txBody>
      </p:sp>
      <p:sp>
        <p:nvSpPr>
          <p:cNvPr id="317447" name="TextBox 3"/>
          <p:cNvSpPr txBox="1">
            <a:spLocks noChangeArrowheads="1"/>
          </p:cNvSpPr>
          <p:nvPr/>
        </p:nvSpPr>
        <p:spPr bwMode="auto">
          <a:xfrm>
            <a:off x="4649788" y="6235700"/>
            <a:ext cx="3787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t>Функция распределения электронов по энергиям в зависимости от расхода </a:t>
            </a:r>
            <a:r>
              <a:rPr lang="en-US" altLang="ru-RU" sz="1200">
                <a:solidFill>
                  <a:srgbClr val="000000"/>
                </a:solidFill>
                <a:latin typeface="Calibri" pitchFamily="34" charset="0"/>
              </a:rPr>
              <a:t>Ar</a:t>
            </a:r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95650" y="457200"/>
            <a:ext cx="25749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3. </a:t>
            </a:r>
            <a:r>
              <a:rPr lang="ru-RU" sz="1400" b="1" dirty="0">
                <a:solidFill>
                  <a:prstClr val="black"/>
                </a:solidFill>
                <a:latin typeface="Calibri"/>
                <a:cs typeface="+mn-cs"/>
              </a:rPr>
              <a:t>Метод воздействия на ФРЭЭ</a:t>
            </a:r>
            <a:endParaRPr lang="en-US" sz="14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317449" name="Picture 13" descr="C:\Documents and Settings\power\Рабочий стол\Graph2.JPG"/>
          <p:cNvPicPr>
            <a:picLocks noChangeAspect="1" noChangeArrowheads="1"/>
          </p:cNvPicPr>
          <p:nvPr/>
        </p:nvPicPr>
        <p:blipFill>
          <a:blip r:embed="rId2"/>
          <a:srcRect l="6252" t="4285" r="7253" b="7806"/>
          <a:stretch>
            <a:fillRect/>
          </a:stretch>
        </p:blipFill>
        <p:spPr bwMode="auto">
          <a:xfrm>
            <a:off x="4560888" y="3413125"/>
            <a:ext cx="3941762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50" name="Picture 14" descr="C:\Documents and Settings\power\Рабочий стол\Graph3.JPG"/>
          <p:cNvPicPr>
            <a:picLocks noChangeAspect="1" noChangeArrowheads="1"/>
          </p:cNvPicPr>
          <p:nvPr/>
        </p:nvPicPr>
        <p:blipFill>
          <a:blip r:embed="rId3"/>
          <a:srcRect l="1595" t="5151" r="9180" b="2081"/>
          <a:stretch>
            <a:fillRect/>
          </a:stretch>
        </p:blipFill>
        <p:spPr bwMode="auto">
          <a:xfrm>
            <a:off x="268288" y="3481388"/>
            <a:ext cx="3798887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51" name="Picture 12" descr="C:\Documents and Settings\power\Рабочий стол\Graph1.JPG"/>
          <p:cNvPicPr>
            <a:picLocks noChangeAspect="1" noChangeArrowheads="1"/>
          </p:cNvPicPr>
          <p:nvPr/>
        </p:nvPicPr>
        <p:blipFill>
          <a:blip r:embed="rId4"/>
          <a:srcRect l="7382" t="7420" r="11809" b="8662"/>
          <a:stretch>
            <a:fillRect/>
          </a:stretch>
        </p:blipFill>
        <p:spPr bwMode="auto">
          <a:xfrm>
            <a:off x="200025" y="615950"/>
            <a:ext cx="3148013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52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B729FF-B8C8-4E50-AB91-C203321BC4E4}" type="slidenum">
              <a:rPr lang="ru-RU" altLang="ru-RU"/>
              <a:pPr/>
              <a:t>58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703888" y="46275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184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/>
            <a:r>
              <a:rPr lang="ru-RU" altLang="ru-RU" sz="3200" b="1" smtClean="0"/>
              <a:t>Газоструйный плазмохимический метод</a:t>
            </a:r>
            <a:r>
              <a:rPr lang="en-US" altLang="ru-RU" sz="3200" smtClean="0"/>
              <a:t/>
            </a:r>
            <a:br>
              <a:rPr lang="en-US" altLang="ru-RU" sz="3200" smtClean="0"/>
            </a:br>
            <a:r>
              <a:rPr lang="ru-RU" altLang="ru-RU" sz="1800" smtClean="0"/>
              <a:t>в коаксиальной геометрии для промышленного применения</a:t>
            </a:r>
          </a:p>
        </p:txBody>
      </p:sp>
      <p:pic>
        <p:nvPicPr>
          <p:cNvPr id="318468" name="Picture 1" descr="B:\Щукин\КАЗАНЬ\Метод схем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125538"/>
            <a:ext cx="69850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69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9D8CAC-243C-4C53-9123-9E942E0EFB9F}" type="slidenum">
              <a:rPr lang="ru-RU" altLang="ru-RU"/>
              <a:pPr/>
              <a:t>59</a:t>
            </a:fld>
            <a:endParaRPr lang="ru-RU" altLang="ru-RU"/>
          </a:p>
        </p:txBody>
      </p:sp>
      <p:pic>
        <p:nvPicPr>
          <p:cNvPr id="3184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5813" y="4757738"/>
            <a:ext cx="3027362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50825" y="4797425"/>
            <a:ext cx="5372100" cy="190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Особенности коаксиальной геометрии в сравнении с перпендикулярной геометрией: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Более полное поглощение электронов, как первичного пучка, так и вторичных;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 err="1">
                <a:solidFill>
                  <a:prstClr val="black"/>
                </a:solidFill>
                <a:latin typeface="Calibri"/>
                <a:cs typeface="+mn-cs"/>
              </a:rPr>
              <a:t>Воспроизводимость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  процесса;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 err="1">
                <a:solidFill>
                  <a:prstClr val="black"/>
                </a:solidFill>
                <a:latin typeface="Calibri"/>
                <a:cs typeface="+mn-cs"/>
              </a:rPr>
              <a:t>Компактирование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 оборудования.</a:t>
            </a:r>
          </a:p>
        </p:txBody>
      </p:sp>
      <p:pic>
        <p:nvPicPr>
          <p:cNvPr id="318472" name="Рисунок 14" descr="ХП.jp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052513"/>
            <a:ext cx="1836737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Ru_AO_2003_mi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30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1143000" y="409575"/>
            <a:ext cx="74977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b="1" i="1">
                <a:solidFill>
                  <a:srgbClr val="000000"/>
                </a:solidFill>
              </a:rPr>
              <a:t>ЕДИНАЯ ЭНЕРГЕТИЧЕСКАЯ СИСТЕМА РОССИИ</a:t>
            </a:r>
          </a:p>
        </p:txBody>
      </p:sp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0" y="6394450"/>
            <a:ext cx="516255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>
                <a:solidFill>
                  <a:srgbClr val="000000"/>
                </a:solidFill>
              </a:rPr>
              <a:t>длина</a:t>
            </a:r>
            <a:r>
              <a:rPr lang="en-US" altLang="ru-RU">
                <a:solidFill>
                  <a:srgbClr val="000000"/>
                </a:solidFill>
              </a:rPr>
              <a:t> – 2.5 </a:t>
            </a:r>
            <a:r>
              <a:rPr lang="ru-RU" altLang="ru-RU">
                <a:solidFill>
                  <a:srgbClr val="000000"/>
                </a:solidFill>
              </a:rPr>
              <a:t>млн</a:t>
            </a:r>
            <a:r>
              <a:rPr lang="en-US" altLang="ru-RU">
                <a:solidFill>
                  <a:srgbClr val="000000"/>
                </a:solidFill>
              </a:rPr>
              <a:t> </a:t>
            </a:r>
            <a:r>
              <a:rPr lang="ru-RU" altLang="ru-RU">
                <a:solidFill>
                  <a:srgbClr val="000000"/>
                </a:solidFill>
              </a:rPr>
              <a:t>км,</a:t>
            </a:r>
            <a:r>
              <a:rPr lang="en-US" altLang="ru-RU">
                <a:solidFill>
                  <a:srgbClr val="000000"/>
                </a:solidFill>
              </a:rPr>
              <a:t> </a:t>
            </a:r>
            <a:r>
              <a:rPr lang="ru-RU" altLang="ru-RU">
                <a:solidFill>
                  <a:srgbClr val="000000"/>
                </a:solidFill>
              </a:rPr>
              <a:t>мобильность</a:t>
            </a:r>
            <a:r>
              <a:rPr lang="en-US" altLang="ru-RU">
                <a:solidFill>
                  <a:srgbClr val="000000"/>
                </a:solidFill>
              </a:rPr>
              <a:t> – 8 </a:t>
            </a:r>
            <a:r>
              <a:rPr lang="ru-RU" altLang="ru-RU">
                <a:solidFill>
                  <a:srgbClr val="000000"/>
                </a:solidFill>
              </a:rPr>
              <a:t>млн</a:t>
            </a:r>
            <a:r>
              <a:rPr lang="en-US" altLang="ru-RU">
                <a:solidFill>
                  <a:srgbClr val="000000"/>
                </a:solidFill>
              </a:rPr>
              <a:t> </a:t>
            </a:r>
            <a:r>
              <a:rPr lang="ru-RU" altLang="ru-RU">
                <a:solidFill>
                  <a:srgbClr val="000000"/>
                </a:solidFill>
              </a:rPr>
              <a:t>кВт</a:t>
            </a:r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76200" y="990600"/>
            <a:ext cx="2884488" cy="1425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altLang="ru-RU" sz="1400">
                <a:solidFill>
                  <a:srgbClr val="000000"/>
                </a:solidFill>
                <a:latin typeface="Arial Black" pitchFamily="34" charset="0"/>
              </a:rPr>
              <a:t>ЭНЕРГОПОТРЕБЛЕНИЕ:</a:t>
            </a:r>
            <a:r>
              <a:rPr lang="ru-RU" altLang="ru-RU" sz="1600" b="1" i="1">
                <a:solidFill>
                  <a:srgbClr val="000000"/>
                </a:solidFill>
              </a:rPr>
              <a:t> Промышленность</a:t>
            </a:r>
            <a:r>
              <a:rPr lang="en-US" altLang="ru-RU" sz="1600" b="1" i="1">
                <a:solidFill>
                  <a:srgbClr val="000000"/>
                </a:solidFill>
              </a:rPr>
              <a:t> </a:t>
            </a:r>
            <a:r>
              <a:rPr lang="ru-RU" altLang="ru-RU" sz="1600" b="1" i="1">
                <a:solidFill>
                  <a:srgbClr val="000000"/>
                </a:solidFill>
              </a:rPr>
              <a:t>– 33%</a:t>
            </a:r>
            <a:endParaRPr lang="en-US" altLang="ru-RU" sz="1600" b="1" i="1">
              <a:solidFill>
                <a:srgbClr val="000000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ru-RU" altLang="ru-RU" sz="1600" b="1" i="1">
                <a:solidFill>
                  <a:srgbClr val="000000"/>
                </a:solidFill>
              </a:rPr>
              <a:t>ЖКХ</a:t>
            </a:r>
            <a:r>
              <a:rPr lang="en-US" altLang="ru-RU" sz="1600" b="1" i="1">
                <a:solidFill>
                  <a:srgbClr val="000000"/>
                </a:solidFill>
              </a:rPr>
              <a:t> – 37%</a:t>
            </a:r>
          </a:p>
          <a:p>
            <a:pPr algn="just">
              <a:lnSpc>
                <a:spcPct val="90000"/>
              </a:lnSpc>
            </a:pPr>
            <a:r>
              <a:rPr lang="ru-RU" altLang="ru-RU" sz="1600" b="1" i="1">
                <a:solidFill>
                  <a:srgbClr val="000000"/>
                </a:solidFill>
              </a:rPr>
              <a:t>Транспорт</a:t>
            </a:r>
            <a:r>
              <a:rPr lang="en-US" altLang="ru-RU" sz="1600" b="1" i="1">
                <a:solidFill>
                  <a:srgbClr val="000000"/>
                </a:solidFill>
              </a:rPr>
              <a:t> – 19%</a:t>
            </a:r>
          </a:p>
          <a:p>
            <a:pPr algn="just">
              <a:lnSpc>
                <a:spcPct val="90000"/>
              </a:lnSpc>
            </a:pPr>
            <a:r>
              <a:rPr lang="ru-RU" altLang="ru-RU" sz="1600" b="1" i="1">
                <a:solidFill>
                  <a:srgbClr val="000000"/>
                </a:solidFill>
              </a:rPr>
              <a:t>С.Хозяйство</a:t>
            </a:r>
            <a:r>
              <a:rPr lang="en-US" altLang="ru-RU" sz="1600" b="1" i="1">
                <a:solidFill>
                  <a:srgbClr val="000000"/>
                </a:solidFill>
              </a:rPr>
              <a:t> – 3%</a:t>
            </a:r>
          </a:p>
          <a:p>
            <a:pPr algn="just">
              <a:lnSpc>
                <a:spcPct val="90000"/>
              </a:lnSpc>
            </a:pPr>
            <a:r>
              <a:rPr lang="ru-RU" altLang="ru-RU" sz="1600" b="1" i="1">
                <a:solidFill>
                  <a:srgbClr val="000000"/>
                </a:solidFill>
              </a:rPr>
              <a:t>Другие</a:t>
            </a:r>
            <a:r>
              <a:rPr lang="en-US" altLang="ru-RU" sz="1600" b="1" i="1">
                <a:solidFill>
                  <a:srgbClr val="000000"/>
                </a:solidFill>
              </a:rPr>
              <a:t> – 8%</a:t>
            </a:r>
            <a:endParaRPr lang="ru-RU" altLang="ru-RU" sz="1600" b="1" i="1">
              <a:solidFill>
                <a:srgbClr val="000000"/>
              </a:solidFill>
            </a:endParaRPr>
          </a:p>
        </p:txBody>
      </p:sp>
      <p:sp>
        <p:nvSpPr>
          <p:cNvPr id="243718" name="Text Box 6"/>
          <p:cNvSpPr txBox="1">
            <a:spLocks noChangeArrowheads="1"/>
          </p:cNvSpPr>
          <p:nvPr/>
        </p:nvSpPr>
        <p:spPr bwMode="auto">
          <a:xfrm>
            <a:off x="5181600" y="5600700"/>
            <a:ext cx="3962400" cy="125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altLang="ru-RU" sz="1600" b="1" i="1">
                <a:solidFill>
                  <a:srgbClr val="000000"/>
                </a:solidFill>
              </a:rPr>
              <a:t>Установл.эл.мощность</a:t>
            </a:r>
            <a:r>
              <a:rPr lang="en-US" altLang="ru-RU" b="1" i="1">
                <a:solidFill>
                  <a:srgbClr val="000000"/>
                </a:solidFill>
              </a:rPr>
              <a:t> 215 GW:</a:t>
            </a:r>
          </a:p>
          <a:p>
            <a:pPr algn="just">
              <a:lnSpc>
                <a:spcPct val="90000"/>
              </a:lnSpc>
            </a:pPr>
            <a:r>
              <a:rPr lang="en-US" altLang="ru-RU" b="1" i="1">
                <a:solidFill>
                  <a:srgbClr val="000000"/>
                </a:solidFill>
              </a:rPr>
              <a:t>          70% - </a:t>
            </a:r>
            <a:r>
              <a:rPr lang="ru-RU" altLang="ru-RU" b="1" i="1">
                <a:solidFill>
                  <a:srgbClr val="000000"/>
                </a:solidFill>
              </a:rPr>
              <a:t>Тепловые станции</a:t>
            </a:r>
            <a:r>
              <a:rPr lang="en-US" altLang="ru-RU" b="1" i="1">
                <a:solidFill>
                  <a:srgbClr val="000000"/>
                </a:solidFill>
              </a:rPr>
              <a:t> </a:t>
            </a:r>
          </a:p>
          <a:p>
            <a:pPr algn="just">
              <a:lnSpc>
                <a:spcPct val="90000"/>
              </a:lnSpc>
            </a:pPr>
            <a:r>
              <a:rPr lang="en-US" altLang="ru-RU" sz="1200" b="1" i="1">
                <a:solidFill>
                  <a:srgbClr val="000000"/>
                </a:solidFill>
              </a:rPr>
              <a:t>     (Gas – 63%, Coal – 28%)      </a:t>
            </a:r>
            <a:r>
              <a:rPr lang="en-US" altLang="ru-RU" sz="1200" b="1" i="1">
                <a:solidFill>
                  <a:srgbClr val="000000"/>
                </a:solidFill>
                <a:sym typeface="Symbol" pitchFamily="18" charset="2"/>
              </a:rPr>
              <a:t> ~ 25 - 39%</a:t>
            </a:r>
            <a:r>
              <a:rPr lang="en-US" altLang="ru-RU" sz="1200" b="1" i="1">
                <a:solidFill>
                  <a:srgbClr val="000000"/>
                </a:solidFill>
              </a:rPr>
              <a:t> </a:t>
            </a:r>
          </a:p>
          <a:p>
            <a:pPr algn="just">
              <a:lnSpc>
                <a:spcPct val="90000"/>
              </a:lnSpc>
            </a:pPr>
            <a:r>
              <a:rPr lang="en-US" altLang="ru-RU" b="1" i="1">
                <a:solidFill>
                  <a:srgbClr val="000000"/>
                </a:solidFill>
              </a:rPr>
              <a:t>          20% - </a:t>
            </a:r>
            <a:r>
              <a:rPr lang="ru-RU" altLang="ru-RU" b="1" i="1">
                <a:solidFill>
                  <a:srgbClr val="000000"/>
                </a:solidFill>
              </a:rPr>
              <a:t>Гидро</a:t>
            </a:r>
            <a:endParaRPr lang="en-US" altLang="ru-RU" b="1" i="1">
              <a:solidFill>
                <a:srgbClr val="000000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en-US" altLang="ru-RU" b="1" i="1">
                <a:solidFill>
                  <a:srgbClr val="000000"/>
                </a:solidFill>
              </a:rPr>
              <a:t>          10% - </a:t>
            </a:r>
            <a:r>
              <a:rPr lang="ru-RU" altLang="ru-RU" b="1" i="1">
                <a:solidFill>
                  <a:srgbClr val="000000"/>
                </a:solidFill>
              </a:rPr>
              <a:t>Атомные</a:t>
            </a:r>
          </a:p>
        </p:txBody>
      </p:sp>
      <p:sp>
        <p:nvSpPr>
          <p:cNvPr id="243719" name="Text Box 7"/>
          <p:cNvSpPr txBox="1">
            <a:spLocks noChangeArrowheads="1"/>
          </p:cNvSpPr>
          <p:nvPr/>
        </p:nvSpPr>
        <p:spPr bwMode="auto">
          <a:xfrm>
            <a:off x="5564188" y="973138"/>
            <a:ext cx="3416300" cy="26717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tabLst>
                <a:tab pos="190500" algn="l"/>
                <a:tab pos="381000" algn="l"/>
                <a:tab pos="1625600" algn="l"/>
                <a:tab pos="2095500" algn="l"/>
              </a:tabLst>
            </a:pPr>
            <a:r>
              <a:rPr lang="ru-RU" altLang="ru-RU" sz="1600" b="1" i="1" u="sng">
                <a:solidFill>
                  <a:srgbClr val="000000"/>
                </a:solidFill>
              </a:rPr>
              <a:t>Распределение эенгоресурсов</a:t>
            </a:r>
            <a:r>
              <a:rPr lang="ru-RU" altLang="ru-RU" sz="2000" b="1" i="1" u="sng">
                <a:solidFill>
                  <a:srgbClr val="000000"/>
                </a:solidFill>
              </a:rPr>
              <a:t>:</a:t>
            </a:r>
            <a:endParaRPr lang="en-US" altLang="ru-RU" sz="2000" b="1" i="1" u="sng">
              <a:solidFill>
                <a:srgbClr val="000000"/>
              </a:solidFill>
            </a:endParaRPr>
          </a:p>
          <a:p>
            <a:pPr eaLnBrk="1" hangingPunct="1">
              <a:tabLst>
                <a:tab pos="190500" algn="l"/>
                <a:tab pos="381000" algn="l"/>
                <a:tab pos="1625600" algn="l"/>
                <a:tab pos="2095500" algn="l"/>
              </a:tabLst>
            </a:pPr>
            <a:r>
              <a:rPr lang="ru-RU" altLang="ru-RU" b="1" i="1">
                <a:solidFill>
                  <a:srgbClr val="000000"/>
                </a:solidFill>
              </a:rPr>
              <a:t>Экспорт</a:t>
            </a:r>
            <a:r>
              <a:rPr lang="en-US" altLang="ru-RU" b="1" i="1">
                <a:solidFill>
                  <a:srgbClr val="000000"/>
                </a:solidFill>
              </a:rPr>
              <a:t>		</a:t>
            </a:r>
            <a:r>
              <a:rPr lang="ru-RU" altLang="ru-RU" b="1" i="1">
                <a:solidFill>
                  <a:srgbClr val="000000"/>
                </a:solidFill>
              </a:rPr>
              <a:t>44</a:t>
            </a:r>
            <a:r>
              <a:rPr lang="en-US" altLang="ru-RU" b="1" i="1">
                <a:solidFill>
                  <a:srgbClr val="000000"/>
                </a:solidFill>
              </a:rPr>
              <a:t>%</a:t>
            </a:r>
          </a:p>
          <a:p>
            <a:pPr eaLnBrk="1" hangingPunct="1">
              <a:tabLst>
                <a:tab pos="190500" algn="l"/>
                <a:tab pos="381000" algn="l"/>
                <a:tab pos="1625600" algn="l"/>
                <a:tab pos="2095500" algn="l"/>
              </a:tabLst>
            </a:pPr>
            <a:r>
              <a:rPr lang="ru-RU" altLang="ru-RU" b="1" i="1">
                <a:solidFill>
                  <a:srgbClr val="000000"/>
                </a:solidFill>
              </a:rPr>
              <a:t>Внутренее </a:t>
            </a:r>
            <a:r>
              <a:rPr lang="ru-RU" altLang="ru-RU" sz="1600" b="1" i="1">
                <a:solidFill>
                  <a:srgbClr val="000000"/>
                </a:solidFill>
              </a:rPr>
              <a:t>потр.</a:t>
            </a:r>
            <a:r>
              <a:rPr lang="en-US" altLang="ru-RU" b="1" i="1">
                <a:solidFill>
                  <a:srgbClr val="000000"/>
                </a:solidFill>
              </a:rPr>
              <a:t>	5</a:t>
            </a:r>
            <a:r>
              <a:rPr lang="ru-RU" altLang="ru-RU" b="1" i="1">
                <a:solidFill>
                  <a:srgbClr val="000000"/>
                </a:solidFill>
              </a:rPr>
              <a:t>6</a:t>
            </a:r>
            <a:r>
              <a:rPr lang="en-US" altLang="ru-RU" b="1" i="1">
                <a:solidFill>
                  <a:srgbClr val="000000"/>
                </a:solidFill>
              </a:rPr>
              <a:t>%</a:t>
            </a:r>
          </a:p>
          <a:p>
            <a:pPr eaLnBrk="1" hangingPunct="1">
              <a:tabLst>
                <a:tab pos="190500" algn="l"/>
                <a:tab pos="381000" algn="l"/>
                <a:tab pos="1625600" algn="l"/>
                <a:tab pos="2095500" algn="l"/>
              </a:tabLst>
            </a:pPr>
            <a:r>
              <a:rPr lang="en-US" altLang="ru-RU" sz="1600" b="1" i="1">
                <a:solidFill>
                  <a:srgbClr val="000099"/>
                </a:solidFill>
              </a:rPr>
              <a:t>	 </a:t>
            </a:r>
            <a:r>
              <a:rPr lang="ru-RU" altLang="ru-RU" sz="1600" b="1" i="1">
                <a:solidFill>
                  <a:srgbClr val="000000"/>
                </a:solidFill>
              </a:rPr>
              <a:t>Пром-ть</a:t>
            </a:r>
            <a:r>
              <a:rPr lang="en-US" altLang="ru-RU" sz="1600" b="1" i="1">
                <a:solidFill>
                  <a:srgbClr val="000099"/>
                </a:solidFill>
              </a:rPr>
              <a:t> 	</a:t>
            </a:r>
          </a:p>
          <a:p>
            <a:pPr eaLnBrk="1" hangingPunct="1">
              <a:tabLst>
                <a:tab pos="190500" algn="l"/>
                <a:tab pos="381000" algn="l"/>
                <a:tab pos="1625600" algn="l"/>
                <a:tab pos="2095500" algn="l"/>
              </a:tabLst>
            </a:pPr>
            <a:r>
              <a:rPr lang="en-US" altLang="ru-RU" sz="1600" b="1" i="1">
                <a:solidFill>
                  <a:srgbClr val="000099"/>
                </a:solidFill>
              </a:rPr>
              <a:t>	 </a:t>
            </a:r>
            <a:r>
              <a:rPr lang="ru-RU" altLang="ru-RU" sz="1600" b="1" i="1">
                <a:solidFill>
                  <a:srgbClr val="000000"/>
                </a:solidFill>
              </a:rPr>
              <a:t>Транспорт </a:t>
            </a:r>
            <a:r>
              <a:rPr lang="en-US" altLang="ru-RU" sz="1600" b="1" i="1">
                <a:solidFill>
                  <a:srgbClr val="000000"/>
                </a:solidFill>
              </a:rPr>
              <a:t>            </a:t>
            </a:r>
            <a:r>
              <a:rPr lang="ru-RU" altLang="ru-RU" sz="1600" b="1" i="1">
                <a:solidFill>
                  <a:srgbClr val="000000"/>
                </a:solidFill>
              </a:rPr>
              <a:t>18%</a:t>
            </a:r>
            <a:endParaRPr lang="en-US" altLang="ru-RU" sz="1600" b="1" i="1">
              <a:solidFill>
                <a:srgbClr val="000000"/>
              </a:solidFill>
            </a:endParaRPr>
          </a:p>
          <a:p>
            <a:pPr algn="just">
              <a:lnSpc>
                <a:spcPct val="90000"/>
              </a:lnSpc>
              <a:tabLst>
                <a:tab pos="190500" algn="l"/>
                <a:tab pos="381000" algn="l"/>
                <a:tab pos="1625600" algn="l"/>
                <a:tab pos="2095500" algn="l"/>
              </a:tabLst>
            </a:pPr>
            <a:r>
              <a:rPr lang="ru-RU" altLang="ru-RU" sz="1600" b="1" i="1">
                <a:solidFill>
                  <a:srgbClr val="000000"/>
                </a:solidFill>
              </a:rPr>
              <a:t>    С.Хозяйство</a:t>
            </a:r>
            <a:r>
              <a:rPr lang="en-US" altLang="ru-RU" sz="1600" b="1" i="1">
                <a:solidFill>
                  <a:srgbClr val="000000"/>
                </a:solidFill>
              </a:rPr>
              <a:t> </a:t>
            </a:r>
            <a:r>
              <a:rPr lang="en-US" altLang="ru-RU" sz="1600" b="1" i="1">
                <a:solidFill>
                  <a:srgbClr val="000099"/>
                </a:solidFill>
              </a:rPr>
              <a:t>	</a:t>
            </a:r>
            <a:endParaRPr lang="en-US" altLang="ru-RU" b="1" i="1">
              <a:solidFill>
                <a:srgbClr val="000099"/>
              </a:solidFill>
            </a:endParaRPr>
          </a:p>
          <a:p>
            <a:pPr eaLnBrk="1" hangingPunct="1">
              <a:tabLst>
                <a:tab pos="190500" algn="l"/>
                <a:tab pos="381000" algn="l"/>
                <a:tab pos="1625600" algn="l"/>
                <a:tab pos="2095500" algn="l"/>
              </a:tabLst>
            </a:pPr>
            <a:r>
              <a:rPr lang="en-US" altLang="ru-RU" sz="1600" b="1" i="1">
                <a:solidFill>
                  <a:srgbClr val="000099"/>
                </a:solidFill>
              </a:rPr>
              <a:t>	</a:t>
            </a:r>
            <a:r>
              <a:rPr lang="en-US" altLang="ru-RU" sz="1600" b="1" i="1">
                <a:solidFill>
                  <a:srgbClr val="003300"/>
                </a:solidFill>
              </a:rPr>
              <a:t>	</a:t>
            </a:r>
            <a:r>
              <a:rPr lang="ru-RU" altLang="ru-RU" sz="1600" b="1" i="1">
                <a:solidFill>
                  <a:srgbClr val="003300"/>
                </a:solidFill>
              </a:rPr>
              <a:t>Тепло</a:t>
            </a:r>
            <a:r>
              <a:rPr lang="en-US" altLang="ru-RU" sz="1600" b="1" i="1">
                <a:solidFill>
                  <a:srgbClr val="003300"/>
                </a:solidFill>
              </a:rPr>
              <a:t>	</a:t>
            </a:r>
            <a:r>
              <a:rPr lang="ru-RU" altLang="ru-RU" sz="1600" b="1" i="1">
                <a:solidFill>
                  <a:srgbClr val="003300"/>
                </a:solidFill>
              </a:rPr>
              <a:t>         25</a:t>
            </a:r>
            <a:r>
              <a:rPr lang="en-US" altLang="ru-RU" b="1" i="1">
                <a:solidFill>
                  <a:srgbClr val="003300"/>
                </a:solidFill>
              </a:rPr>
              <a:t>%</a:t>
            </a:r>
            <a:r>
              <a:rPr lang="ru-RU" altLang="ru-RU" sz="1600" b="1" i="1">
                <a:solidFill>
                  <a:srgbClr val="003300"/>
                </a:solidFill>
              </a:rPr>
              <a:t> </a:t>
            </a:r>
            <a:r>
              <a:rPr lang="en-US" altLang="ru-RU" sz="1400" b="1" i="1">
                <a:solidFill>
                  <a:srgbClr val="003300"/>
                </a:solidFill>
              </a:rPr>
              <a:t>	 </a:t>
            </a:r>
            <a:r>
              <a:rPr lang="ru-RU" altLang="ru-RU" sz="1400" b="1" i="1">
                <a:solidFill>
                  <a:srgbClr val="003300"/>
                </a:solidFill>
              </a:rPr>
              <a:t>    </a:t>
            </a:r>
            <a:r>
              <a:rPr lang="en-US" altLang="ru-RU" sz="1400" b="1" i="1">
                <a:solidFill>
                  <a:srgbClr val="003300"/>
                </a:solidFill>
              </a:rPr>
              <a:t>	</a:t>
            </a:r>
            <a:r>
              <a:rPr lang="ru-RU" altLang="ru-RU" sz="1400" b="1" i="1">
                <a:solidFill>
                  <a:srgbClr val="003300"/>
                </a:solidFill>
              </a:rPr>
              <a:t>    (</a:t>
            </a:r>
            <a:r>
              <a:rPr lang="ru-RU" altLang="ru-RU" sz="1400" b="1" i="1">
                <a:solidFill>
                  <a:srgbClr val="000000"/>
                </a:solidFill>
              </a:rPr>
              <a:t>т.е.</a:t>
            </a:r>
            <a:r>
              <a:rPr lang="ru-RU" altLang="ru-RU" b="1" i="1">
                <a:solidFill>
                  <a:srgbClr val="003300"/>
                </a:solidFill>
              </a:rPr>
              <a:t> </a:t>
            </a:r>
            <a:r>
              <a:rPr lang="en-US" altLang="ru-RU" sz="1600" b="1" i="1">
                <a:solidFill>
                  <a:srgbClr val="FF9900"/>
                </a:solidFill>
              </a:rPr>
              <a:t>4</a:t>
            </a:r>
            <a:r>
              <a:rPr lang="ru-RU" altLang="ru-RU" sz="1600" b="1" i="1">
                <a:solidFill>
                  <a:srgbClr val="FF9900"/>
                </a:solidFill>
              </a:rPr>
              <a:t>5</a:t>
            </a:r>
            <a:r>
              <a:rPr lang="en-US" altLang="ru-RU" sz="1600" b="1" i="1">
                <a:solidFill>
                  <a:srgbClr val="FF9900"/>
                </a:solidFill>
              </a:rPr>
              <a:t>%</a:t>
            </a:r>
            <a:r>
              <a:rPr lang="ru-RU" altLang="ru-RU" sz="1600" b="1" i="1">
                <a:solidFill>
                  <a:srgbClr val="FF9900"/>
                </a:solidFill>
              </a:rPr>
              <a:t> ! </a:t>
            </a:r>
            <a:r>
              <a:rPr lang="ru-RU" altLang="ru-RU" sz="1400" b="1" i="1">
                <a:solidFill>
                  <a:srgbClr val="000000"/>
                </a:solidFill>
              </a:rPr>
              <a:t>от внутр.потр.)</a:t>
            </a:r>
            <a:r>
              <a:rPr lang="ru-RU" altLang="ru-RU" sz="1400" b="1" i="1">
                <a:solidFill>
                  <a:srgbClr val="003300"/>
                </a:solidFill>
              </a:rPr>
              <a:t> </a:t>
            </a:r>
            <a:r>
              <a:rPr lang="en-US" altLang="ru-RU" sz="1400" b="1" i="1">
                <a:solidFill>
                  <a:srgbClr val="003300"/>
                </a:solidFill>
              </a:rPr>
              <a:t>	    </a:t>
            </a:r>
            <a:r>
              <a:rPr lang="ru-RU" altLang="ru-RU" sz="1600" b="1" i="1">
                <a:solidFill>
                  <a:srgbClr val="003300"/>
                </a:solidFill>
              </a:rPr>
              <a:t>Электро</a:t>
            </a:r>
            <a:r>
              <a:rPr lang="en-US" altLang="ru-RU" sz="1400" b="1" i="1">
                <a:solidFill>
                  <a:srgbClr val="003300"/>
                </a:solidFill>
              </a:rPr>
              <a:t>                 </a:t>
            </a:r>
            <a:r>
              <a:rPr lang="en-US" altLang="ru-RU" sz="1600" b="1" i="1">
                <a:solidFill>
                  <a:srgbClr val="003300"/>
                </a:solidFill>
              </a:rPr>
              <a:t>13%</a:t>
            </a:r>
            <a:endParaRPr lang="ru-RU" altLang="ru-RU" sz="1600" b="1" i="1">
              <a:solidFill>
                <a:srgbClr val="003300"/>
              </a:solidFill>
            </a:endParaRPr>
          </a:p>
          <a:p>
            <a:pPr eaLnBrk="1" hangingPunct="1">
              <a:tabLst>
                <a:tab pos="190500" algn="l"/>
                <a:tab pos="381000" algn="l"/>
                <a:tab pos="1625600" algn="l"/>
                <a:tab pos="2095500" algn="l"/>
              </a:tabLst>
            </a:pPr>
            <a:r>
              <a:rPr lang="en-US" altLang="ru-RU" sz="1400" b="1" i="1">
                <a:solidFill>
                  <a:srgbClr val="FF9900"/>
                </a:solidFill>
              </a:rPr>
              <a:t>		</a:t>
            </a:r>
          </a:p>
        </p:txBody>
      </p:sp>
      <p:sp>
        <p:nvSpPr>
          <p:cNvPr id="243720" name="Text Box 8"/>
          <p:cNvSpPr txBox="1">
            <a:spLocks noChangeArrowheads="1"/>
          </p:cNvSpPr>
          <p:nvPr/>
        </p:nvSpPr>
        <p:spPr bwMode="auto">
          <a:xfrm>
            <a:off x="0" y="5402263"/>
            <a:ext cx="3017838" cy="94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1" i="1">
                <a:solidFill>
                  <a:srgbClr val="000000"/>
                </a:solidFill>
              </a:rPr>
              <a:t>При общем потреблении порядка</a:t>
            </a:r>
            <a:r>
              <a:rPr lang="ru-RU" altLang="ru-RU" sz="1400" b="1" i="1">
                <a:solidFill>
                  <a:srgbClr val="FF0000"/>
                </a:solidFill>
              </a:rPr>
              <a:t> 200</a:t>
            </a:r>
            <a:r>
              <a:rPr lang="ru-RU" altLang="ru-RU" sz="1400" b="1" i="1">
                <a:solidFill>
                  <a:srgbClr val="000000"/>
                </a:solidFill>
              </a:rPr>
              <a:t> млрд. кВт.ч ЕЭС проектировалась на </a:t>
            </a:r>
            <a:r>
              <a:rPr lang="ru-RU" altLang="ru-RU" sz="1400" b="1" i="1">
                <a:solidFill>
                  <a:srgbClr val="FF0000"/>
                </a:solidFill>
              </a:rPr>
              <a:t>1000 </a:t>
            </a:r>
            <a:r>
              <a:rPr lang="ru-RU" altLang="ru-RU" sz="1400" b="1" i="1">
                <a:solidFill>
                  <a:srgbClr val="000000"/>
                </a:solidFill>
              </a:rPr>
              <a:t>млрд. кВт.ч. </a:t>
            </a:r>
          </a:p>
        </p:txBody>
      </p:sp>
      <p:sp>
        <p:nvSpPr>
          <p:cNvPr id="3407881" name="AutoShape 9"/>
          <p:cNvSpPr>
            <a:spLocks/>
          </p:cNvSpPr>
          <p:nvPr/>
        </p:nvSpPr>
        <p:spPr bwMode="auto">
          <a:xfrm>
            <a:off x="7334250" y="1949450"/>
            <a:ext cx="139700" cy="636588"/>
          </a:xfrm>
          <a:prstGeom prst="rightBrace">
            <a:avLst>
              <a:gd name="adj1" fmla="val 37974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050"/>
          </a:xfrm>
        </p:spPr>
        <p:txBody>
          <a:bodyPr/>
          <a:lstStyle/>
          <a:p>
            <a:pPr eaLnBrk="1" hangingPunct="1"/>
            <a:r>
              <a:rPr lang="ru-RU" altLang="ru-RU" sz="3200" b="1" smtClean="0"/>
              <a:t>Базовые элементы метода</a:t>
            </a:r>
            <a:r>
              <a:rPr lang="en-US" altLang="ru-RU" sz="3200" b="1" smtClean="0"/>
              <a:t> </a:t>
            </a:r>
            <a:r>
              <a:rPr lang="ru-RU" altLang="ru-RU" sz="3200" b="1" smtClean="0"/>
              <a:t>и их характеристики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85750" y="2976563"/>
          <a:ext cx="85725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/>
                <a:gridCol w="2857500"/>
                <a:gridCol w="2857500"/>
              </a:tblGrid>
              <a:tr h="27509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Электронная</a:t>
                      </a:r>
                      <a:r>
                        <a:rPr lang="ru-RU" baseline="0" dirty="0" smtClean="0"/>
                        <a:t> пушка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Сопловой блок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Внешнее  э/м  поле</a:t>
                      </a:r>
                      <a:endParaRPr lang="ru-RU" dirty="0"/>
                    </a:p>
                  </a:txBody>
                  <a:tcPr marL="91439" marR="91439"/>
                </a:tc>
              </a:tr>
              <a:tr h="871121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Генерация электронных</a:t>
                      </a:r>
                      <a:r>
                        <a:rPr lang="ru-RU" sz="1400" baseline="0" dirty="0" smtClean="0"/>
                        <a:t> пучков  с энергиями от 0,5 до 30 кэВ и токами от 50 до 500 мА с токопрохождением близким к 100%</a:t>
                      </a:r>
                      <a:endParaRPr lang="ru-RU" sz="14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Подача</a:t>
                      </a:r>
                      <a:r>
                        <a:rPr lang="ru-RU" sz="1400" baseline="0" dirty="0" smtClean="0"/>
                        <a:t> сырья в процесс в виде сверхзвуковой струи</a:t>
                      </a:r>
                      <a:endParaRPr lang="ru-RU" sz="14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aseline="0" dirty="0" smtClean="0"/>
                        <a:t>Снижение удельных </a:t>
                      </a:r>
                      <a:r>
                        <a:rPr lang="ru-RU" sz="1400" baseline="0" dirty="0" err="1" smtClean="0"/>
                        <a:t>энергозатрат</a:t>
                      </a:r>
                      <a:endParaRPr lang="ru-RU" sz="1400" dirty="0"/>
                    </a:p>
                  </a:txBody>
                  <a:tcPr marL="91439" marR="91439"/>
                </a:tc>
              </a:tr>
              <a:tr h="389712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Ресурс</a:t>
                      </a:r>
                      <a:r>
                        <a:rPr lang="ru-RU" sz="1400" baseline="0" dirty="0" smtClean="0"/>
                        <a:t> в разы выше, чем у </a:t>
                      </a:r>
                      <a:r>
                        <a:rPr lang="ru-RU" sz="1400" baseline="0" dirty="0" err="1" smtClean="0"/>
                        <a:t>термокатодных</a:t>
                      </a:r>
                      <a:r>
                        <a:rPr lang="ru-RU" sz="1400" baseline="0" dirty="0" smtClean="0"/>
                        <a:t> пушек</a:t>
                      </a:r>
                      <a:endParaRPr lang="ru-RU" sz="14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Широкий диапазон расходов подачи сырья – от 1 до 1000 м</a:t>
                      </a:r>
                      <a:r>
                        <a:rPr lang="ru-RU" sz="1400" baseline="30000" dirty="0" smtClean="0"/>
                        <a:t>3</a:t>
                      </a:r>
                      <a:r>
                        <a:rPr lang="ru-RU" sz="1400" dirty="0" smtClean="0"/>
                        <a:t>/час</a:t>
                      </a:r>
                      <a:endParaRPr lang="ru-RU" sz="14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Управление составом и структурой</a:t>
                      </a:r>
                      <a:r>
                        <a:rPr lang="ru-RU" sz="1400" baseline="0" dirty="0" smtClean="0"/>
                        <a:t> продуктов реакции</a:t>
                      </a:r>
                      <a:endParaRPr lang="ru-RU" sz="1400" dirty="0"/>
                    </a:p>
                  </a:txBody>
                  <a:tcPr marL="91439" marR="91439"/>
                </a:tc>
              </a:tr>
              <a:tr h="550181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Форвакуумный рабочий диапазон давлений  в области генерации электронного пучка</a:t>
                      </a:r>
                      <a:endParaRPr lang="ru-RU" sz="14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Возможно подавать газ или жидкость в виде пара</a:t>
                      </a:r>
                      <a:endParaRPr lang="ru-RU" sz="14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Контролируемое</a:t>
                      </a:r>
                      <a:r>
                        <a:rPr lang="ru-RU" sz="1400" baseline="0" dirty="0" smtClean="0"/>
                        <a:t> изменение зоны реакций</a:t>
                      </a:r>
                      <a:endParaRPr lang="ru-RU" sz="1400" dirty="0"/>
                    </a:p>
                  </a:txBody>
                  <a:tcPr marL="91439" marR="91439"/>
                </a:tc>
              </a:tr>
              <a:tr h="389712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Высокая эффективность эмиссии тока</a:t>
                      </a:r>
                      <a:endParaRPr lang="ru-RU" sz="14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Защита зоны реакции от внешней среды</a:t>
                      </a:r>
                      <a:endParaRPr lang="ru-RU" sz="14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just"/>
                      <a:endParaRPr lang="ru-RU" sz="1400" dirty="0"/>
                    </a:p>
                  </a:txBody>
                  <a:tcPr marL="91439" marR="91439"/>
                </a:tc>
              </a:tr>
              <a:tr h="482016">
                <a:tc>
                  <a:txBody>
                    <a:bodyPr/>
                    <a:lstStyle/>
                    <a:p>
                      <a:pPr algn="just"/>
                      <a:endParaRPr lang="ru-RU" sz="14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Выполняет</a:t>
                      </a:r>
                      <a:r>
                        <a:rPr lang="ru-RU" sz="1400" baseline="0" dirty="0" smtClean="0"/>
                        <a:t> функцию газового затвора</a:t>
                      </a:r>
                      <a:endParaRPr lang="ru-RU" sz="14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just"/>
                      <a:endParaRPr lang="ru-RU" sz="1400" dirty="0"/>
                    </a:p>
                  </a:txBody>
                  <a:tcPr marL="91439" marR="91439"/>
                </a:tc>
              </a:tr>
            </a:tbl>
          </a:graphicData>
        </a:graphic>
      </p:graphicFrame>
      <p:pic>
        <p:nvPicPr>
          <p:cNvPr id="320545" name="Рисунок 14" descr="ХП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3" y="642938"/>
            <a:ext cx="16192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46" name="Рисунок 17" descr="сопло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642938"/>
            <a:ext cx="1290638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Левая фигурная скобка 8"/>
          <p:cNvSpPr/>
          <p:nvPr/>
        </p:nvSpPr>
        <p:spPr>
          <a:xfrm rot="16200000">
            <a:off x="2607469" y="-159544"/>
            <a:ext cx="428625" cy="507206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0113" y="2559050"/>
            <a:ext cx="38576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Оригинальная разработка</a:t>
            </a:r>
          </a:p>
        </p:txBody>
      </p:sp>
      <p:sp>
        <p:nvSpPr>
          <p:cNvPr id="11" name="Левая фигурная скобка 10"/>
          <p:cNvSpPr/>
          <p:nvPr/>
        </p:nvSpPr>
        <p:spPr>
          <a:xfrm rot="16200000">
            <a:off x="7090569" y="881856"/>
            <a:ext cx="428625" cy="278606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1850" y="2389188"/>
            <a:ext cx="27860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Адаптируется для конкретного применения</a:t>
            </a:r>
          </a:p>
        </p:txBody>
      </p:sp>
      <p:sp>
        <p:nvSpPr>
          <p:cNvPr id="320551" name="Номер слайда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D169EC-62B2-40E8-B3A2-9D0BB7419B46}" type="slidenum">
              <a:rPr lang="ru-RU" altLang="ru-RU"/>
              <a:pPr/>
              <a:t>60</a:t>
            </a:fld>
            <a:endParaRPr lang="ru-RU" altLang="ru-RU"/>
          </a:p>
        </p:txBody>
      </p:sp>
      <p:pic>
        <p:nvPicPr>
          <p:cNvPr id="320552" name="Рисунок 2"/>
          <p:cNvPicPr>
            <a:picLocks noChangeAspect="1"/>
          </p:cNvPicPr>
          <p:nvPr/>
        </p:nvPicPr>
        <p:blipFill>
          <a:blip r:embed="rId5"/>
          <a:srcRect l="18486" t="42708" r="48849" b="36246"/>
          <a:stretch>
            <a:fillRect/>
          </a:stretch>
        </p:blipFill>
        <p:spPr bwMode="auto">
          <a:xfrm>
            <a:off x="5800725" y="642938"/>
            <a:ext cx="2986088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2613"/>
          </a:xfrm>
        </p:spPr>
        <p:txBody>
          <a:bodyPr/>
          <a:lstStyle/>
          <a:p>
            <a:pPr eaLnBrk="1" hangingPunct="1"/>
            <a:r>
              <a:rPr lang="ru-RU" altLang="ru-RU" sz="3200" smtClean="0"/>
              <a:t>Сопловой блок</a:t>
            </a:r>
          </a:p>
        </p:txBody>
      </p:sp>
      <p:pic>
        <p:nvPicPr>
          <p:cNvPr id="322563" name="Picture 9" descr="D:\Ded\Проекты\Маномах\Финал\Презентация\фото струи в зазоре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857250"/>
            <a:ext cx="3529013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8613" y="3543300"/>
            <a:ext cx="8572500" cy="3138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Сверхзвуковая газовая струя обеспечивает защиту зоны реакций от атомов и молекул фонового газа камеры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Быстрый конвективный перенос сырья  в области реакции подавляет нежелательные газо-фазные реакции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При задании геометрии соплового блока определенным образом возможно  подавать сырье с расходом от 1 до 1000 м</a:t>
            </a:r>
            <a:r>
              <a:rPr lang="ru-RU" baseline="300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/час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В качестве сырья при подаче в сопловой блок возможно использовать газ или жидкость в виде пара</a:t>
            </a:r>
          </a:p>
        </p:txBody>
      </p:sp>
      <p:pic>
        <p:nvPicPr>
          <p:cNvPr id="322565" name="Рисунок 17" descr="сопло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5" y="857250"/>
            <a:ext cx="1881188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00313" y="1357313"/>
            <a:ext cx="27146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При подаче сырья через сопловой блок особой геометрии формируется сверхзвуковая струя</a:t>
            </a:r>
          </a:p>
        </p:txBody>
      </p:sp>
      <p:sp>
        <p:nvSpPr>
          <p:cNvPr id="322567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50F21B-2FB0-4A3F-9423-157DA1D5255F}" type="slidenum">
              <a:rPr lang="ru-RU" altLang="ru-RU"/>
              <a:pPr/>
              <a:t>61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ea typeface="Aparajita" pitchFamily="34" charset="0"/>
                <a:cs typeface="Aparajita" pitchFamily="34" charset="0"/>
              </a:rPr>
              <a:t>Особенности и преимущества метода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3188" y="842963"/>
          <a:ext cx="8929687" cy="5740400"/>
        </p:xfrm>
        <a:graphic>
          <a:graphicData uri="http://schemas.openxmlformats.org/drawingml/2006/table">
            <a:tbl>
              <a:tblPr firstRow="1" bandRow="1"/>
              <a:tblGrid>
                <a:gridCol w="4897704"/>
                <a:gridCol w="4031983"/>
              </a:tblGrid>
              <a:tr h="991933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Плазмохимическое осаждение в условиях пониженного давления</a:t>
                      </a:r>
                      <a:endParaRPr lang="ru-RU" sz="2000" dirty="0"/>
                    </a:p>
                  </a:txBody>
                  <a:tcPr marL="91447" marR="91447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Малотоннажная плазменная </a:t>
                      </a:r>
                      <a:r>
                        <a:rPr lang="ru-RU" sz="2000" dirty="0" err="1" smtClean="0"/>
                        <a:t>газохимия</a:t>
                      </a:r>
                      <a:endParaRPr lang="ru-RU" sz="2000" dirty="0"/>
                    </a:p>
                  </a:txBody>
                  <a:tcPr marL="91447" marR="91447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4748467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Рекордная скорость осаждения слоев на больших площадях подложек.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Возможность получения частиц заданного размера и химического состава в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свободном состоянии и на поверхности.</a:t>
                      </a:r>
                      <a:endParaRPr lang="ru-RU" sz="1600" kern="1200" noProof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Воспроизводимость</a:t>
                      </a: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, контролируемость и управляемость процесса.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Возможность применения метода для получения тонких пленок из газа, твердого тела или жидкости.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Возможность применения метода для травления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модификации поверхностей.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Подавление нежелательных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газофазных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реакций.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Высокий коэффициент использования сырья.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Возможность реализации «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roll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–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to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–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roll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» процесса в технологии.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Возможность использования двух параллельных подложек п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ри осаждении слоев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(двукратное увеличение производительности).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Модульность технологии.</a:t>
                      </a:r>
                    </a:p>
                  </a:txBody>
                  <a:tcPr marL="91447" marR="91447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Возможность достижения промышленной производительности использованием струйного плазмохимического метода.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Универсальность по сырью.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Высокий ресурс работы оборудования.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Возможность создания компактных модульных, транспортируемых заводов для переработки исходного сырья в конечный продукт в удаленных районах.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Низкие удельные </a:t>
                      </a:r>
                      <a:r>
                        <a:rPr lang="ru-RU" sz="1600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энергозатраты</a:t>
                      </a: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на получение полезного продукта за счет комбинации электронно-пучковой плазмы и эффективного внешнего поля.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Минимальное время пребывания сырья в виде струи газа в реакторе.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Малогабаритные установки и небольшие затраты на оборудование (меньшие в разы инвестиционные вложения).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ru-RU" sz="1300" kern="1200" noProof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1447" marR="91447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Заголовок 9"/>
          <p:cNvSpPr>
            <a:spLocks noGrp="1"/>
          </p:cNvSpPr>
          <p:nvPr>
            <p:ph type="ctrTitle"/>
          </p:nvPr>
        </p:nvSpPr>
        <p:spPr>
          <a:xfrm>
            <a:off x="179388" y="0"/>
            <a:ext cx="8785225" cy="7858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/>
              <a:t>Направления ведущихся разработок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1800" b="1" dirty="0" smtClean="0"/>
              <a:t>плазмохимическое осаждение слоев и </a:t>
            </a:r>
            <a:r>
              <a:rPr lang="ru-RU" sz="1800" b="1" dirty="0" err="1" smtClean="0"/>
              <a:t>нанопорошков</a:t>
            </a:r>
            <a:r>
              <a:rPr lang="ru-RU" sz="1800" b="1" dirty="0" smtClean="0"/>
              <a:t> в условиях пониженного давления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79388" y="836613"/>
          <a:ext cx="8785225" cy="5989637"/>
        </p:xfrm>
        <a:graphic>
          <a:graphicData uri="http://schemas.openxmlformats.org/drawingml/2006/table">
            <a:tbl>
              <a:tblPr/>
              <a:tblGrid>
                <a:gridCol w="2160587"/>
                <a:gridCol w="4375150"/>
                <a:gridCol w="2249488"/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Задача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Основной экспериментальный результат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Иллюстрация результата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Осаждение слоёв кремния для тонкоплёночных солнечных элементов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Достигнуты рекордные скорости осаждения слоев собственного полупроводника на уровне 5 нм/сек, получены слои кремния с различной кристаллической структурой от аморфной до микрокристаллической.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Осаждение слоёв кремния для анодов литий-ионных аккумуляторов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Достигнута удельная разрядная емкость на первом цикле 3200 мАч/г при теоретической емкости 4200 мАч/г.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При использовании подложек из углеродных нанотрубок количество циклов заряд-разряд увеличилось в 8 раз.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Осаждение прозрачного проводящего покрытия ZnO:Al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Получены проводящие пленки с удельным сопротивлением 5×10-3 Ом•см и с коэффициентом пропускания видимого света на уровне 80%.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Осаждение слоёв углерода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Получены слои разупорядоченного графита с проводимостью на уровне 100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cm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Осаждение эпитаксиального кремния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Достигнуты скорости осаждения на уровне 15 нм/сек.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5665" name="Object 2"/>
          <p:cNvGraphicFramePr>
            <a:graphicFrameLocks noChangeAspect="1"/>
          </p:cNvGraphicFramePr>
          <p:nvPr/>
        </p:nvGraphicFramePr>
        <p:xfrm>
          <a:off x="7197725" y="3328988"/>
          <a:ext cx="1439863" cy="1079500"/>
        </p:xfrm>
        <a:graphic>
          <a:graphicData uri="http://schemas.openxmlformats.org/presentationml/2006/ole">
            <p:oleObj spid="_x0000_s325665" name="Graph" r:id="rId4" imgW="0" imgH="0" progId="">
              <p:embed/>
            </p:oleObj>
          </a:graphicData>
        </a:graphic>
      </p:graphicFrame>
      <p:graphicFrame>
        <p:nvGraphicFramePr>
          <p:cNvPr id="325666" name="Object 5"/>
          <p:cNvGraphicFramePr>
            <a:graphicFrameLocks noChangeAspect="1"/>
          </p:cNvGraphicFramePr>
          <p:nvPr/>
        </p:nvGraphicFramePr>
        <p:xfrm>
          <a:off x="7410450" y="5735638"/>
          <a:ext cx="1090613" cy="1079500"/>
        </p:xfrm>
        <a:graphic>
          <a:graphicData uri="http://schemas.openxmlformats.org/presentationml/2006/ole">
            <p:oleObj spid="_x0000_s325666" name="Corel PHOTO-PAINT 11.0 Image" r:id="rId5" imgW="3053714" imgH="3021714" progId="">
              <p:embed/>
            </p:oleObj>
          </a:graphicData>
        </a:graphic>
      </p:graphicFrame>
      <p:pic>
        <p:nvPicPr>
          <p:cNvPr id="325667" name="Рисунок 13" descr="Raman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7238" y="4597400"/>
            <a:ext cx="17033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668" name="Picture 5" descr="E:\konstantinov\my document\отчеты\28 отчет аспирантура 3 год (11 июня 2009)\Рис. 31 Раманы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50" y="1214438"/>
            <a:ext cx="14763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429500" y="1285875"/>
            <a:ext cx="928688" cy="714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prstClr val="white"/>
              </a:solidFill>
            </a:endParaRPr>
          </a:p>
        </p:txBody>
      </p:sp>
      <p:graphicFrame>
        <p:nvGraphicFramePr>
          <p:cNvPr id="325670" name="Object 2"/>
          <p:cNvGraphicFramePr>
            <a:graphicFrameLocks noChangeAspect="1"/>
          </p:cNvGraphicFramePr>
          <p:nvPr/>
        </p:nvGraphicFramePr>
        <p:xfrm>
          <a:off x="7143750" y="3429000"/>
          <a:ext cx="1473200" cy="1104900"/>
        </p:xfrm>
        <a:graphic>
          <a:graphicData uri="http://schemas.openxmlformats.org/presentationml/2006/ole">
            <p:oleObj spid="_x0000_s325670" name="Graph" r:id="rId8" imgW="3780739" imgH="2835859" progId="">
              <p:embed/>
            </p:oleObj>
          </a:graphicData>
        </a:graphic>
      </p:graphicFrame>
      <p:pic>
        <p:nvPicPr>
          <p:cNvPr id="325671" name="Рисунок 12" descr="Безымянный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9925" y="2286000"/>
            <a:ext cx="171450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Заголовок 9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572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/>
              <a:t>Направления ведущихся разработок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плазменная </a:t>
            </a:r>
            <a:r>
              <a:rPr lang="ru-RU" sz="2000" dirty="0" err="1" smtClean="0"/>
              <a:t>газохимия</a:t>
            </a:r>
            <a:endParaRPr lang="ru-RU" sz="2000" dirty="0" smtClean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79388" y="857250"/>
          <a:ext cx="8785225" cy="5929313"/>
        </p:xfrm>
        <a:graphic>
          <a:graphicData uri="http://schemas.openxmlformats.org/drawingml/2006/table">
            <a:tbl>
              <a:tblPr/>
              <a:tblGrid>
                <a:gridCol w="2160587"/>
                <a:gridCol w="3946525"/>
                <a:gridCol w="2678113"/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Задача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Основной экспериментальный результат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Иллюстрация результата</a:t>
                      </a:r>
                    </a:p>
                  </a:txBody>
                  <a:tcPr marL="91443" marR="914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11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Синтез силанов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Предложен способ прямого получения моносилана из металлургического кремния в плазме водорода и метана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43" marR="9144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11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Получение поликристаллического кремния солнечного качества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Получен кремний солнечного качества с энергозатратами на уровне 50 кВт•ч/кг из моносилана, с коэффициентом переработки свыше 50%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43" marR="9144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112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Конверсия тетрахлорида кремния (SiCl₄) в трихлорсилан (SiHCl₃)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Осуществлена плазмохимическая реакция с коэффициентом передела на уровне 30% в одиночном цикле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43" marR="9144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112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Конверсия природного газа в жидкие углеводороды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Достигнута высокая селективность получения метанола (на уровне 80%) при окислительной конверсии природного газа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1443" marR="9144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327709" name="Picture 4" descr="снимок плен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571750"/>
            <a:ext cx="2035175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0" name="Picture 4" descr="E:\konstantinov\my document\Мономах\силаны\эксперимент\Graph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7525" y="1214438"/>
            <a:ext cx="14906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1" name="Рисунок 7" descr="Graph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63" y="5429250"/>
            <a:ext cx="183356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2" name="Рисунок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8488" y="4005263"/>
            <a:ext cx="1511300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Заголовок 1"/>
          <p:cNvSpPr>
            <a:spLocks noGrp="1"/>
          </p:cNvSpPr>
          <p:nvPr>
            <p:ph type="title"/>
          </p:nvPr>
        </p:nvSpPr>
        <p:spPr>
          <a:xfrm>
            <a:off x="422275" y="206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C00000"/>
                </a:solidFill>
              </a:rPr>
              <a:t>Проточные накопители энергии</a:t>
            </a:r>
          </a:p>
        </p:txBody>
      </p:sp>
      <p:sp>
        <p:nvSpPr>
          <p:cNvPr id="329731" name="Объект 2"/>
          <p:cNvSpPr>
            <a:spLocks noGrp="1"/>
          </p:cNvSpPr>
          <p:nvPr>
            <p:ph idx="1"/>
          </p:nvPr>
        </p:nvSpPr>
        <p:spPr>
          <a:xfrm>
            <a:off x="422275" y="1052513"/>
            <a:ext cx="8229600" cy="4525962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Преимущества: непрерывное накопление энергии в виде заряженного электролита, непрерывный разряд, характерные времена определяются потребностями.</a:t>
            </a:r>
          </a:p>
          <a:p>
            <a:pPr eaLnBrk="1" hangingPunct="1"/>
            <a:r>
              <a:rPr lang="ru-RU" altLang="ru-RU" sz="2400" smtClean="0"/>
              <a:t>Пример: солнечные батареи характерное время заряда – световое время, характерное время разряда при неполной мощности 6 часов, при полной мощности – 4 час.</a:t>
            </a:r>
          </a:p>
          <a:p>
            <a:pPr eaLnBrk="1" hangingPunct="1"/>
            <a:r>
              <a:rPr lang="ru-RU" altLang="ru-RU" sz="2400" smtClean="0"/>
              <a:t>Существующие накопители -   не удовлетворяют этим свойствам</a:t>
            </a:r>
          </a:p>
          <a:p>
            <a:pPr eaLnBrk="1" hangingPunct="1"/>
            <a:r>
              <a:rPr lang="ru-RU" altLang="ru-RU" sz="2400" smtClean="0"/>
              <a:t>Пример успешной работы внедрения накопителей энергии в Казахстане – </a:t>
            </a:r>
            <a:r>
              <a:rPr lang="en-US" altLang="ru-RU" sz="2400" smtClean="0"/>
              <a:t>PRIMUS POWER GROUP</a:t>
            </a:r>
            <a:endParaRPr lang="ru-RU" altLang="ru-RU" sz="2400" smtClean="0"/>
          </a:p>
        </p:txBody>
      </p:sp>
      <p:sp>
        <p:nvSpPr>
          <p:cNvPr id="32973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6F908E-0AB8-405F-B325-FE5E702835C2}" type="slidenum">
              <a:rPr lang="ru-RU" altLang="ru-RU"/>
              <a:pPr/>
              <a:t>65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65"/>
          <p:cNvPicPr>
            <a:picLocks noChangeAspect="1"/>
          </p:cNvPicPr>
          <p:nvPr/>
        </p:nvPicPr>
        <p:blipFill>
          <a:blip r:embed="rId3"/>
          <a:srcRect l="22948" t="25194" r="26813" b="31395"/>
          <a:stretch>
            <a:fillRect/>
          </a:stretch>
        </p:blipFill>
        <p:spPr bwMode="auto">
          <a:xfrm>
            <a:off x="8458200" y="2252663"/>
            <a:ext cx="67627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0755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225" y="609600"/>
            <a:ext cx="8567738" cy="58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75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ru-RU" smtClean="0"/>
              <a:t>Steady technical progress and important customer wins are helping Primus become a leading storage company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614363" y="5549900"/>
            <a:ext cx="0" cy="428625"/>
          </a:xfrm>
          <a:prstGeom prst="line">
            <a:avLst/>
          </a:prstGeom>
          <a:ln w="12700">
            <a:solidFill>
              <a:srgbClr val="00A5E3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870075" y="4792663"/>
            <a:ext cx="0" cy="684212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42913" y="4191000"/>
            <a:ext cx="1503362" cy="576263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  <a:sym typeface="Wingdings"/>
              </a:rPr>
              <a:t>Titanium electrode and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catalytic coating proven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Sep-11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8600" y="5694363"/>
            <a:ext cx="577850" cy="738187"/>
          </a:xfrm>
          <a:prstGeom prst="rect">
            <a:avLst/>
          </a:prstGeom>
          <a:solidFill>
            <a:schemeClr val="bg1"/>
          </a:solidFill>
          <a:ln w="12700">
            <a:solidFill>
              <a:srgbClr val="00A5E3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Primus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Power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started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Aug-09</a:t>
            </a:r>
          </a:p>
        </p:txBody>
      </p:sp>
      <p:pic>
        <p:nvPicPr>
          <p:cNvPr id="330761" name="Picture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9188" y="5873750"/>
            <a:ext cx="1036637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Box 62"/>
          <p:cNvSpPr txBox="1"/>
          <p:nvPr/>
        </p:nvSpPr>
        <p:spPr>
          <a:xfrm>
            <a:off x="6999288" y="2700338"/>
            <a:ext cx="1550987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Raytheon / Miramar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 solar + storage • Q2-15</a:t>
            </a:r>
          </a:p>
        </p:txBody>
      </p:sp>
      <p:cxnSp>
        <p:nvCxnSpPr>
          <p:cNvPr id="65" name="Straight Connector 64"/>
          <p:cNvCxnSpPr/>
          <p:nvPr/>
        </p:nvCxnSpPr>
        <p:spPr>
          <a:xfrm rot="10800000" flipH="1">
            <a:off x="7008813" y="2413000"/>
            <a:ext cx="1601787" cy="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412038" y="1362075"/>
            <a:ext cx="1198562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Modesto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Muni • Q2-16</a:t>
            </a:r>
          </a:p>
        </p:txBody>
      </p:sp>
      <p:cxnSp>
        <p:nvCxnSpPr>
          <p:cNvPr id="68" name="Straight Connector 67"/>
          <p:cNvCxnSpPr/>
          <p:nvPr/>
        </p:nvCxnSpPr>
        <p:spPr>
          <a:xfrm rot="10800000" flipH="1">
            <a:off x="7612063" y="1566863"/>
            <a:ext cx="922337" cy="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234238" y="2209800"/>
            <a:ext cx="1198562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Israel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Chemicals • Q3-15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4419600" y="4556125"/>
            <a:ext cx="0" cy="1114425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11675" y="4875213"/>
            <a:ext cx="1235075" cy="739775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20 kW </a:t>
            </a: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  <a:sym typeface="Symbol" panose="05050102010706020507" pitchFamily="18" charset="2"/>
              </a:rPr>
              <a:t> EnergyCell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Sandia </a:t>
            </a:r>
            <a:r>
              <a:rPr lang="en-US" sz="1050" dirty="0" err="1">
                <a:solidFill>
                  <a:srgbClr val="000000"/>
                </a:solidFill>
                <a:latin typeface="Calibri"/>
                <a:cs typeface="+mn-cs"/>
              </a:rPr>
              <a:t>Natl</a:t>
            </a: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 Lab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 3</a:t>
            </a:r>
            <a:r>
              <a:rPr lang="en-US" sz="1050" baseline="30000" dirty="0">
                <a:solidFill>
                  <a:srgbClr val="000000"/>
                </a:solidFill>
                <a:latin typeface="Calibri"/>
                <a:cs typeface="+mn-cs"/>
              </a:rPr>
              <a:t>rd</a:t>
            </a: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 party test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Sep-13</a:t>
            </a:r>
          </a:p>
        </p:txBody>
      </p:sp>
      <p:pic>
        <p:nvPicPr>
          <p:cNvPr id="330769" name="Picture 7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4583113"/>
            <a:ext cx="1644650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796088" y="5556250"/>
            <a:ext cx="1082675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EnergyPod®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First ship: Q2-15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020050" y="5118100"/>
            <a:ext cx="1081088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EnergyCell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First ship: Q3-15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5791200" y="2616200"/>
            <a:ext cx="1014413" cy="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2209800" y="1798638"/>
            <a:ext cx="0" cy="3602037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347788" y="5546725"/>
            <a:ext cx="0" cy="428625"/>
          </a:xfrm>
          <a:prstGeom prst="line">
            <a:avLst/>
          </a:prstGeom>
          <a:ln w="12700">
            <a:solidFill>
              <a:srgbClr val="00A5E3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49450" y="5786438"/>
            <a:ext cx="869950" cy="57785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200 mA/cm</a:t>
            </a:r>
            <a:r>
              <a:rPr lang="en-US" sz="1050" baseline="30000" dirty="0">
                <a:solidFill>
                  <a:srgbClr val="000000"/>
                </a:solidFill>
                <a:latin typeface="Calibri"/>
                <a:cs typeface="+mn-cs"/>
              </a:rPr>
              <a:t>2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proven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Jun-10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277938" y="4795838"/>
            <a:ext cx="592137" cy="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2576513" y="2098675"/>
            <a:ext cx="0" cy="321945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077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4088" y="4586288"/>
            <a:ext cx="6461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2" name="Straight Connector 91"/>
          <p:cNvCxnSpPr/>
          <p:nvPr/>
        </p:nvCxnSpPr>
        <p:spPr>
          <a:xfrm>
            <a:off x="695325" y="1798638"/>
            <a:ext cx="1514475" cy="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95325" y="2774950"/>
            <a:ext cx="1514475" cy="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625600" y="2286000"/>
            <a:ext cx="584200" cy="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363663" y="3394075"/>
            <a:ext cx="855662" cy="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0783" name="Picture 8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9975" y="3089275"/>
            <a:ext cx="6953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0784" name="Picture 4" descr="https://arpae.recruiterbox.com/static/images/company_logos/arpa-e_logo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" y="2157413"/>
            <a:ext cx="1089025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0785" name="Picture 8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9888" y="2528888"/>
            <a:ext cx="6508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0786" name="Picture 10" descr="http://hep.colostate.edu/augerDOE/images/DOE_Logo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6550" y="1450975"/>
            <a:ext cx="715963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TextBox 96"/>
          <p:cNvSpPr txBox="1"/>
          <p:nvPr/>
        </p:nvSpPr>
        <p:spPr>
          <a:xfrm>
            <a:off x="1433513" y="1585913"/>
            <a:ext cx="776287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DOE $14M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71650" y="2100263"/>
            <a:ext cx="4381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$2M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076325" y="2573338"/>
            <a:ext cx="1133475" cy="414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California Energy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Commission $1M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974725" y="1276350"/>
            <a:ext cx="55880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/>
                <a:cs typeface="+mn-cs"/>
              </a:rPr>
              <a:t>Grants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551738" y="4470400"/>
            <a:ext cx="6778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/>
                <a:cs typeface="+mn-cs"/>
              </a:rPr>
              <a:t>Products</a:t>
            </a:r>
          </a:p>
        </p:txBody>
      </p:sp>
      <p:cxnSp>
        <p:nvCxnSpPr>
          <p:cNvPr id="103" name="Straight Connector 102"/>
          <p:cNvCxnSpPr/>
          <p:nvPr/>
        </p:nvCxnSpPr>
        <p:spPr>
          <a:xfrm rot="10800000">
            <a:off x="2568575" y="2100263"/>
            <a:ext cx="482600" cy="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0793" name="Picture 8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32088" y="1892300"/>
            <a:ext cx="69532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" name="TextBox 103"/>
          <p:cNvSpPr txBox="1"/>
          <p:nvPr/>
        </p:nvSpPr>
        <p:spPr>
          <a:xfrm>
            <a:off x="2489200" y="1684338"/>
            <a:ext cx="1503363" cy="414337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  <a:sym typeface="Wingdings"/>
              </a:rPr>
              <a:t>1 kW EnergyCell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  <a:sym typeface="Wingdings"/>
              </a:rPr>
              <a:t>May-12</a:t>
            </a:r>
            <a:endParaRPr lang="en-US" sz="105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 flipV="1">
            <a:off x="3276600" y="4327525"/>
            <a:ext cx="0" cy="682625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0796" name="Picture 8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16238" y="3425825"/>
            <a:ext cx="7239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TextBox 106"/>
          <p:cNvSpPr txBox="1"/>
          <p:nvPr/>
        </p:nvSpPr>
        <p:spPr>
          <a:xfrm>
            <a:off x="2638425" y="3200400"/>
            <a:ext cx="1503363" cy="415925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  <a:sym typeface="Wingdings"/>
              </a:rPr>
              <a:t>2 kW EnergyCell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  <a:sym typeface="Wingdings"/>
              </a:rPr>
              <a:t> Dec-12</a:t>
            </a:r>
            <a:endParaRPr lang="en-US" sz="105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771650" y="3200400"/>
            <a:ext cx="4381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$1M</a:t>
            </a:r>
          </a:p>
        </p:txBody>
      </p:sp>
      <p:pic>
        <p:nvPicPr>
          <p:cNvPr id="330799" name="Picture 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038600" y="5100638"/>
            <a:ext cx="750888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Box 75"/>
          <p:cNvSpPr txBox="1"/>
          <p:nvPr/>
        </p:nvSpPr>
        <p:spPr>
          <a:xfrm>
            <a:off x="5529263" y="1143000"/>
            <a:ext cx="925512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22</a:t>
            </a:r>
            <a:r>
              <a:rPr lang="en-US" sz="1050" baseline="30000" dirty="0">
                <a:solidFill>
                  <a:srgbClr val="000000"/>
                </a:solidFill>
                <a:latin typeface="Calibri"/>
                <a:cs typeface="+mn-cs"/>
              </a:rPr>
              <a:t>nd</a:t>
            </a: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 patent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granted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May-15</a:t>
            </a:r>
          </a:p>
        </p:txBody>
      </p:sp>
      <p:pic>
        <p:nvPicPr>
          <p:cNvPr id="330801" name="Picture 5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26463" y="1143000"/>
            <a:ext cx="569912" cy="5603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74" name="Straight Connector 73"/>
          <p:cNvCxnSpPr/>
          <p:nvPr/>
        </p:nvCxnSpPr>
        <p:spPr>
          <a:xfrm flipV="1">
            <a:off x="4791075" y="3100388"/>
            <a:ext cx="0" cy="1209675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964040" y="1695271"/>
            <a:ext cx="5357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Calibri"/>
                <a:cs typeface="+mn-cs"/>
              </a:rPr>
              <a:t>$</a:t>
            </a:r>
          </a:p>
        </p:txBody>
      </p:sp>
      <p:cxnSp>
        <p:nvCxnSpPr>
          <p:cNvPr id="80" name="Straight Connector 79"/>
          <p:cNvCxnSpPr/>
          <p:nvPr/>
        </p:nvCxnSpPr>
        <p:spPr>
          <a:xfrm rot="5400000" flipH="1">
            <a:off x="4583112" y="3211513"/>
            <a:ext cx="1349375" cy="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0805" name="Picture 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308475" y="2713038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Box 77"/>
          <p:cNvSpPr txBox="1"/>
          <p:nvPr/>
        </p:nvSpPr>
        <p:spPr>
          <a:xfrm>
            <a:off x="3962400" y="2309813"/>
            <a:ext cx="1289050" cy="738187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  <a:sym typeface="Wingdings"/>
              </a:rPr>
              <a:t>Contact manufacturing agreement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  <a:sym typeface="Wingdings"/>
              </a:rPr>
              <a:t>Feb-14</a:t>
            </a:r>
            <a:endParaRPr lang="en-US" sz="105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467225" y="1651000"/>
            <a:ext cx="1289050" cy="577850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  <a:sym typeface="Wingdings"/>
              </a:rPr>
              <a:t>Material cost milestone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  <a:sym typeface="Wingdings"/>
              </a:rPr>
              <a:t>Jul-14</a:t>
            </a:r>
            <a:endParaRPr lang="en-US" sz="105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540625" y="1066800"/>
            <a:ext cx="7794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Calibri"/>
                <a:cs typeface="+mn-cs"/>
              </a:rPr>
              <a:t>Customers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2362200" y="5486400"/>
            <a:ext cx="1100138" cy="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62338" y="5495925"/>
            <a:ext cx="0" cy="425450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0811" name="Picture 2" descr="http://www.pennineplus.com/uploads/images/bosch-logo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843213" y="5715000"/>
            <a:ext cx="1042987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TextBox 92"/>
          <p:cNvSpPr txBox="1"/>
          <p:nvPr/>
        </p:nvSpPr>
        <p:spPr>
          <a:xfrm>
            <a:off x="3065463" y="5888038"/>
            <a:ext cx="869950" cy="414337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Bosch </a:t>
            </a:r>
            <a:r>
              <a:rPr lang="en-US" sz="1050" dirty="0" err="1">
                <a:solidFill>
                  <a:srgbClr val="000000"/>
                </a:solidFill>
                <a:latin typeface="Calibri"/>
                <a:cs typeface="+mn-cs"/>
              </a:rPr>
              <a:t>JDA</a:t>
            </a:r>
            <a:endParaRPr lang="en-US" sz="1050" dirty="0">
              <a:solidFill>
                <a:srgbClr val="000000"/>
              </a:solidFill>
              <a:latin typeface="Calibri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Jun-11</a:t>
            </a:r>
          </a:p>
        </p:txBody>
      </p:sp>
      <p:pic>
        <p:nvPicPr>
          <p:cNvPr id="330813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865688" y="5576888"/>
            <a:ext cx="925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8" name="Straight Connector 97"/>
          <p:cNvCxnSpPr/>
          <p:nvPr/>
        </p:nvCxnSpPr>
        <p:spPr>
          <a:xfrm>
            <a:off x="6013450" y="3408363"/>
            <a:ext cx="0" cy="2636837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265863" y="6107113"/>
            <a:ext cx="1039812" cy="415925"/>
          </a:xfrm>
          <a:prstGeom prst="rect">
            <a:avLst/>
          </a:prstGeom>
          <a:noFill/>
          <a:ln w="12700">
            <a:noFill/>
            <a:prstDash val="solid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>
                <a:solidFill>
                  <a:srgbClr val="000000"/>
                </a:solidFill>
                <a:latin typeface="Calibri"/>
                <a:cs typeface="+mn-cs"/>
              </a:rPr>
              <a:t>EDF</a:t>
            </a: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 evaluation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Nov-14</a:t>
            </a:r>
          </a:p>
        </p:txBody>
      </p:sp>
      <p:pic>
        <p:nvPicPr>
          <p:cNvPr id="330816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897563" y="5780088"/>
            <a:ext cx="42545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0817" name="Picture 1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299450" y="4225925"/>
            <a:ext cx="633413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8" name="Straight Connector 107"/>
          <p:cNvCxnSpPr/>
          <p:nvPr/>
        </p:nvCxnSpPr>
        <p:spPr>
          <a:xfrm rot="10800000" flipH="1">
            <a:off x="7418388" y="1990725"/>
            <a:ext cx="1116012" cy="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0819" name="Picture 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526463" y="2706688"/>
            <a:ext cx="54133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0820" name="Picture 3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526463" y="1778000"/>
            <a:ext cx="4413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9" name="TextBox 108"/>
          <p:cNvSpPr txBox="1"/>
          <p:nvPr/>
        </p:nvSpPr>
        <p:spPr>
          <a:xfrm>
            <a:off x="7356475" y="1768475"/>
            <a:ext cx="1198563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Puget Sound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Energy • Q1-16</a:t>
            </a:r>
          </a:p>
        </p:txBody>
      </p:sp>
      <p:cxnSp>
        <p:nvCxnSpPr>
          <p:cNvPr id="111" name="Straight Connector 110"/>
          <p:cNvCxnSpPr/>
          <p:nvPr/>
        </p:nvCxnSpPr>
        <p:spPr>
          <a:xfrm>
            <a:off x="6324600" y="3200400"/>
            <a:ext cx="0" cy="720725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59550" y="3657600"/>
            <a:ext cx="16700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>
                <a:solidFill>
                  <a:srgbClr val="000000"/>
                </a:solidFill>
                <a:latin typeface="Calibri"/>
                <a:cs typeface="+mn-cs"/>
              </a:rPr>
              <a:t>NREL</a:t>
            </a:r>
            <a:r>
              <a:rPr lang="en-US" sz="1050" dirty="0">
                <a:solidFill>
                  <a:srgbClr val="000000"/>
                </a:solidFill>
                <a:latin typeface="Calibri"/>
                <a:cs typeface="+mn-cs"/>
              </a:rPr>
              <a:t> certification • Dec-14</a:t>
            </a:r>
          </a:p>
        </p:txBody>
      </p:sp>
      <p:pic>
        <p:nvPicPr>
          <p:cNvPr id="330824" name="Picture 6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361113" y="3881438"/>
            <a:ext cx="10509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2" name="Straight Connector 61"/>
          <p:cNvCxnSpPr/>
          <p:nvPr/>
        </p:nvCxnSpPr>
        <p:spPr>
          <a:xfrm>
            <a:off x="6623050" y="2898775"/>
            <a:ext cx="1987550" cy="0"/>
          </a:xfrm>
          <a:prstGeom prst="line">
            <a:avLst/>
          </a:prstGeom>
          <a:ln w="127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>
            <a:off x="5499100" y="2332038"/>
            <a:ext cx="584200" cy="0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0827" name="Picture 30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5486400" y="1352550"/>
            <a:ext cx="44767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75" y="5429250"/>
            <a:ext cx="10493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03" name="Title 4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38188"/>
          </a:xfrm>
        </p:spPr>
        <p:txBody>
          <a:bodyPr/>
          <a:lstStyle/>
          <a:p>
            <a:pPr eaLnBrk="1" hangingPunct="1"/>
            <a:r>
              <a:rPr altLang="ru-RU" smtClean="0"/>
              <a:t>Primus Power EnergyCells and EnergyPods®: distributed storage at a low total cost of ownership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12863" y="914400"/>
            <a:ext cx="2684462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8200"/>
                </a:solidFill>
                <a:latin typeface="Calibri"/>
                <a:cs typeface="+mn-cs"/>
              </a:rPr>
              <a:t>EnergyPod®</a:t>
            </a:r>
            <a:endParaRPr lang="en-US" b="1" dirty="0">
              <a:solidFill>
                <a:srgbClr val="FF8200"/>
              </a:solidFill>
              <a:latin typeface="Calibri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Calibri"/>
                <a:cs typeface="+mn-cs"/>
              </a:rPr>
              <a:t>utility-scale customers</a:t>
            </a:r>
            <a:endParaRPr lang="en-US" sz="1100" b="1" baseline="50000" dirty="0">
              <a:solidFill>
                <a:srgbClr val="000000"/>
              </a:solidFill>
              <a:latin typeface="Calibri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+mn-cs"/>
              </a:rPr>
              <a:t>1,000 kWh • 280 kW nominal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34000" y="914400"/>
            <a:ext cx="3505200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8200"/>
                </a:solidFill>
                <a:latin typeface="Calibri"/>
                <a:cs typeface="+mn-cs"/>
              </a:rPr>
              <a:t>EnergyCell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Calibri"/>
                <a:cs typeface="+mn-cs"/>
              </a:rPr>
              <a:t>commercial/industrial customers</a:t>
            </a:r>
            <a:endParaRPr lang="en-US" sz="1100" b="1" baseline="50000" dirty="0">
              <a:solidFill>
                <a:srgbClr val="000000"/>
              </a:solidFill>
              <a:latin typeface="Calibri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+mn-cs"/>
              </a:rPr>
              <a:t>72 kWh • 20 kW nominal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9988" y="5059363"/>
            <a:ext cx="68310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cs typeface="+mn-cs"/>
              </a:rPr>
              <a:t>Primus Power’s </a:t>
            </a:r>
            <a:r>
              <a:rPr lang="en-US" b="1" dirty="0">
                <a:solidFill>
                  <a:srgbClr val="FF8200"/>
                </a:solidFill>
                <a:latin typeface="Calibri"/>
                <a:cs typeface="+mn-cs"/>
              </a:rPr>
              <a:t>low total cost of ownership </a:t>
            </a:r>
            <a:r>
              <a:rPr lang="en-US" dirty="0">
                <a:solidFill>
                  <a:srgbClr val="000000"/>
                </a:solidFill>
                <a:latin typeface="Calibri"/>
                <a:cs typeface="+mn-cs"/>
              </a:rPr>
              <a:t>enabled by:</a:t>
            </a:r>
          </a:p>
        </p:txBody>
      </p:sp>
      <p:pic>
        <p:nvPicPr>
          <p:cNvPr id="33280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7500" y="5429250"/>
            <a:ext cx="7794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0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4950" y="5429250"/>
            <a:ext cx="777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0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0813" y="5429250"/>
            <a:ext cx="8747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43513" y="5429250"/>
            <a:ext cx="7794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11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87425" y="2106613"/>
            <a:ext cx="352425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12" name="Picture 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64175" y="2349500"/>
            <a:ext cx="32448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ru-RU" smtClean="0"/>
              <a:t>Primus Power’s EnergyCell is a superior flow battery design</a:t>
            </a:r>
          </a:p>
        </p:txBody>
      </p:sp>
      <p:sp>
        <p:nvSpPr>
          <p:cNvPr id="20" name="Rectangle 19"/>
          <p:cNvSpPr/>
          <p:nvPr/>
        </p:nvSpPr>
        <p:spPr>
          <a:xfrm rot="16200000">
            <a:off x="7312819" y="1315244"/>
            <a:ext cx="1846262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Fewer parts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Low cost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High performance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High reliability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Rapid installation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3838" y="6569075"/>
            <a:ext cx="2319337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000000"/>
                </a:solidFill>
                <a:latin typeface="Calibri"/>
                <a:cs typeface="+mn-cs"/>
              </a:rPr>
              <a:t>Traditional flow battery diagram from ZBB website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76200" y="582613"/>
          <a:ext cx="7383463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570"/>
                <a:gridCol w="761962"/>
                <a:gridCol w="808627"/>
                <a:gridCol w="791230"/>
                <a:gridCol w="791230"/>
                <a:gridCol w="791230"/>
                <a:gridCol w="454480"/>
                <a:gridCol w="488725"/>
                <a:gridCol w="943205"/>
                <a:gridCol w="943204"/>
              </a:tblGrid>
              <a:tr h="652285">
                <a:tc gridSpan="3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5" marR="91435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Traditional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flow batteries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solidFill>
                      <a:srgbClr val="FFE3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Primus Power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EnergyCell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solidFill>
                      <a:srgbClr val="8EE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9897">
                <a:tc gridSpan="3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35" marR="91435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35" marR="91435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b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99265">
                <a:tc gridSpan="3"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Separator / </a:t>
                      </a:r>
                    </a:p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membrane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Membrane is inherent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to design:</a:t>
                      </a:r>
                      <a:endParaRPr lang="en-US" sz="120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365760" lvl="0" indent="-18288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High resistance</a:t>
                      </a:r>
                    </a:p>
                    <a:p>
                      <a:pPr marL="365760" lvl="0" indent="-18288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Life-limiting</a:t>
                      </a:r>
                    </a:p>
                    <a:p>
                      <a:pPr marL="365760" lvl="0" indent="-18288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Catastrophic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failure modes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Clean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sheet design: no membrane</a:t>
                      </a:r>
                    </a:p>
                    <a:p>
                      <a:pPr marL="365760" lvl="0" indent="-18288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Low resistance</a:t>
                      </a:r>
                    </a:p>
                    <a:p>
                      <a:pPr marL="365760" lvl="0" indent="-18288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Long stack life  </a:t>
                      </a:r>
                    </a:p>
                    <a:p>
                      <a:pPr marL="365760" lvl="0" indent="-18288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Fewer failure modes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489">
                <a:tc gridSpan="3"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Electrodes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Plastic, graphite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+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 felt is consumed.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2,000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– 5,000 cycles.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Non corroding Titanium.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Tested to 30,000 cycles.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863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Flow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Voltage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-US" sz="1400" b="1" dirty="0" err="1" smtClean="0">
                          <a:solidFill>
                            <a:srgbClr val="000000"/>
                          </a:solidFill>
                        </a:rPr>
                        <a:t>VDC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</a:rPr>
                        <a:t>Current density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(mA/cm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1400" b="1" i="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45718" marR="45718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ZnBr</a:t>
                      </a:r>
                      <a:r>
                        <a:rPr kumimoji="0" lang="en-US" sz="120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kumimoji="0" lang="en-US" sz="120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Vanadium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Fe</a:t>
                      </a:r>
                      <a:r>
                        <a:rPr kumimoji="0" lang="en-US" sz="120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Cr</a:t>
                      </a:r>
                      <a:r>
                        <a:rPr kumimoji="0" lang="en-US" sz="120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kumimoji="0" lang="en-US" sz="12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Whitney-Book"/>
                        <a:cs typeface="Tahoma"/>
                      </a:endParaRPr>
                    </a:p>
                  </a:txBody>
                  <a:tcPr marL="45718" marR="4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1.2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Whitney-Book"/>
                        <a:cs typeface="Tahoma"/>
                      </a:endParaRPr>
                    </a:p>
                  </a:txBody>
                  <a:tcPr marL="91435" marR="9143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20 – 50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30 – 40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20 – 40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Whitney-Book"/>
                        <a:cs typeface="Tahoma"/>
                      </a:endParaRPr>
                    </a:p>
                  </a:txBody>
                  <a:tcPr marL="91435" marR="9143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ZnBr</a:t>
                      </a:r>
                      <a:r>
                        <a:rPr kumimoji="0" lang="en-US" sz="120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1.8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200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620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Tanks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Flow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loops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Pumps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99428">
                <a:tc gridSpan="3"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System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design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Stack treated separate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from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balance of plant, volumetrically inefficient.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Stack and balance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of plant are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tightly integrated.  Modular, high volume manufacturing approach.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34914" name="Picture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9450" y="1384300"/>
            <a:ext cx="2636838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491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6088" y="1301750"/>
            <a:ext cx="995362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7745413" y="1670050"/>
            <a:ext cx="0" cy="466407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074025" y="1670050"/>
            <a:ext cx="0" cy="466407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402638" y="1670050"/>
            <a:ext cx="0" cy="466407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731250" y="1670050"/>
            <a:ext cx="0" cy="466407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453313" y="3240088"/>
            <a:ext cx="306387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50175" y="3240088"/>
            <a:ext cx="3048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094663" y="3240088"/>
            <a:ext cx="3048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83550" y="4579938"/>
            <a:ext cx="3048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86725" y="3910013"/>
            <a:ext cx="3048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50175" y="4579938"/>
            <a:ext cx="3048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785100" y="5903913"/>
            <a:ext cx="3048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426450" y="5903913"/>
            <a:ext cx="3048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418513" y="3903663"/>
            <a:ext cx="3048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740775" y="5903913"/>
            <a:ext cx="3048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418513" y="3240088"/>
            <a:ext cx="3048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458075" y="5259388"/>
            <a:ext cx="3048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754938" y="5259388"/>
            <a:ext cx="3048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421688" y="5259388"/>
            <a:ext cx="3048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ru-RU" smtClean="0"/>
              <a:t>EnergyPod®: safe, proven chemistry meets great engineering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341194" y="838200"/>
          <a:ext cx="8650405" cy="747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6900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2927350"/>
            <a:ext cx="167640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4849813"/>
            <a:ext cx="1981200" cy="1431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cs typeface="+mn-cs"/>
              </a:rPr>
              <a:t>Innovative electrode design</a:t>
            </a:r>
          </a:p>
          <a:p>
            <a:pPr marL="182880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</a:rPr>
              <a:t>Titanium electrode</a:t>
            </a:r>
          </a:p>
          <a:p>
            <a:pPr marL="182880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</a:rPr>
              <a:t>Industry-leading current density</a:t>
            </a:r>
          </a:p>
          <a:p>
            <a:pPr marL="182880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</a:rPr>
              <a:t>Multi-lane, multi-level flow control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1425" y="4849813"/>
            <a:ext cx="1981200" cy="124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cs typeface="+mn-cs"/>
              </a:rPr>
              <a:t>Patented electrode stack</a:t>
            </a:r>
          </a:p>
          <a:p>
            <a:pPr marL="182880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</a:rPr>
              <a:t>No separator</a:t>
            </a:r>
          </a:p>
          <a:p>
            <a:pPr marL="182880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</a:rPr>
              <a:t>Patented flow architecture</a:t>
            </a:r>
          </a:p>
          <a:p>
            <a:pPr marL="182880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</a:rPr>
              <a:t>Tested for 20-year life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4849813"/>
            <a:ext cx="2057400" cy="1431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cs typeface="+mn-cs"/>
              </a:rPr>
              <a:t>Low cost system design</a:t>
            </a:r>
          </a:p>
          <a:p>
            <a:pPr marL="182880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</a:rPr>
              <a:t>Single flow loop</a:t>
            </a:r>
          </a:p>
          <a:p>
            <a:pPr marL="182880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</a:rPr>
              <a:t>Sized for high value storage applications</a:t>
            </a:r>
          </a:p>
          <a:p>
            <a:pPr marL="182880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</a:rPr>
              <a:t>Fully contained pump &amp; controls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81800" y="4849813"/>
            <a:ext cx="23622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  <a:cs typeface="+mn-cs"/>
              </a:rPr>
              <a:t>Short customer “time to money”</a:t>
            </a:r>
          </a:p>
          <a:p>
            <a:pPr marL="182880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</a:rPr>
              <a:t>Factory built &amp; tested</a:t>
            </a:r>
          </a:p>
          <a:p>
            <a:pPr marL="182880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</a:rPr>
              <a:t>Multipoint monitoring</a:t>
            </a:r>
          </a:p>
          <a:p>
            <a:pPr marL="182880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</a:rPr>
              <a:t>Seamless system integration</a:t>
            </a:r>
          </a:p>
          <a:p>
            <a:pPr marL="182880" indent="-182880" defTabSz="4572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cs typeface="+mn-cs"/>
              </a:rPr>
              <a:t>Modular scalability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763" y="1778000"/>
            <a:ext cx="1600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000"/>
                </a:solidFill>
                <a:latin typeface="Calibri"/>
                <a:cs typeface="+mn-cs"/>
              </a:rPr>
              <a:t>Power density at low cost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1778000"/>
            <a:ext cx="19812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000"/>
                </a:solidFill>
                <a:latin typeface="Calibri"/>
                <a:cs typeface="+mn-cs"/>
              </a:rPr>
              <a:t>Robust and durable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00563" y="1778000"/>
            <a:ext cx="20574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000"/>
                </a:solidFill>
                <a:latin typeface="Calibri"/>
                <a:cs typeface="+mn-cs"/>
              </a:rPr>
              <a:t>Simple and reliable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1800" y="1778000"/>
            <a:ext cx="1676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000"/>
                </a:solidFill>
                <a:latin typeface="Calibri"/>
                <a:cs typeface="+mn-cs"/>
              </a:rPr>
              <a:t>Rapid permitting and installation</a:t>
            </a:r>
          </a:p>
        </p:txBody>
      </p:sp>
      <p:pic>
        <p:nvPicPr>
          <p:cNvPr id="336909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9363" y="2684463"/>
            <a:ext cx="19637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6910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5100" y="2616200"/>
            <a:ext cx="24003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6911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94250" y="2228850"/>
            <a:ext cx="16033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Тепловая энергетика прозрач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4739" name="Line 3"/>
          <p:cNvSpPr>
            <a:spLocks noChangeShapeType="1"/>
          </p:cNvSpPr>
          <p:nvPr/>
        </p:nvSpPr>
        <p:spPr bwMode="auto">
          <a:xfrm>
            <a:off x="400050" y="434975"/>
            <a:ext cx="8713788" cy="0"/>
          </a:xfrm>
          <a:prstGeom prst="line">
            <a:avLst/>
          </a:prstGeom>
          <a:noFill/>
          <a:ln w="9525">
            <a:solidFill>
              <a:srgbClr val="0099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3135313" y="620713"/>
            <a:ext cx="3529012" cy="647700"/>
          </a:xfrm>
          <a:prstGeom prst="rect">
            <a:avLst/>
          </a:prstGeom>
          <a:gradFill rotWithShape="1">
            <a:gsLst>
              <a:gs pos="0">
                <a:srgbClr val="000060"/>
              </a:gs>
              <a:gs pos="50000">
                <a:srgbClr val="0000CA"/>
              </a:gs>
              <a:gs pos="100000">
                <a:srgbClr val="000060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2000" b="1">
                <a:solidFill>
                  <a:srgbClr val="FFFFFF"/>
                </a:solidFill>
              </a:rPr>
              <a:t>ТЕПЛОЭНЕРГЕТИКА</a:t>
            </a:r>
          </a:p>
        </p:txBody>
      </p:sp>
      <p:sp>
        <p:nvSpPr>
          <p:cNvPr id="244741" name="Rectangle 5"/>
          <p:cNvSpPr>
            <a:spLocks noChangeArrowheads="1"/>
          </p:cNvSpPr>
          <p:nvPr/>
        </p:nvSpPr>
        <p:spPr bwMode="auto">
          <a:xfrm>
            <a:off x="542925" y="1628775"/>
            <a:ext cx="1673225" cy="576263"/>
          </a:xfrm>
          <a:prstGeom prst="rect">
            <a:avLst/>
          </a:prstGeom>
          <a:gradFill rotWithShape="1">
            <a:gsLst>
              <a:gs pos="0">
                <a:srgbClr val="000060"/>
              </a:gs>
              <a:gs pos="50000">
                <a:srgbClr val="0000F8"/>
              </a:gs>
              <a:gs pos="100000">
                <a:srgbClr val="000060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FFFFFF"/>
                </a:solidFill>
              </a:rPr>
              <a:t>Теплофизические</a:t>
            </a:r>
          </a:p>
          <a:p>
            <a:pPr algn="ctr" eaLnBrk="1" hangingPunct="1"/>
            <a:r>
              <a:rPr lang="ru-RU" altLang="ru-RU" sz="1200" b="1">
                <a:solidFill>
                  <a:srgbClr val="FFFFFF"/>
                </a:solidFill>
              </a:rPr>
              <a:t>свойства веществ</a:t>
            </a:r>
          </a:p>
        </p:txBody>
      </p:sp>
      <p:sp>
        <p:nvSpPr>
          <p:cNvPr id="244742" name="Rectangle 6"/>
          <p:cNvSpPr>
            <a:spLocks noChangeArrowheads="1"/>
          </p:cNvSpPr>
          <p:nvPr/>
        </p:nvSpPr>
        <p:spPr bwMode="auto">
          <a:xfrm>
            <a:off x="2292350" y="1628775"/>
            <a:ext cx="1512888" cy="576263"/>
          </a:xfrm>
          <a:prstGeom prst="rect">
            <a:avLst/>
          </a:prstGeom>
          <a:gradFill rotWithShape="1">
            <a:gsLst>
              <a:gs pos="0">
                <a:srgbClr val="000060"/>
              </a:gs>
              <a:gs pos="50000">
                <a:srgbClr val="0000F8"/>
              </a:gs>
              <a:gs pos="100000">
                <a:srgbClr val="000060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FFFFFF"/>
                </a:solidFill>
              </a:rPr>
              <a:t>Горение</a:t>
            </a:r>
          </a:p>
        </p:txBody>
      </p:sp>
      <p:sp>
        <p:nvSpPr>
          <p:cNvPr id="244743" name="Rectangle 7"/>
          <p:cNvSpPr>
            <a:spLocks noChangeArrowheads="1"/>
          </p:cNvSpPr>
          <p:nvPr/>
        </p:nvSpPr>
        <p:spPr bwMode="auto">
          <a:xfrm>
            <a:off x="3897313" y="1628775"/>
            <a:ext cx="1512887" cy="576263"/>
          </a:xfrm>
          <a:prstGeom prst="rect">
            <a:avLst/>
          </a:prstGeom>
          <a:gradFill rotWithShape="1">
            <a:gsLst>
              <a:gs pos="0">
                <a:srgbClr val="000060"/>
              </a:gs>
              <a:gs pos="50000">
                <a:srgbClr val="0000F8"/>
              </a:gs>
              <a:gs pos="100000">
                <a:srgbClr val="000060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FFFFFF"/>
                </a:solidFill>
              </a:rPr>
              <a:t>Тепло и</a:t>
            </a:r>
          </a:p>
          <a:p>
            <a:pPr algn="ctr" eaLnBrk="1" hangingPunct="1"/>
            <a:r>
              <a:rPr lang="ru-RU" altLang="ru-RU" sz="1200" b="1">
                <a:solidFill>
                  <a:srgbClr val="FFFFFF"/>
                </a:solidFill>
              </a:rPr>
              <a:t>массообмен</a:t>
            </a:r>
          </a:p>
        </p:txBody>
      </p:sp>
      <p:sp>
        <p:nvSpPr>
          <p:cNvPr id="244744" name="Rectangle 8"/>
          <p:cNvSpPr>
            <a:spLocks noChangeArrowheads="1"/>
          </p:cNvSpPr>
          <p:nvPr/>
        </p:nvSpPr>
        <p:spPr bwMode="auto">
          <a:xfrm>
            <a:off x="5529263" y="1628775"/>
            <a:ext cx="1512887" cy="576263"/>
          </a:xfrm>
          <a:prstGeom prst="rect">
            <a:avLst/>
          </a:prstGeom>
          <a:gradFill rotWithShape="1">
            <a:gsLst>
              <a:gs pos="0">
                <a:srgbClr val="000060"/>
              </a:gs>
              <a:gs pos="50000">
                <a:srgbClr val="0000F8"/>
              </a:gs>
              <a:gs pos="100000">
                <a:srgbClr val="000060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FFFFFF"/>
                </a:solidFill>
              </a:rPr>
              <a:t>Динамика</a:t>
            </a:r>
          </a:p>
          <a:p>
            <a:pPr algn="ctr" eaLnBrk="1" hangingPunct="1"/>
            <a:r>
              <a:rPr lang="ru-RU" altLang="ru-RU" sz="1200" b="1">
                <a:solidFill>
                  <a:srgbClr val="FFFFFF"/>
                </a:solidFill>
              </a:rPr>
              <a:t>течений среды</a:t>
            </a:r>
          </a:p>
        </p:txBody>
      </p:sp>
      <p:sp>
        <p:nvSpPr>
          <p:cNvPr id="244745" name="Rectangle 9"/>
          <p:cNvSpPr>
            <a:spLocks noChangeArrowheads="1"/>
          </p:cNvSpPr>
          <p:nvPr/>
        </p:nvSpPr>
        <p:spPr bwMode="auto">
          <a:xfrm>
            <a:off x="7108825" y="1628775"/>
            <a:ext cx="1512888" cy="576263"/>
          </a:xfrm>
          <a:prstGeom prst="rect">
            <a:avLst/>
          </a:prstGeom>
          <a:gradFill rotWithShape="1">
            <a:gsLst>
              <a:gs pos="0">
                <a:srgbClr val="000060"/>
              </a:gs>
              <a:gs pos="50000">
                <a:srgbClr val="0000F8"/>
              </a:gs>
              <a:gs pos="100000">
                <a:srgbClr val="000060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FFFFFF"/>
                </a:solidFill>
              </a:rPr>
              <a:t>Электро-</a:t>
            </a:r>
          </a:p>
          <a:p>
            <a:pPr algn="ctr" eaLnBrk="1" hangingPunct="1"/>
            <a:r>
              <a:rPr lang="ru-RU" altLang="ru-RU" sz="1200" b="1">
                <a:solidFill>
                  <a:srgbClr val="FFFFFF"/>
                </a:solidFill>
              </a:rPr>
              <a:t>физика</a:t>
            </a:r>
          </a:p>
        </p:txBody>
      </p:sp>
      <p:sp>
        <p:nvSpPr>
          <p:cNvPr id="244746" name="Rectangle 10"/>
          <p:cNvSpPr>
            <a:spLocks noChangeArrowheads="1"/>
          </p:cNvSpPr>
          <p:nvPr/>
        </p:nvSpPr>
        <p:spPr bwMode="auto">
          <a:xfrm>
            <a:off x="560388" y="4076700"/>
            <a:ext cx="1368425" cy="287338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Топливо</a:t>
            </a:r>
          </a:p>
        </p:txBody>
      </p:sp>
      <p:sp>
        <p:nvSpPr>
          <p:cNvPr id="244747" name="Rectangle 11"/>
          <p:cNvSpPr>
            <a:spLocks noChangeArrowheads="1"/>
          </p:cNvSpPr>
          <p:nvPr/>
        </p:nvSpPr>
        <p:spPr bwMode="auto">
          <a:xfrm>
            <a:off x="560388" y="4581525"/>
            <a:ext cx="1368425" cy="287338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Материалы</a:t>
            </a:r>
          </a:p>
        </p:txBody>
      </p:sp>
      <p:sp>
        <p:nvSpPr>
          <p:cNvPr id="244748" name="Rectangle 12"/>
          <p:cNvSpPr>
            <a:spLocks noChangeArrowheads="1"/>
          </p:cNvSpPr>
          <p:nvPr/>
        </p:nvSpPr>
        <p:spPr bwMode="auto">
          <a:xfrm>
            <a:off x="560388" y="5084763"/>
            <a:ext cx="1368425" cy="287337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Прочность</a:t>
            </a:r>
          </a:p>
        </p:txBody>
      </p:sp>
      <p:sp>
        <p:nvSpPr>
          <p:cNvPr id="244749" name="Rectangle 13"/>
          <p:cNvSpPr>
            <a:spLocks noChangeArrowheads="1"/>
          </p:cNvSpPr>
          <p:nvPr/>
        </p:nvSpPr>
        <p:spPr bwMode="auto">
          <a:xfrm rot="-5400000">
            <a:off x="7630319" y="2680494"/>
            <a:ext cx="2441575" cy="287337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Экономика</a:t>
            </a:r>
          </a:p>
        </p:txBody>
      </p:sp>
      <p:sp>
        <p:nvSpPr>
          <p:cNvPr id="244750" name="Rectangle 14"/>
          <p:cNvSpPr>
            <a:spLocks noChangeArrowheads="1"/>
          </p:cNvSpPr>
          <p:nvPr/>
        </p:nvSpPr>
        <p:spPr bwMode="auto">
          <a:xfrm>
            <a:off x="4198938" y="2711450"/>
            <a:ext cx="1009650" cy="501650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гидро-</a:t>
            </a:r>
          </a:p>
        </p:txBody>
      </p:sp>
      <p:sp>
        <p:nvSpPr>
          <p:cNvPr id="244751" name="Rectangle 15"/>
          <p:cNvSpPr>
            <a:spLocks noChangeArrowheads="1"/>
          </p:cNvSpPr>
          <p:nvPr/>
        </p:nvSpPr>
        <p:spPr bwMode="auto">
          <a:xfrm>
            <a:off x="5286375" y="2711450"/>
            <a:ext cx="1009650" cy="501650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газо-</a:t>
            </a:r>
          </a:p>
        </p:txBody>
      </p:sp>
      <p:sp>
        <p:nvSpPr>
          <p:cNvPr id="244752" name="Rectangle 16"/>
          <p:cNvSpPr>
            <a:spLocks noChangeArrowheads="1"/>
          </p:cNvSpPr>
          <p:nvPr/>
        </p:nvSpPr>
        <p:spPr bwMode="auto">
          <a:xfrm>
            <a:off x="6337300" y="2711450"/>
            <a:ext cx="1009650" cy="501650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400" b="1">
                <a:solidFill>
                  <a:srgbClr val="000000"/>
                </a:solidFill>
              </a:rPr>
              <a:t>плазма</a:t>
            </a:r>
          </a:p>
        </p:txBody>
      </p:sp>
      <p:sp>
        <p:nvSpPr>
          <p:cNvPr id="244753" name="Rectangle 17"/>
          <p:cNvSpPr>
            <a:spLocks noChangeArrowheads="1"/>
          </p:cNvSpPr>
          <p:nvPr/>
        </p:nvSpPr>
        <p:spPr bwMode="auto">
          <a:xfrm>
            <a:off x="7388225" y="2711450"/>
            <a:ext cx="1152525" cy="501650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сверхпро-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водимость</a:t>
            </a:r>
          </a:p>
        </p:txBody>
      </p:sp>
      <p:sp>
        <p:nvSpPr>
          <p:cNvPr id="244754" name="Oval 18"/>
          <p:cNvSpPr>
            <a:spLocks noChangeArrowheads="1"/>
          </p:cNvSpPr>
          <p:nvPr/>
        </p:nvSpPr>
        <p:spPr bwMode="auto">
          <a:xfrm>
            <a:off x="2921000" y="4221163"/>
            <a:ext cx="3095625" cy="1439862"/>
          </a:xfrm>
          <a:prstGeom prst="ellipse">
            <a:avLst/>
          </a:prstGeom>
          <a:gradFill rotWithShape="1">
            <a:gsLst>
              <a:gs pos="0">
                <a:srgbClr val="000060"/>
              </a:gs>
              <a:gs pos="50000">
                <a:srgbClr val="2323FF"/>
              </a:gs>
              <a:gs pos="100000">
                <a:srgbClr val="000060"/>
              </a:gs>
            </a:gsLst>
            <a:lin ang="5400000" scaled="1"/>
          </a:gradFill>
          <a:ln w="9525">
            <a:solidFill>
              <a:srgbClr val="00006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600">
                <a:solidFill>
                  <a:srgbClr val="FFFFFF"/>
                </a:solidFill>
              </a:rPr>
              <a:t>ОБОРУДОВАНИЕ</a:t>
            </a:r>
          </a:p>
        </p:txBody>
      </p:sp>
      <p:sp>
        <p:nvSpPr>
          <p:cNvPr id="244755" name="Line 19"/>
          <p:cNvSpPr>
            <a:spLocks noChangeShapeType="1"/>
          </p:cNvSpPr>
          <p:nvPr/>
        </p:nvSpPr>
        <p:spPr bwMode="auto">
          <a:xfrm flipH="1">
            <a:off x="1474788" y="908050"/>
            <a:ext cx="1660525" cy="708025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56" name="Line 20"/>
          <p:cNvSpPr>
            <a:spLocks noChangeShapeType="1"/>
          </p:cNvSpPr>
          <p:nvPr/>
        </p:nvSpPr>
        <p:spPr bwMode="auto">
          <a:xfrm>
            <a:off x="6664325" y="908050"/>
            <a:ext cx="1439863" cy="720725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57" name="Line 21"/>
          <p:cNvSpPr>
            <a:spLocks noChangeShapeType="1"/>
          </p:cNvSpPr>
          <p:nvPr/>
        </p:nvSpPr>
        <p:spPr bwMode="auto">
          <a:xfrm>
            <a:off x="4792663" y="1268413"/>
            <a:ext cx="0" cy="360362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58" name="Line 22"/>
          <p:cNvSpPr>
            <a:spLocks noChangeShapeType="1"/>
          </p:cNvSpPr>
          <p:nvPr/>
        </p:nvSpPr>
        <p:spPr bwMode="auto">
          <a:xfrm flipH="1">
            <a:off x="3063875" y="1268413"/>
            <a:ext cx="863600" cy="360362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59" name="Line 23"/>
          <p:cNvSpPr>
            <a:spLocks noChangeShapeType="1"/>
          </p:cNvSpPr>
          <p:nvPr/>
        </p:nvSpPr>
        <p:spPr bwMode="auto">
          <a:xfrm>
            <a:off x="5727700" y="1268413"/>
            <a:ext cx="720725" cy="360362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60" name="Line 24"/>
          <p:cNvSpPr>
            <a:spLocks noChangeShapeType="1"/>
          </p:cNvSpPr>
          <p:nvPr/>
        </p:nvSpPr>
        <p:spPr bwMode="auto">
          <a:xfrm flipH="1">
            <a:off x="4935538" y="2244725"/>
            <a:ext cx="1081087" cy="503238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61" name="Line 25"/>
          <p:cNvSpPr>
            <a:spLocks noChangeShapeType="1"/>
          </p:cNvSpPr>
          <p:nvPr/>
        </p:nvSpPr>
        <p:spPr bwMode="auto">
          <a:xfrm flipH="1">
            <a:off x="5835650" y="2205038"/>
            <a:ext cx="612775" cy="477837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62" name="Line 26"/>
          <p:cNvSpPr>
            <a:spLocks noChangeShapeType="1"/>
          </p:cNvSpPr>
          <p:nvPr/>
        </p:nvSpPr>
        <p:spPr bwMode="auto">
          <a:xfrm>
            <a:off x="6880225" y="2205038"/>
            <a:ext cx="144463" cy="503237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63" name="Line 27"/>
          <p:cNvSpPr>
            <a:spLocks noChangeShapeType="1"/>
          </p:cNvSpPr>
          <p:nvPr/>
        </p:nvSpPr>
        <p:spPr bwMode="auto">
          <a:xfrm flipH="1">
            <a:off x="7164388" y="2206625"/>
            <a:ext cx="487362" cy="476250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64" name="Line 28"/>
          <p:cNvSpPr>
            <a:spLocks noChangeShapeType="1"/>
          </p:cNvSpPr>
          <p:nvPr/>
        </p:nvSpPr>
        <p:spPr bwMode="auto">
          <a:xfrm>
            <a:off x="8115300" y="2232025"/>
            <a:ext cx="142875" cy="503238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65" name="Line 29"/>
          <p:cNvSpPr>
            <a:spLocks noChangeShapeType="1"/>
          </p:cNvSpPr>
          <p:nvPr/>
        </p:nvSpPr>
        <p:spPr bwMode="auto">
          <a:xfrm>
            <a:off x="2689225" y="3854450"/>
            <a:ext cx="550863" cy="352425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66" name="Line 30"/>
          <p:cNvSpPr>
            <a:spLocks noChangeShapeType="1"/>
          </p:cNvSpPr>
          <p:nvPr/>
        </p:nvSpPr>
        <p:spPr bwMode="auto">
          <a:xfrm>
            <a:off x="3352800" y="3357563"/>
            <a:ext cx="358775" cy="503237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67" name="Line 31"/>
          <p:cNvSpPr>
            <a:spLocks noChangeShapeType="1"/>
          </p:cNvSpPr>
          <p:nvPr/>
        </p:nvSpPr>
        <p:spPr bwMode="auto">
          <a:xfrm>
            <a:off x="4360863" y="3357563"/>
            <a:ext cx="0" cy="503237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68" name="Line 32"/>
          <p:cNvSpPr>
            <a:spLocks noChangeShapeType="1"/>
          </p:cNvSpPr>
          <p:nvPr/>
        </p:nvSpPr>
        <p:spPr bwMode="auto">
          <a:xfrm flipH="1">
            <a:off x="5008563" y="3429000"/>
            <a:ext cx="431800" cy="431800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69" name="Line 33"/>
          <p:cNvSpPr>
            <a:spLocks noChangeShapeType="1"/>
          </p:cNvSpPr>
          <p:nvPr/>
        </p:nvSpPr>
        <p:spPr bwMode="auto">
          <a:xfrm flipH="1">
            <a:off x="5584825" y="3500438"/>
            <a:ext cx="647700" cy="433387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70" name="Line 34"/>
          <p:cNvSpPr>
            <a:spLocks noChangeShapeType="1"/>
          </p:cNvSpPr>
          <p:nvPr/>
        </p:nvSpPr>
        <p:spPr bwMode="auto">
          <a:xfrm>
            <a:off x="1984375" y="4221163"/>
            <a:ext cx="863600" cy="360362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71" name="Line 35"/>
          <p:cNvSpPr>
            <a:spLocks noChangeShapeType="1"/>
          </p:cNvSpPr>
          <p:nvPr/>
        </p:nvSpPr>
        <p:spPr bwMode="auto">
          <a:xfrm>
            <a:off x="1984375" y="4724400"/>
            <a:ext cx="863600" cy="73025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72" name="Line 36"/>
          <p:cNvSpPr>
            <a:spLocks noChangeShapeType="1"/>
          </p:cNvSpPr>
          <p:nvPr/>
        </p:nvSpPr>
        <p:spPr bwMode="auto">
          <a:xfrm flipV="1">
            <a:off x="1984375" y="5084763"/>
            <a:ext cx="863600" cy="144462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73" name="Line 37"/>
          <p:cNvSpPr>
            <a:spLocks noChangeShapeType="1"/>
          </p:cNvSpPr>
          <p:nvPr/>
        </p:nvSpPr>
        <p:spPr bwMode="auto">
          <a:xfrm flipV="1">
            <a:off x="1984375" y="5300663"/>
            <a:ext cx="935038" cy="433387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74" name="Line 39"/>
          <p:cNvSpPr>
            <a:spLocks noChangeShapeType="1"/>
          </p:cNvSpPr>
          <p:nvPr/>
        </p:nvSpPr>
        <p:spPr bwMode="auto">
          <a:xfrm flipV="1">
            <a:off x="6088063" y="4365625"/>
            <a:ext cx="647700" cy="215900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75" name="Line 40"/>
          <p:cNvSpPr>
            <a:spLocks noChangeShapeType="1"/>
          </p:cNvSpPr>
          <p:nvPr/>
        </p:nvSpPr>
        <p:spPr bwMode="auto">
          <a:xfrm flipV="1">
            <a:off x="6088063" y="4724400"/>
            <a:ext cx="647700" cy="73025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76" name="Line 41"/>
          <p:cNvSpPr>
            <a:spLocks noChangeShapeType="1"/>
          </p:cNvSpPr>
          <p:nvPr/>
        </p:nvSpPr>
        <p:spPr bwMode="auto">
          <a:xfrm>
            <a:off x="6088063" y="5013325"/>
            <a:ext cx="647700" cy="144463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77" name="Line 42"/>
          <p:cNvSpPr>
            <a:spLocks noChangeShapeType="1"/>
          </p:cNvSpPr>
          <p:nvPr/>
        </p:nvSpPr>
        <p:spPr bwMode="auto">
          <a:xfrm>
            <a:off x="6088063" y="5229225"/>
            <a:ext cx="647700" cy="379413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78" name="Rectangle 44"/>
          <p:cNvSpPr>
            <a:spLocks noChangeArrowheads="1"/>
          </p:cNvSpPr>
          <p:nvPr/>
        </p:nvSpPr>
        <p:spPr bwMode="auto">
          <a:xfrm>
            <a:off x="588963" y="2360613"/>
            <a:ext cx="1366837" cy="276225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Термодинамика</a:t>
            </a:r>
          </a:p>
        </p:txBody>
      </p:sp>
      <p:sp>
        <p:nvSpPr>
          <p:cNvPr id="244779" name="Rectangle 45"/>
          <p:cNvSpPr>
            <a:spLocks noChangeArrowheads="1"/>
          </p:cNvSpPr>
          <p:nvPr/>
        </p:nvSpPr>
        <p:spPr bwMode="auto">
          <a:xfrm>
            <a:off x="727075" y="2767013"/>
            <a:ext cx="1712913" cy="434975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Транспортные 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свойства, излучение</a:t>
            </a:r>
          </a:p>
        </p:txBody>
      </p:sp>
      <p:sp>
        <p:nvSpPr>
          <p:cNvPr id="244780" name="Rectangle 46"/>
          <p:cNvSpPr>
            <a:spLocks noChangeArrowheads="1"/>
          </p:cNvSpPr>
          <p:nvPr/>
        </p:nvSpPr>
        <p:spPr bwMode="auto">
          <a:xfrm>
            <a:off x="998538" y="3367088"/>
            <a:ext cx="1951037" cy="436562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Механика</a:t>
            </a:r>
            <a:r>
              <a:rPr lang="en-US" altLang="ru-RU" sz="1200" b="1">
                <a:solidFill>
                  <a:srgbClr val="000000"/>
                </a:solidFill>
              </a:rPr>
              <a:t>,</a:t>
            </a:r>
            <a:r>
              <a:rPr lang="ru-RU" altLang="ru-RU" sz="1200" b="1">
                <a:solidFill>
                  <a:srgbClr val="000000"/>
                </a:solidFill>
              </a:rPr>
              <a:t> деформации,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разрушение</a:t>
            </a:r>
          </a:p>
        </p:txBody>
      </p:sp>
      <p:sp>
        <p:nvSpPr>
          <p:cNvPr id="244781" name="Rectangle 47"/>
          <p:cNvSpPr>
            <a:spLocks noChangeArrowheads="1"/>
          </p:cNvSpPr>
          <p:nvPr/>
        </p:nvSpPr>
        <p:spPr bwMode="auto">
          <a:xfrm>
            <a:off x="2568575" y="2422525"/>
            <a:ext cx="1168400" cy="288925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Термохимия</a:t>
            </a:r>
          </a:p>
        </p:txBody>
      </p:sp>
      <p:sp>
        <p:nvSpPr>
          <p:cNvPr id="244782" name="Rectangle 48"/>
          <p:cNvSpPr>
            <a:spLocks noChangeArrowheads="1"/>
          </p:cNvSpPr>
          <p:nvPr/>
        </p:nvSpPr>
        <p:spPr bwMode="auto">
          <a:xfrm>
            <a:off x="3133725" y="2784475"/>
            <a:ext cx="903288" cy="288925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Кинетика</a:t>
            </a:r>
          </a:p>
        </p:txBody>
      </p:sp>
      <p:sp>
        <p:nvSpPr>
          <p:cNvPr id="3220530" name="Rectangle 50"/>
          <p:cNvSpPr>
            <a:spLocks noChangeArrowheads="1"/>
          </p:cNvSpPr>
          <p:nvPr/>
        </p:nvSpPr>
        <p:spPr bwMode="auto">
          <a:xfrm rot="-5400000">
            <a:off x="-910430" y="2650331"/>
            <a:ext cx="2373312" cy="31432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kumimoji="0" lang="ru-RU" altLang="ru-RU" sz="1100" b="1">
                <a:solidFill>
                  <a:srgbClr val="000000"/>
                </a:solidFill>
              </a:rPr>
              <a:t>ЭКСТРЕМАЛЬНЫЕ СОСТОЯНИЯ</a:t>
            </a:r>
          </a:p>
        </p:txBody>
      </p:sp>
      <p:sp>
        <p:nvSpPr>
          <p:cNvPr id="244784" name="Line 51"/>
          <p:cNvSpPr>
            <a:spLocks noChangeShapeType="1"/>
          </p:cNvSpPr>
          <p:nvPr/>
        </p:nvSpPr>
        <p:spPr bwMode="auto">
          <a:xfrm>
            <a:off x="2060575" y="2211388"/>
            <a:ext cx="158750" cy="555625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85" name="Line 52"/>
          <p:cNvSpPr>
            <a:spLocks noChangeShapeType="1"/>
          </p:cNvSpPr>
          <p:nvPr/>
        </p:nvSpPr>
        <p:spPr bwMode="auto">
          <a:xfrm>
            <a:off x="2200275" y="2217738"/>
            <a:ext cx="661988" cy="1165225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86" name="Line 54"/>
          <p:cNvSpPr>
            <a:spLocks noChangeShapeType="1"/>
          </p:cNvSpPr>
          <p:nvPr/>
        </p:nvSpPr>
        <p:spPr bwMode="auto">
          <a:xfrm>
            <a:off x="1789113" y="2217738"/>
            <a:ext cx="39687" cy="144462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87" name="Line 55"/>
          <p:cNvSpPr>
            <a:spLocks noChangeShapeType="1"/>
          </p:cNvSpPr>
          <p:nvPr/>
        </p:nvSpPr>
        <p:spPr bwMode="auto">
          <a:xfrm>
            <a:off x="3333750" y="2200275"/>
            <a:ext cx="104775" cy="223838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88" name="Line 56"/>
          <p:cNvSpPr>
            <a:spLocks noChangeShapeType="1"/>
          </p:cNvSpPr>
          <p:nvPr/>
        </p:nvSpPr>
        <p:spPr bwMode="auto">
          <a:xfrm>
            <a:off x="3778250" y="2208213"/>
            <a:ext cx="171450" cy="581025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89" name="Rectangle 57"/>
          <p:cNvSpPr>
            <a:spLocks noChangeArrowheads="1"/>
          </p:cNvSpPr>
          <p:nvPr/>
        </p:nvSpPr>
        <p:spPr bwMode="auto">
          <a:xfrm>
            <a:off x="6861175" y="4192588"/>
            <a:ext cx="1568450" cy="287337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Электроэнергия</a:t>
            </a:r>
          </a:p>
        </p:txBody>
      </p:sp>
      <p:sp>
        <p:nvSpPr>
          <p:cNvPr id="244790" name="Rectangle 58"/>
          <p:cNvSpPr>
            <a:spLocks noChangeArrowheads="1"/>
          </p:cNvSpPr>
          <p:nvPr/>
        </p:nvSpPr>
        <p:spPr bwMode="auto">
          <a:xfrm>
            <a:off x="6835775" y="4629150"/>
            <a:ext cx="1633538" cy="287338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Теплообеспечение</a:t>
            </a:r>
          </a:p>
        </p:txBody>
      </p:sp>
      <p:sp>
        <p:nvSpPr>
          <p:cNvPr id="244791" name="Rectangle 59"/>
          <p:cNvSpPr>
            <a:spLocks noChangeArrowheads="1"/>
          </p:cNvSpPr>
          <p:nvPr/>
        </p:nvSpPr>
        <p:spPr bwMode="auto">
          <a:xfrm>
            <a:off x="6894513" y="5430838"/>
            <a:ext cx="1566862" cy="473075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Добыча и пере-</a:t>
            </a:r>
          </a:p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работка топлива</a:t>
            </a:r>
          </a:p>
        </p:txBody>
      </p:sp>
      <p:sp>
        <p:nvSpPr>
          <p:cNvPr id="244792" name="Rectangle 60"/>
          <p:cNvSpPr>
            <a:spLocks noChangeArrowheads="1"/>
          </p:cNvSpPr>
          <p:nvPr/>
        </p:nvSpPr>
        <p:spPr bwMode="auto">
          <a:xfrm>
            <a:off x="6869113" y="5059363"/>
            <a:ext cx="1593850" cy="287337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Транспорт</a:t>
            </a:r>
          </a:p>
        </p:txBody>
      </p:sp>
      <p:sp>
        <p:nvSpPr>
          <p:cNvPr id="244793" name="Line 61"/>
          <p:cNvSpPr>
            <a:spLocks noChangeShapeType="1"/>
          </p:cNvSpPr>
          <p:nvPr/>
        </p:nvSpPr>
        <p:spPr bwMode="auto">
          <a:xfrm flipV="1">
            <a:off x="474663" y="3635375"/>
            <a:ext cx="531812" cy="1588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94" name="Line 62"/>
          <p:cNvSpPr>
            <a:spLocks noChangeShapeType="1"/>
          </p:cNvSpPr>
          <p:nvPr/>
        </p:nvSpPr>
        <p:spPr bwMode="auto">
          <a:xfrm flipV="1">
            <a:off x="428625" y="2941638"/>
            <a:ext cx="319088" cy="1587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95" name="Line 63"/>
          <p:cNvSpPr>
            <a:spLocks noChangeShapeType="1"/>
          </p:cNvSpPr>
          <p:nvPr/>
        </p:nvSpPr>
        <p:spPr bwMode="auto">
          <a:xfrm flipV="1">
            <a:off x="290513" y="2535238"/>
            <a:ext cx="293687" cy="1587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96" name="Line 64"/>
          <p:cNvSpPr>
            <a:spLocks noChangeShapeType="1"/>
          </p:cNvSpPr>
          <p:nvPr/>
        </p:nvSpPr>
        <p:spPr bwMode="auto">
          <a:xfrm flipV="1">
            <a:off x="300038" y="1901825"/>
            <a:ext cx="255587" cy="0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97" name="Line 66"/>
          <p:cNvSpPr>
            <a:spLocks noChangeShapeType="1"/>
          </p:cNvSpPr>
          <p:nvPr/>
        </p:nvSpPr>
        <p:spPr bwMode="auto">
          <a:xfrm flipH="1">
            <a:off x="8574088" y="2035175"/>
            <a:ext cx="117475" cy="9525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98" name="Line 67"/>
          <p:cNvSpPr>
            <a:spLocks noChangeShapeType="1"/>
          </p:cNvSpPr>
          <p:nvPr/>
        </p:nvSpPr>
        <p:spPr bwMode="auto">
          <a:xfrm flipH="1">
            <a:off x="7751763" y="3454400"/>
            <a:ext cx="952500" cy="673100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4799" name="Rectangle 68"/>
          <p:cNvSpPr>
            <a:spLocks noChangeArrowheads="1"/>
          </p:cNvSpPr>
          <p:nvPr/>
        </p:nvSpPr>
        <p:spPr bwMode="auto">
          <a:xfrm>
            <a:off x="566738" y="5622925"/>
            <a:ext cx="1368425" cy="287338"/>
          </a:xfrm>
          <a:prstGeom prst="rect">
            <a:avLst/>
          </a:prstGeom>
          <a:gradFill rotWithShape="1">
            <a:gsLst>
              <a:gs pos="0">
                <a:srgbClr val="0000AC"/>
              </a:gs>
              <a:gs pos="50000">
                <a:srgbClr val="D1D1FF"/>
              </a:gs>
              <a:gs pos="100000">
                <a:srgbClr val="0000AC"/>
              </a:gs>
            </a:gsLst>
            <a:lin ang="5400000" scaled="1"/>
          </a:gradFill>
          <a:ln w="9525">
            <a:solidFill>
              <a:srgbClr val="00006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1200" b="1">
                <a:solidFill>
                  <a:srgbClr val="000000"/>
                </a:solidFill>
              </a:rPr>
              <a:t>Рабочие среды </a:t>
            </a:r>
          </a:p>
        </p:txBody>
      </p:sp>
      <p:sp>
        <p:nvSpPr>
          <p:cNvPr id="244800" name="Line 70"/>
          <p:cNvSpPr>
            <a:spLocks noChangeShapeType="1"/>
          </p:cNvSpPr>
          <p:nvPr/>
        </p:nvSpPr>
        <p:spPr bwMode="auto">
          <a:xfrm flipH="1" flipV="1">
            <a:off x="8559800" y="2978150"/>
            <a:ext cx="303213" cy="3175"/>
          </a:xfrm>
          <a:prstGeom prst="line">
            <a:avLst/>
          </a:prstGeom>
          <a:noFill/>
          <a:ln w="9525">
            <a:solidFill>
              <a:srgbClr val="00006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5213" cy="1108075"/>
          </a:xfrm>
        </p:spPr>
        <p:txBody>
          <a:bodyPr/>
          <a:lstStyle/>
          <a:p>
            <a:pPr eaLnBrk="1" hangingPunct="1"/>
            <a:r>
              <a:rPr altLang="ru-RU" smtClean="0"/>
              <a:t>Primus Power’s EnergyCells and EnergyPods® have a -40⁰C to +50 ⁰C temperature range</a:t>
            </a:r>
            <a:br>
              <a:rPr altLang="ru-RU" smtClean="0"/>
            </a:br>
            <a:endParaRPr altLang="ru-RU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4821" t="13299" b="10673"/>
          <a:stretch/>
        </p:blipFill>
        <p:spPr>
          <a:xfrm>
            <a:off x="2305050" y="4038600"/>
            <a:ext cx="65532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04800" y="4110038"/>
            <a:ext cx="1847850" cy="2247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Calibri"/>
                <a:cs typeface="+mn-cs"/>
              </a:rPr>
              <a:t>EnergyPod®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00000"/>
              </a:solidFill>
              <a:latin typeface="Calibri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+mn-cs"/>
              </a:rPr>
              <a:t>Thermal management system is located outside of EnergyPod® 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latin typeface="Calibri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+mn-cs"/>
              </a:rPr>
              <a:t>Thermal drop to each EnergyCell inside of EnergyPod®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43450" y="4521200"/>
            <a:ext cx="304800" cy="75882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935163" y="5054600"/>
            <a:ext cx="2808287" cy="685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8951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54088"/>
            <a:ext cx="5670550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52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9975" y="990600"/>
            <a:ext cx="2765425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ru-RU" smtClean="0"/>
              <a:t>Kazakhstan plays an important role in Primus Power’s future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3" y="1592263"/>
            <a:ext cx="3017837" cy="457993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582738"/>
            <a:ext cx="3565525" cy="458946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69888" y="990600"/>
            <a:ext cx="4038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+mn-cs"/>
              </a:rPr>
              <a:t>May-15 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+mn-cs"/>
                <a:sym typeface="Symbol" panose="05050102010706020507" pitchFamily="18" charset="2"/>
              </a:rPr>
              <a:t> 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+mn-cs"/>
              </a:rPr>
              <a:t>Offtake agreement with Samruk-Energy: 1,250 EnergyCells representing 25 MW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8863" y="990600"/>
            <a:ext cx="4038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+mn-cs"/>
              </a:rPr>
              <a:t>Jul-15 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+mn-cs"/>
                <a:sym typeface="Symbol" panose="05050102010706020507" pitchFamily="18" charset="2"/>
              </a:rPr>
              <a:t> Russia Kazakhstan Nanotechnology Fund invests $25M in D round</a:t>
            </a:r>
            <a:endParaRPr lang="en-US" sz="1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 descr="Обложка атлас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08050"/>
            <a:ext cx="5543550" cy="3930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07950" y="325438"/>
            <a:ext cx="5545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ru-RU" altLang="ru-RU" sz="1800" b="1" u="sng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НЕДАВНО ВЫШЕДШИЕ ПУБЛИКАЦИИ</a:t>
            </a:r>
          </a:p>
        </p:txBody>
      </p:sp>
      <p:pic>
        <p:nvPicPr>
          <p:cNvPr id="34099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0563" y="333375"/>
            <a:ext cx="3338512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997" name="Picture 4" descr="КЛИМАТИЧЕСКИЕ ДАННЫЕ j,kj;r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6338" y="3429000"/>
            <a:ext cx="2478087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Заголовок 1"/>
          <p:cNvSpPr>
            <a:spLocks noGrp="1"/>
          </p:cNvSpPr>
          <p:nvPr>
            <p:ph type="title"/>
          </p:nvPr>
        </p:nvSpPr>
        <p:spPr>
          <a:xfrm>
            <a:off x="0" y="-242888"/>
            <a:ext cx="9001125" cy="857251"/>
          </a:xfrm>
        </p:spPr>
        <p:txBody>
          <a:bodyPr/>
          <a:lstStyle/>
          <a:p>
            <a:r>
              <a:rPr lang="ru-RU" altLang="ru-RU" smtClean="0"/>
              <a:t>Заключение</a:t>
            </a:r>
          </a:p>
        </p:txBody>
      </p:sp>
      <p:sp>
        <p:nvSpPr>
          <p:cNvPr id="342019" name="Объект 2"/>
          <p:cNvSpPr>
            <a:spLocks noGrp="1"/>
          </p:cNvSpPr>
          <p:nvPr>
            <p:ph idx="1"/>
          </p:nvPr>
        </p:nvSpPr>
        <p:spPr>
          <a:xfrm>
            <a:off x="-180975" y="476250"/>
            <a:ext cx="9329738" cy="6048375"/>
          </a:xfrm>
        </p:spPr>
        <p:txBody>
          <a:bodyPr/>
          <a:lstStyle/>
          <a:p>
            <a:r>
              <a:rPr kumimoji="0" lang="ru-RU" altLang="ru-RU" b="1" smtClean="0"/>
              <a:t>Развитие альтернативной энергетики – одно из наиболее развивающихся направлений науки и технологий в Европе, США и Юго-Восточной Азии,  существуют пилотные регионы с альтернативными источниками энергии (Че Джу До в  Корее и др.).</a:t>
            </a:r>
          </a:p>
          <a:p>
            <a:r>
              <a:rPr kumimoji="0" lang="ru-RU" altLang="ru-RU" b="1" smtClean="0"/>
              <a:t>После ограничений развития атомной энергетики, развитые страны Европы стремятся увеличить долю ВИЭ до 50% для обеспечения энергетической независимости</a:t>
            </a:r>
          </a:p>
          <a:p>
            <a:r>
              <a:rPr kumimoji="0" lang="ru-RU" altLang="ru-RU" b="1" smtClean="0"/>
              <a:t>В России в настоящее время ВИЭ составляют около 1,5%, Правительством декларировано развитие до 4% до 2030 г. </a:t>
            </a:r>
          </a:p>
          <a:p>
            <a:r>
              <a:rPr kumimoji="0" lang="ru-RU" altLang="ru-RU" b="1" smtClean="0"/>
              <a:t>В странах с высоким уровнем использования ВИЭ, например, в Испании, при использовании солнечной энергетики, существуют значительные дотации, стимулирующие развитие ВИЭ.</a:t>
            </a:r>
          </a:p>
          <a:p>
            <a:r>
              <a:rPr kumimoji="0" lang="ru-RU" altLang="ru-RU" b="1" smtClean="0"/>
              <a:t>В России развитие фундаментальных и прикладных исследований в области ВИЭ может привести к созданию технологий, конкурентно-способных на мировом рынке.</a:t>
            </a:r>
          </a:p>
          <a:p>
            <a:r>
              <a:rPr kumimoji="0" lang="ru-RU" altLang="ru-RU" b="1" smtClean="0"/>
              <a:t>В России существуют высокотехнологичные компании, готовые разрабатывать ВИЭ и накопители энергии на основе новых физических принципов, но для этого нужна политика и законодательная база, стимулирующая развитие этой области энергетики.  </a:t>
            </a:r>
            <a:endParaRPr kumimoji="0" lang="en-US" altLang="ru-RU" b="1" smtClean="0"/>
          </a:p>
          <a:p>
            <a:r>
              <a:rPr kumimoji="0" lang="ru-RU" altLang="ru-RU" b="1" smtClean="0"/>
              <a:t>Казахстан является страной, где существует рынок ВИЭ</a:t>
            </a:r>
          </a:p>
          <a:p>
            <a:r>
              <a:rPr kumimoji="0" lang="ru-RU" altLang="ru-RU" b="1" smtClean="0"/>
              <a:t>Необходимо создание Научного Центра Казахстана, России и Республики Корея для решения  Задачи поставленной Президентом Н.Назарбаевым – довести ВИЭ в Казахстане до 50%.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533400" y="304800"/>
            <a:ext cx="8075613" cy="62484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kumimoji="0" lang="en-US" b="1" dirty="0" smtClean="0">
                <a:solidFill>
                  <a:srgbClr val="006C31"/>
                </a:solidFill>
                <a:ea typeface="+mn-ea"/>
                <a:cs typeface="Arial" charset="0"/>
              </a:rPr>
              <a:t>Thank You for Attention!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kumimoji="0" lang="en-US" sz="2800" b="1" i="1" dirty="0" smtClean="0">
              <a:solidFill>
                <a:srgbClr val="953735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Arial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kumimoji="0" lang="en-US" b="1" dirty="0" smtClean="0">
              <a:solidFill>
                <a:srgbClr val="006C31"/>
              </a:solidFill>
              <a:ea typeface="+mn-ea"/>
              <a:cs typeface="Arial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kumimoji="0" lang="en-US" sz="2800" b="1" i="1" dirty="0" smtClean="0">
                <a:solidFill>
                  <a:srgbClr val="254061"/>
                </a:solidFill>
                <a:ea typeface="+mn-ea"/>
                <a:cs typeface="Arial" charset="0"/>
              </a:rPr>
              <a:t>Eduard Son, Professor, Member </a:t>
            </a:r>
            <a:br>
              <a:rPr kumimoji="0" lang="en-US" sz="2800" b="1" i="1" dirty="0" smtClean="0">
                <a:solidFill>
                  <a:srgbClr val="254061"/>
                </a:solidFill>
                <a:ea typeface="+mn-ea"/>
                <a:cs typeface="Arial" charset="0"/>
              </a:rPr>
            </a:br>
            <a:r>
              <a:rPr kumimoji="0" lang="en-US" sz="2800" b="1" i="1" dirty="0" smtClean="0">
                <a:solidFill>
                  <a:srgbClr val="254061"/>
                </a:solidFill>
                <a:ea typeface="+mn-ea"/>
                <a:cs typeface="Arial" charset="0"/>
              </a:rPr>
              <a:t>of Russian Academy of Science</a:t>
            </a:r>
            <a:endParaRPr kumimoji="0" lang="ru-RU" sz="2800" b="1" i="1" dirty="0" smtClean="0">
              <a:solidFill>
                <a:srgbClr val="254061"/>
              </a:solidFill>
              <a:ea typeface="+mn-ea"/>
              <a:cs typeface="Arial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kumimoji="0" lang="en-US" sz="2800" b="1" dirty="0" smtClean="0">
                <a:solidFill>
                  <a:srgbClr val="254061"/>
                </a:solidFill>
                <a:ea typeface="+mn-ea"/>
                <a:cs typeface="Arial" charset="0"/>
              </a:rPr>
              <a:t>Joint Institute for High Temperature RAS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kumimoji="0" lang="en-US" sz="2800" b="1" dirty="0" smtClean="0">
              <a:solidFill>
                <a:srgbClr val="254061"/>
              </a:solidFill>
              <a:ea typeface="+mn-ea"/>
              <a:cs typeface="Arial" charset="0"/>
            </a:endParaRPr>
          </a:p>
          <a:p>
            <a:pPr marL="0" indent="0" algn="r" eaLnBrk="1" hangingPunct="1">
              <a:buFont typeface="Arial" charset="0"/>
              <a:buNone/>
              <a:defRPr/>
            </a:pPr>
            <a:r>
              <a:rPr kumimoji="0" lang="en-US" sz="2400" b="1" dirty="0" err="1" smtClean="0">
                <a:solidFill>
                  <a:srgbClr val="254061"/>
                </a:solidFill>
                <a:ea typeface="+mn-ea"/>
                <a:cs typeface="Arial" charset="0"/>
              </a:rPr>
              <a:t>Izhorskaya</a:t>
            </a:r>
            <a:r>
              <a:rPr kumimoji="0" lang="en-US" sz="2400" b="1" dirty="0" smtClean="0">
                <a:solidFill>
                  <a:srgbClr val="254061"/>
                </a:solidFill>
                <a:ea typeface="+mn-ea"/>
                <a:cs typeface="Arial" charset="0"/>
              </a:rPr>
              <a:t> </a:t>
            </a:r>
            <a:r>
              <a:rPr kumimoji="0" lang="en-US" sz="2400" b="1" dirty="0" err="1" smtClean="0">
                <a:solidFill>
                  <a:srgbClr val="254061"/>
                </a:solidFill>
                <a:ea typeface="+mn-ea"/>
                <a:cs typeface="Arial" charset="0"/>
              </a:rPr>
              <a:t>st.</a:t>
            </a:r>
            <a:r>
              <a:rPr kumimoji="0" lang="en-US" sz="2400" b="1" dirty="0" smtClean="0">
                <a:solidFill>
                  <a:srgbClr val="254061"/>
                </a:solidFill>
                <a:ea typeface="+mn-ea"/>
                <a:cs typeface="Arial" charset="0"/>
              </a:rPr>
              <a:t> 13 Bd.2 </a:t>
            </a:r>
          </a:p>
          <a:p>
            <a:pPr marL="0" indent="0" algn="r" eaLnBrk="1" hangingPunct="1">
              <a:buFont typeface="Arial" charset="0"/>
              <a:buNone/>
              <a:defRPr/>
            </a:pPr>
            <a:r>
              <a:rPr kumimoji="0" lang="en-US" sz="2400" b="1" dirty="0" smtClean="0">
                <a:solidFill>
                  <a:srgbClr val="254061"/>
                </a:solidFill>
                <a:ea typeface="+mn-ea"/>
                <a:cs typeface="Arial" charset="0"/>
              </a:rPr>
              <a:t>Moscow, 125412, Russia</a:t>
            </a:r>
          </a:p>
          <a:p>
            <a:pPr marL="0" indent="0" algn="r" eaLnBrk="1" hangingPunct="1">
              <a:buFont typeface="Arial" charset="0"/>
              <a:buNone/>
              <a:defRPr/>
            </a:pPr>
            <a:r>
              <a:rPr kumimoji="0" lang="en-US" sz="2400" b="1" dirty="0" smtClean="0">
                <a:solidFill>
                  <a:srgbClr val="254061"/>
                </a:solidFill>
                <a:ea typeface="+mn-ea"/>
                <a:cs typeface="Arial" charset="0"/>
              </a:rPr>
              <a:t>Phone: +7 (985) 316-99-22</a:t>
            </a:r>
          </a:p>
          <a:p>
            <a:pPr marL="0" indent="0" algn="r" eaLnBrk="1" hangingPunct="1">
              <a:buFont typeface="Arial" charset="0"/>
              <a:buNone/>
              <a:defRPr/>
            </a:pPr>
            <a:r>
              <a:rPr kumimoji="0" lang="en-US" sz="2400" b="1" dirty="0" smtClean="0">
                <a:solidFill>
                  <a:srgbClr val="254061"/>
                </a:solidFill>
                <a:ea typeface="+mn-ea"/>
                <a:cs typeface="Arial" charset="0"/>
              </a:rPr>
              <a:t>E-mail: son.eduard@gmail.com</a:t>
            </a:r>
          </a:p>
        </p:txBody>
      </p:sp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1531938"/>
            <a:ext cx="2016125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4149725"/>
            <a:ext cx="11049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2-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2988" y="-581025"/>
            <a:ext cx="10875963" cy="815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7413" name="Rectangle 21"/>
          <p:cNvSpPr>
            <a:spLocks noChangeArrowheads="1"/>
          </p:cNvSpPr>
          <p:nvPr/>
        </p:nvSpPr>
        <p:spPr bwMode="auto">
          <a:xfrm>
            <a:off x="371475" y="6426200"/>
            <a:ext cx="8281988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2747395" name="Rectangle 3"/>
          <p:cNvSpPr>
            <a:spLocks noChangeArrowheads="1"/>
          </p:cNvSpPr>
          <p:nvPr/>
        </p:nvSpPr>
        <p:spPr bwMode="auto">
          <a:xfrm>
            <a:off x="1457325" y="173038"/>
            <a:ext cx="5949950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245765" name="Text Box 4"/>
          <p:cNvSpPr txBox="1">
            <a:spLocks noChangeArrowheads="1"/>
          </p:cNvSpPr>
          <p:nvPr/>
        </p:nvSpPr>
        <p:spPr bwMode="auto">
          <a:xfrm>
            <a:off x="788988" y="147638"/>
            <a:ext cx="78898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800" b="1" u="sng">
                <a:solidFill>
                  <a:srgbClr val="000000"/>
                </a:solidFill>
              </a:rPr>
              <a:t>СТРУКТУРА И ДИНАМИКА ПРОИЗВОДСТВА</a:t>
            </a:r>
          </a:p>
          <a:p>
            <a:pPr algn="ctr" eaLnBrk="1" hangingPunct="1"/>
            <a:r>
              <a:rPr lang="ru-RU" altLang="ru-RU" sz="2800" b="1" u="sng">
                <a:solidFill>
                  <a:srgbClr val="000000"/>
                </a:solidFill>
              </a:rPr>
              <a:t>ЭЛЕКТРОЭНЕРГИИ</a:t>
            </a:r>
          </a:p>
        </p:txBody>
      </p:sp>
      <p:sp>
        <p:nvSpPr>
          <p:cNvPr id="245766" name="Text Box 5"/>
          <p:cNvSpPr txBox="1">
            <a:spLocks noChangeArrowheads="1"/>
          </p:cNvSpPr>
          <p:nvPr/>
        </p:nvSpPr>
        <p:spPr bwMode="auto">
          <a:xfrm>
            <a:off x="1020763" y="1189038"/>
            <a:ext cx="6610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rgbClr val="000000"/>
                </a:solidFill>
              </a:rPr>
              <a:t>кВтч  Сценарий Международного энергетического агенства</a:t>
            </a:r>
          </a:p>
        </p:txBody>
      </p:sp>
      <p:sp>
        <p:nvSpPr>
          <p:cNvPr id="245767" name="Text Box 6"/>
          <p:cNvSpPr txBox="1">
            <a:spLocks noChangeArrowheads="1"/>
          </p:cNvSpPr>
          <p:nvPr/>
        </p:nvSpPr>
        <p:spPr bwMode="auto">
          <a:xfrm>
            <a:off x="5754688" y="6010275"/>
            <a:ext cx="884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i="1">
                <a:solidFill>
                  <a:srgbClr val="FFFFFF"/>
                </a:solidFill>
              </a:rPr>
              <a:t>Гидро</a:t>
            </a:r>
          </a:p>
        </p:txBody>
      </p:sp>
      <p:sp>
        <p:nvSpPr>
          <p:cNvPr id="245768" name="Text Box 7"/>
          <p:cNvSpPr txBox="1">
            <a:spLocks noChangeArrowheads="1"/>
          </p:cNvSpPr>
          <p:nvPr/>
        </p:nvSpPr>
        <p:spPr bwMode="auto">
          <a:xfrm>
            <a:off x="5653088" y="5302250"/>
            <a:ext cx="1262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i="1">
                <a:solidFill>
                  <a:srgbClr val="FFFFFF"/>
                </a:solidFill>
              </a:rPr>
              <a:t>Атомная</a:t>
            </a:r>
          </a:p>
        </p:txBody>
      </p:sp>
      <p:sp>
        <p:nvSpPr>
          <p:cNvPr id="245769" name="Text Box 8"/>
          <p:cNvSpPr txBox="1">
            <a:spLocks noChangeArrowheads="1"/>
          </p:cNvSpPr>
          <p:nvPr/>
        </p:nvSpPr>
        <p:spPr bwMode="auto">
          <a:xfrm>
            <a:off x="5240338" y="3678238"/>
            <a:ext cx="1271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i="1">
                <a:solidFill>
                  <a:srgbClr val="000000"/>
                </a:solidFill>
              </a:rPr>
              <a:t>Органика</a:t>
            </a:r>
          </a:p>
        </p:txBody>
      </p:sp>
      <p:sp>
        <p:nvSpPr>
          <p:cNvPr id="245770" name="Text Box 9"/>
          <p:cNvSpPr txBox="1">
            <a:spLocks noChangeArrowheads="1"/>
          </p:cNvSpPr>
          <p:nvPr/>
        </p:nvSpPr>
        <p:spPr bwMode="auto">
          <a:xfrm>
            <a:off x="4595813" y="2490788"/>
            <a:ext cx="1087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i="1">
                <a:solidFill>
                  <a:srgbClr val="000000"/>
                </a:solidFill>
              </a:rPr>
              <a:t>Возобн.</a:t>
            </a:r>
          </a:p>
        </p:txBody>
      </p:sp>
      <p:sp>
        <p:nvSpPr>
          <p:cNvPr id="2747402" name="Text Box 10"/>
          <p:cNvSpPr txBox="1">
            <a:spLocks noChangeArrowheads="1"/>
          </p:cNvSpPr>
          <p:nvPr/>
        </p:nvSpPr>
        <p:spPr bwMode="auto">
          <a:xfrm>
            <a:off x="487363" y="6330950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>
                <a:solidFill>
                  <a:srgbClr val="000000"/>
                </a:solidFill>
                <a:cs typeface="+mn-cs"/>
              </a:rPr>
              <a:t>2000</a:t>
            </a:r>
          </a:p>
        </p:txBody>
      </p:sp>
      <p:sp>
        <p:nvSpPr>
          <p:cNvPr id="2747403" name="Text Box 11"/>
          <p:cNvSpPr txBox="1">
            <a:spLocks noChangeArrowheads="1"/>
          </p:cNvSpPr>
          <p:nvPr/>
        </p:nvSpPr>
        <p:spPr bwMode="auto">
          <a:xfrm>
            <a:off x="1262063" y="63325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>
                <a:solidFill>
                  <a:srgbClr val="000000"/>
                </a:solidFill>
                <a:cs typeface="+mn-cs"/>
              </a:rPr>
              <a:t>2005</a:t>
            </a:r>
          </a:p>
        </p:txBody>
      </p:sp>
      <p:sp>
        <p:nvSpPr>
          <p:cNvPr id="2747404" name="Text Box 12"/>
          <p:cNvSpPr txBox="1">
            <a:spLocks noChangeArrowheads="1"/>
          </p:cNvSpPr>
          <p:nvPr/>
        </p:nvSpPr>
        <p:spPr bwMode="auto">
          <a:xfrm>
            <a:off x="1992313" y="63325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>
                <a:solidFill>
                  <a:srgbClr val="000000"/>
                </a:solidFill>
                <a:cs typeface="+mn-cs"/>
              </a:rPr>
              <a:t>2010</a:t>
            </a:r>
          </a:p>
        </p:txBody>
      </p:sp>
      <p:sp>
        <p:nvSpPr>
          <p:cNvPr id="2747405" name="Text Box 13"/>
          <p:cNvSpPr txBox="1">
            <a:spLocks noChangeArrowheads="1"/>
          </p:cNvSpPr>
          <p:nvPr/>
        </p:nvSpPr>
        <p:spPr bwMode="auto">
          <a:xfrm>
            <a:off x="2733675" y="63198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>
                <a:solidFill>
                  <a:srgbClr val="000000"/>
                </a:solidFill>
                <a:cs typeface="+mn-cs"/>
              </a:rPr>
              <a:t>2015</a:t>
            </a:r>
          </a:p>
        </p:txBody>
      </p:sp>
      <p:sp>
        <p:nvSpPr>
          <p:cNvPr id="2747406" name="Text Box 14"/>
          <p:cNvSpPr txBox="1">
            <a:spLocks noChangeArrowheads="1"/>
          </p:cNvSpPr>
          <p:nvPr/>
        </p:nvSpPr>
        <p:spPr bwMode="auto">
          <a:xfrm>
            <a:off x="3435350" y="63325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>
                <a:solidFill>
                  <a:srgbClr val="000000"/>
                </a:solidFill>
                <a:cs typeface="+mn-cs"/>
              </a:rPr>
              <a:t>2020</a:t>
            </a:r>
          </a:p>
        </p:txBody>
      </p:sp>
      <p:sp>
        <p:nvSpPr>
          <p:cNvPr id="2747407" name="Text Box 15"/>
          <p:cNvSpPr txBox="1">
            <a:spLocks noChangeArrowheads="1"/>
          </p:cNvSpPr>
          <p:nvPr/>
        </p:nvSpPr>
        <p:spPr bwMode="auto">
          <a:xfrm>
            <a:off x="4192588" y="63325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>
                <a:solidFill>
                  <a:srgbClr val="000000"/>
                </a:solidFill>
                <a:cs typeface="+mn-cs"/>
              </a:rPr>
              <a:t>2025</a:t>
            </a:r>
          </a:p>
        </p:txBody>
      </p:sp>
      <p:sp>
        <p:nvSpPr>
          <p:cNvPr id="2747408" name="Text Box 16"/>
          <p:cNvSpPr txBox="1">
            <a:spLocks noChangeArrowheads="1"/>
          </p:cNvSpPr>
          <p:nvPr/>
        </p:nvSpPr>
        <p:spPr bwMode="auto">
          <a:xfrm>
            <a:off x="4921250" y="6334125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>
                <a:solidFill>
                  <a:srgbClr val="000000"/>
                </a:solidFill>
                <a:cs typeface="+mn-cs"/>
              </a:rPr>
              <a:t>2030</a:t>
            </a:r>
          </a:p>
        </p:txBody>
      </p:sp>
      <p:sp>
        <p:nvSpPr>
          <p:cNvPr id="2747409" name="Text Box 17"/>
          <p:cNvSpPr txBox="1">
            <a:spLocks noChangeArrowheads="1"/>
          </p:cNvSpPr>
          <p:nvPr/>
        </p:nvSpPr>
        <p:spPr bwMode="auto">
          <a:xfrm>
            <a:off x="5653088" y="6334125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>
                <a:solidFill>
                  <a:srgbClr val="000000"/>
                </a:solidFill>
                <a:cs typeface="+mn-cs"/>
              </a:rPr>
              <a:t>2035</a:t>
            </a:r>
          </a:p>
        </p:txBody>
      </p:sp>
      <p:sp>
        <p:nvSpPr>
          <p:cNvPr id="2747410" name="Text Box 18"/>
          <p:cNvSpPr txBox="1">
            <a:spLocks noChangeArrowheads="1"/>
          </p:cNvSpPr>
          <p:nvPr/>
        </p:nvSpPr>
        <p:spPr bwMode="auto">
          <a:xfrm>
            <a:off x="6391275" y="63325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>
                <a:solidFill>
                  <a:srgbClr val="000000"/>
                </a:solidFill>
                <a:cs typeface="+mn-cs"/>
              </a:rPr>
              <a:t>2040</a:t>
            </a:r>
          </a:p>
        </p:txBody>
      </p:sp>
      <p:sp>
        <p:nvSpPr>
          <p:cNvPr id="2747411" name="Text Box 19"/>
          <p:cNvSpPr txBox="1">
            <a:spLocks noChangeArrowheads="1"/>
          </p:cNvSpPr>
          <p:nvPr/>
        </p:nvSpPr>
        <p:spPr bwMode="auto">
          <a:xfrm>
            <a:off x="7119938" y="63325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>
                <a:solidFill>
                  <a:srgbClr val="000000"/>
                </a:solidFill>
                <a:cs typeface="+mn-cs"/>
              </a:rPr>
              <a:t>2045</a:t>
            </a:r>
          </a:p>
        </p:txBody>
      </p:sp>
      <p:sp>
        <p:nvSpPr>
          <p:cNvPr id="2747412" name="Text Box 20"/>
          <p:cNvSpPr txBox="1">
            <a:spLocks noChangeArrowheads="1"/>
          </p:cNvSpPr>
          <p:nvPr/>
        </p:nvSpPr>
        <p:spPr bwMode="auto">
          <a:xfrm>
            <a:off x="7877175" y="63325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>
                <a:solidFill>
                  <a:srgbClr val="000000"/>
                </a:solidFill>
                <a:cs typeface="+mn-cs"/>
              </a:rPr>
              <a:t>2050</a:t>
            </a:r>
          </a:p>
        </p:txBody>
      </p:sp>
      <p:sp>
        <p:nvSpPr>
          <p:cNvPr id="2747415" name="Text Box 23"/>
          <p:cNvSpPr txBox="1">
            <a:spLocks noChangeArrowheads="1"/>
          </p:cNvSpPr>
          <p:nvPr/>
        </p:nvSpPr>
        <p:spPr bwMode="auto">
          <a:xfrm>
            <a:off x="835025" y="6129338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600" b="1">
                <a:solidFill>
                  <a:srgbClr val="FFFFFF"/>
                </a:solidFill>
                <a:cs typeface="+mn-cs"/>
              </a:rPr>
              <a:t>16%</a:t>
            </a:r>
          </a:p>
        </p:txBody>
      </p:sp>
      <p:sp>
        <p:nvSpPr>
          <p:cNvPr id="2747417" name="Text Box 25"/>
          <p:cNvSpPr txBox="1">
            <a:spLocks noChangeArrowheads="1"/>
          </p:cNvSpPr>
          <p:nvPr/>
        </p:nvSpPr>
        <p:spPr bwMode="auto">
          <a:xfrm>
            <a:off x="830263" y="5897563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600" b="1">
                <a:solidFill>
                  <a:srgbClr val="FFFFFF"/>
                </a:solidFill>
                <a:cs typeface="+mn-cs"/>
              </a:rPr>
              <a:t>17%</a:t>
            </a:r>
          </a:p>
        </p:txBody>
      </p:sp>
      <p:sp>
        <p:nvSpPr>
          <p:cNvPr id="2747418" name="Text Box 26"/>
          <p:cNvSpPr txBox="1">
            <a:spLocks noChangeArrowheads="1"/>
          </p:cNvSpPr>
          <p:nvPr/>
        </p:nvSpPr>
        <p:spPr bwMode="auto">
          <a:xfrm>
            <a:off x="846138" y="5068888"/>
            <a:ext cx="760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600" b="1">
                <a:solidFill>
                  <a:srgbClr val="000000"/>
                </a:solidFill>
                <a:cs typeface="+mn-cs"/>
              </a:rPr>
              <a:t>64.5%</a:t>
            </a:r>
          </a:p>
        </p:txBody>
      </p:sp>
      <p:sp>
        <p:nvSpPr>
          <p:cNvPr id="2747419" name="Text Box 27"/>
          <p:cNvSpPr txBox="1">
            <a:spLocks noChangeArrowheads="1"/>
          </p:cNvSpPr>
          <p:nvPr/>
        </p:nvSpPr>
        <p:spPr bwMode="auto">
          <a:xfrm>
            <a:off x="893763" y="4281488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600" b="1">
                <a:solidFill>
                  <a:srgbClr val="FF0000"/>
                </a:solidFill>
                <a:cs typeface="+mn-cs"/>
              </a:rPr>
              <a:t>2.5%</a:t>
            </a:r>
          </a:p>
        </p:txBody>
      </p:sp>
      <p:sp>
        <p:nvSpPr>
          <p:cNvPr id="245786" name="Line 29"/>
          <p:cNvSpPr>
            <a:spLocks noChangeShapeType="1"/>
          </p:cNvSpPr>
          <p:nvPr/>
        </p:nvSpPr>
        <p:spPr bwMode="auto">
          <a:xfrm flipH="1" flipV="1">
            <a:off x="1612900" y="3983038"/>
            <a:ext cx="26988" cy="2417762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5787" name="Text Box 32"/>
          <p:cNvSpPr txBox="1">
            <a:spLocks noChangeArrowheads="1"/>
          </p:cNvSpPr>
          <p:nvPr/>
        </p:nvSpPr>
        <p:spPr bwMode="auto">
          <a:xfrm>
            <a:off x="3036888" y="4238625"/>
            <a:ext cx="3079750" cy="376238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altLang="ru-RU" b="1">
                <a:solidFill>
                  <a:srgbClr val="FFFFFF"/>
                </a:solidFill>
              </a:rPr>
              <a:t>C + O</a:t>
            </a:r>
            <a:r>
              <a:rPr lang="en-US" altLang="ru-RU" b="1" baseline="-25000">
                <a:solidFill>
                  <a:srgbClr val="FFFFFF"/>
                </a:solidFill>
              </a:rPr>
              <a:t>2</a:t>
            </a:r>
            <a:r>
              <a:rPr lang="en-US" altLang="ru-RU" b="1">
                <a:solidFill>
                  <a:srgbClr val="FFFFFF"/>
                </a:solidFill>
              </a:rPr>
              <a:t> = CO</a:t>
            </a:r>
            <a:r>
              <a:rPr lang="en-US" altLang="ru-RU" b="1" baseline="-25000">
                <a:solidFill>
                  <a:srgbClr val="FFFFFF"/>
                </a:solidFill>
              </a:rPr>
              <a:t>2</a:t>
            </a:r>
            <a:r>
              <a:rPr lang="en-US" altLang="ru-RU" b="1">
                <a:solidFill>
                  <a:srgbClr val="FFFFFF"/>
                </a:solidFill>
              </a:rPr>
              <a:t> + 30</a:t>
            </a:r>
            <a:r>
              <a:rPr lang="ru-RU" altLang="ru-RU" b="1">
                <a:solidFill>
                  <a:srgbClr val="FFFFFF"/>
                </a:solidFill>
              </a:rPr>
              <a:t> МДж </a:t>
            </a:r>
            <a:r>
              <a:rPr lang="en-US" altLang="ru-RU" b="1">
                <a:solidFill>
                  <a:srgbClr val="FFFFFF"/>
                </a:solidFill>
              </a:rPr>
              <a:t>/</a:t>
            </a:r>
            <a:r>
              <a:rPr lang="ru-RU" altLang="ru-RU" b="1">
                <a:solidFill>
                  <a:srgbClr val="FFFFFF"/>
                </a:solidFill>
              </a:rPr>
              <a:t> кг</a:t>
            </a:r>
            <a:r>
              <a:rPr lang="en-US" altLang="ru-RU" b="1">
                <a:solidFill>
                  <a:srgbClr val="FFFFFF"/>
                </a:solidFill>
              </a:rPr>
              <a:t> </a:t>
            </a:r>
            <a:endParaRPr lang="ru-RU" altLang="ru-RU" b="1">
              <a:solidFill>
                <a:srgbClr val="FFFFFF"/>
              </a:solidFill>
            </a:endParaRPr>
          </a:p>
        </p:txBody>
      </p:sp>
      <p:sp>
        <p:nvSpPr>
          <p:cNvPr id="245788" name="Line 33"/>
          <p:cNvSpPr>
            <a:spLocks noChangeShapeType="1"/>
          </p:cNvSpPr>
          <p:nvPr/>
        </p:nvSpPr>
        <p:spPr bwMode="auto">
          <a:xfrm>
            <a:off x="1608138" y="3482975"/>
            <a:ext cx="9525" cy="473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lIns="72000" tIns="72000" rIns="72000" bIns="72000" anchor="ctr"/>
          <a:lstStyle/>
          <a:p>
            <a:endParaRPr lang="ru-RU"/>
          </a:p>
        </p:txBody>
      </p:sp>
      <p:sp>
        <p:nvSpPr>
          <p:cNvPr id="245789" name="Rectangle 35"/>
          <p:cNvSpPr>
            <a:spLocks noChangeArrowheads="1"/>
          </p:cNvSpPr>
          <p:nvPr/>
        </p:nvSpPr>
        <p:spPr bwMode="auto">
          <a:xfrm>
            <a:off x="1547813" y="2200275"/>
            <a:ext cx="9842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rgbClr val="000000"/>
                </a:solidFill>
              </a:rPr>
              <a:t>Возобн.</a:t>
            </a:r>
          </a:p>
        </p:txBody>
      </p:sp>
      <p:sp>
        <p:nvSpPr>
          <p:cNvPr id="245790" name="Text Box 36"/>
          <p:cNvSpPr txBox="1">
            <a:spLocks noChangeArrowheads="1"/>
          </p:cNvSpPr>
          <p:nvPr/>
        </p:nvSpPr>
        <p:spPr bwMode="auto">
          <a:xfrm>
            <a:off x="-531813" y="6896100"/>
            <a:ext cx="3409951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altLang="ru-RU" b="1">
                <a:solidFill>
                  <a:srgbClr val="FFFFFF"/>
                </a:solidFill>
              </a:rPr>
              <a:t>C + O</a:t>
            </a:r>
            <a:r>
              <a:rPr lang="en-US" altLang="ru-RU" b="1" baseline="-25000">
                <a:solidFill>
                  <a:srgbClr val="FFFFFF"/>
                </a:solidFill>
              </a:rPr>
              <a:t>2</a:t>
            </a:r>
            <a:r>
              <a:rPr lang="en-US" altLang="ru-RU" b="1">
                <a:solidFill>
                  <a:srgbClr val="FFFFFF"/>
                </a:solidFill>
              </a:rPr>
              <a:t> = CO</a:t>
            </a:r>
            <a:r>
              <a:rPr lang="en-US" altLang="ru-RU" b="1" baseline="-25000">
                <a:solidFill>
                  <a:srgbClr val="FFFFFF"/>
                </a:solidFill>
              </a:rPr>
              <a:t>2</a:t>
            </a:r>
            <a:r>
              <a:rPr lang="en-US" altLang="ru-RU" b="1">
                <a:solidFill>
                  <a:srgbClr val="FFFFFF"/>
                </a:solidFill>
              </a:rPr>
              <a:t> + 30</a:t>
            </a:r>
            <a:r>
              <a:rPr lang="ru-RU" altLang="ru-RU" b="1">
                <a:solidFill>
                  <a:srgbClr val="FFFFFF"/>
                </a:solidFill>
              </a:rPr>
              <a:t> МДж </a:t>
            </a:r>
            <a:r>
              <a:rPr lang="en-US" altLang="ru-RU" b="1">
                <a:solidFill>
                  <a:srgbClr val="FFFFFF"/>
                </a:solidFill>
              </a:rPr>
              <a:t>/</a:t>
            </a:r>
            <a:r>
              <a:rPr lang="ru-RU" altLang="ru-RU" b="1">
                <a:solidFill>
                  <a:srgbClr val="FFFFFF"/>
                </a:solidFill>
              </a:rPr>
              <a:t> кг</a:t>
            </a:r>
            <a:r>
              <a:rPr lang="en-US" altLang="ru-RU" b="1">
                <a:solidFill>
                  <a:srgbClr val="FFFFFF"/>
                </a:solidFill>
              </a:rPr>
              <a:t> </a:t>
            </a:r>
            <a:endParaRPr lang="ru-RU" altLang="ru-RU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/>
          <a:p>
            <a:pPr eaLnBrk="1" hangingPunct="1">
              <a:defRPr/>
            </a:pPr>
            <a:endParaRPr kumimoji="0" lang="ru-RU">
              <a:cs typeface="+mj-cs"/>
            </a:endParaRP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/>
          <a:p>
            <a:pPr eaLnBrk="1" hangingPunct="1">
              <a:defRPr/>
            </a:pPr>
            <a:endParaRPr kumimoji="0" lang="ru-RU">
              <a:cs typeface="+mn-cs"/>
            </a:endParaRPr>
          </a:p>
        </p:txBody>
      </p:sp>
      <p:pic>
        <p:nvPicPr>
          <p:cNvPr id="246788" name="Picture 4" descr="Слайд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MSP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S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Primus Power Template">
  <a:themeElements>
    <a:clrScheme name="Custom 2">
      <a:dk1>
        <a:srgbClr val="6A737B"/>
      </a:dk1>
      <a:lt1>
        <a:sysClr val="window" lastClr="FFFFFF"/>
      </a:lt1>
      <a:dk2>
        <a:srgbClr val="6A737B"/>
      </a:dk2>
      <a:lt2>
        <a:srgbClr val="EEECE1"/>
      </a:lt2>
      <a:accent1>
        <a:srgbClr val="00A5E3"/>
      </a:accent1>
      <a:accent2>
        <a:srgbClr val="C1CD23"/>
      </a:accent2>
      <a:accent3>
        <a:srgbClr val="FFB81C"/>
      </a:accent3>
      <a:accent4>
        <a:srgbClr val="FF8200"/>
      </a:accent4>
      <a:accent5>
        <a:srgbClr val="50C6C6"/>
      </a:accent5>
      <a:accent6>
        <a:srgbClr val="C1C6C8"/>
      </a:accent6>
      <a:hlink>
        <a:srgbClr val="246EBF"/>
      </a:hlink>
      <a:folHlink>
        <a:srgbClr val="C1C6C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литехн.музей-Эенргетик201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Политехн.музей-Эенргетик201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Политехн.музей-Эенргетик201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олитехн.музей-Эенргетик2011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Политехн.музей-Эенргетик201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Политехн.музей-Эенргетик201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Политехн.музей-Эенргетик201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олитехн.музей-Эенргетик2011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Политехн.музей-Эенргетик201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Политехн.музей-Эенргетик201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Политехн.музей-Эенргетик201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олитехн.музей-Эенргетик2011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Политехн.музей-Эенргетик201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Политехн.музей-Эенргетик201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Политехн.музей-Эенргетик201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олитехн.музей-Эенргетик2011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литехн.музей-Эенргетик201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4266</Words>
  <Application>Microsoft Office PowerPoint</Application>
  <PresentationFormat>Экран (4:3)</PresentationFormat>
  <Paragraphs>1009</Paragraphs>
  <Slides>74</Slides>
  <Notes>32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15</vt:i4>
      </vt:variant>
      <vt:variant>
        <vt:lpstr>Внедренные серверы OLE</vt:lpstr>
      </vt:variant>
      <vt:variant>
        <vt:i4>8</vt:i4>
      </vt:variant>
      <vt:variant>
        <vt:lpstr>Заголовки слайдов</vt:lpstr>
      </vt:variant>
      <vt:variant>
        <vt:i4>74</vt:i4>
      </vt:variant>
    </vt:vector>
  </HeadingPairs>
  <TitlesOfParts>
    <vt:vector size="113" baseType="lpstr">
      <vt:lpstr>Arial</vt:lpstr>
      <vt:lpstr>Calibri</vt:lpstr>
      <vt:lpstr>Times New Roman</vt:lpstr>
      <vt:lpstr>Gulim</vt:lpstr>
      <vt:lpstr>Monotype Corsiva</vt:lpstr>
      <vt:lpstr>Arial Black</vt:lpstr>
      <vt:lpstr>Arial Narrow</vt:lpstr>
      <vt:lpstr>Wingdings</vt:lpstr>
      <vt:lpstr>Symbol</vt:lpstr>
      <vt:lpstr>Tahoma</vt:lpstr>
      <vt:lpstr>Verdana</vt:lpstr>
      <vt:lpstr>Arial Unicode MS</vt:lpstr>
      <vt:lpstr>Bodoni MT Condensed</vt:lpstr>
      <vt:lpstr>맑은 고딕</vt:lpstr>
      <vt:lpstr>Aparajita</vt:lpstr>
      <vt:lpstr>Whitney-Book</vt:lpstr>
      <vt:lpstr>Тема Office</vt:lpstr>
      <vt:lpstr>Политехн.музей-Эенргетик2011</vt:lpstr>
      <vt:lpstr>1_Политехн.музей-Эенргетик2011</vt:lpstr>
      <vt:lpstr>2_Политехн.музей-Эенргетик2011</vt:lpstr>
      <vt:lpstr>3_Политехн.музей-Эенргетик2011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MSP</vt:lpstr>
      <vt:lpstr>1_Primus Power Template</vt:lpstr>
      <vt:lpstr>3_Тема Office</vt:lpstr>
      <vt:lpstr>CorelDRAW</vt:lpstr>
      <vt:lpstr>Диаграмма</vt:lpstr>
      <vt:lpstr>Image</vt:lpstr>
      <vt:lpstr>Фотография Photo Editor</vt:lpstr>
      <vt:lpstr>PHOTO-PAINT</vt:lpstr>
      <vt:lpstr>Photo Editor Photo</vt:lpstr>
      <vt:lpstr>Graph</vt:lpstr>
      <vt:lpstr>Corel PHOTO-PAINT 11.0 Image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Centralized and autonomous energy supply  on the territory of Russia</vt:lpstr>
      <vt:lpstr>Слайд 11</vt:lpstr>
      <vt:lpstr>Среднегодовое солнечное излучение на территории России</vt:lpstr>
      <vt:lpstr>Слайд 13</vt:lpstr>
      <vt:lpstr>Слайд 14</vt:lpstr>
      <vt:lpstr>Слайд 15</vt:lpstr>
      <vt:lpstr>Слайд 16</vt:lpstr>
      <vt:lpstr>Слайд 17</vt:lpstr>
      <vt:lpstr>Progress of wind technology</vt:lpstr>
      <vt:lpstr>Average annual wind speed at a height 50 m </vt:lpstr>
      <vt:lpstr>Wind power plants in Russia:  operation and development</vt:lpstr>
      <vt:lpstr>Слайд 21</vt:lpstr>
      <vt:lpstr>Слайд 22</vt:lpstr>
      <vt:lpstr>Sea wind platform physics</vt:lpstr>
      <vt:lpstr>Bioenergetics</vt:lpstr>
      <vt:lpstr>The development of bioenergy  and it’s resource base</vt:lpstr>
      <vt:lpstr>Foundations of technology for recycling  CO2 petrol</vt:lpstr>
      <vt:lpstr>Слайд 27</vt:lpstr>
      <vt:lpstr>Слайд 28</vt:lpstr>
      <vt:lpstr>Слайд 29</vt:lpstr>
      <vt:lpstr>Слайд 30</vt:lpstr>
      <vt:lpstr>Слайд 31</vt:lpstr>
      <vt:lpstr>Magneto-Hydrodynamic Power Generator: Comparison to Turbo-Generator</vt:lpstr>
      <vt:lpstr>Слайд 33</vt:lpstr>
      <vt:lpstr>Накопители энергии обеспечивают потребителей стабильным электричеством</vt:lpstr>
      <vt:lpstr>Необходимость накопителей энергии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Голубая энергия</vt:lpstr>
      <vt:lpstr>Методы получения «голубой электрической энергии»  </vt:lpstr>
      <vt:lpstr>ГОЛУБАЯ ЭНЕРГИЯ</vt:lpstr>
      <vt:lpstr>Слайд 53</vt:lpstr>
      <vt:lpstr>Слайд 54</vt:lpstr>
      <vt:lpstr>Слайд 55</vt:lpstr>
      <vt:lpstr>Слайд 56</vt:lpstr>
      <vt:lpstr>Слайд 57</vt:lpstr>
      <vt:lpstr>Слайд 58</vt:lpstr>
      <vt:lpstr>Газоструйный плазмохимический метод в коаксиальной геометрии для промышленного применения</vt:lpstr>
      <vt:lpstr>Базовые элементы метода и их характеристики</vt:lpstr>
      <vt:lpstr>Сопловой блок</vt:lpstr>
      <vt:lpstr>Особенности и преимущества метода</vt:lpstr>
      <vt:lpstr>Направления ведущихся разработок плазмохимическое осаждение слоев и нанопорошков в условиях пониженного давления</vt:lpstr>
      <vt:lpstr>Направления ведущихся разработок  плазменная газохимия</vt:lpstr>
      <vt:lpstr>Проточные накопители энергии</vt:lpstr>
      <vt:lpstr>Steady technical progress and important customer wins are helping Primus become a leading storage company</vt:lpstr>
      <vt:lpstr>Primus Power EnergyCells and EnergyPods®: distributed storage at a low total cost of ownership</vt:lpstr>
      <vt:lpstr>Primus Power’s EnergyCell is a superior flow battery design</vt:lpstr>
      <vt:lpstr>EnergyPod®: safe, proven chemistry meets great engineering</vt:lpstr>
      <vt:lpstr>Primus Power’s EnergyCells and EnergyPods® have a -40⁰C to +50 ⁰C temperature range </vt:lpstr>
      <vt:lpstr>Kazakhstan plays an important role in Primus Power’s future</vt:lpstr>
      <vt:lpstr>Слайд 72</vt:lpstr>
      <vt:lpstr>Заключение</vt:lpstr>
      <vt:lpstr>Слайд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EdSon</dc:creator>
  <cp:lastModifiedBy>User</cp:lastModifiedBy>
  <cp:revision>92</cp:revision>
  <dcterms:created xsi:type="dcterms:W3CDTF">2011-09-11T14:24:35Z</dcterms:created>
  <dcterms:modified xsi:type="dcterms:W3CDTF">2015-10-26T05:10:24Z</dcterms:modified>
</cp:coreProperties>
</file>