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59" r:id="rId7"/>
    <p:sldId id="275" r:id="rId8"/>
    <p:sldId id="272" r:id="rId9"/>
    <p:sldId id="280" r:id="rId10"/>
    <p:sldId id="282" r:id="rId11"/>
    <p:sldId id="281" r:id="rId12"/>
    <p:sldId id="285" r:id="rId13"/>
    <p:sldId id="284" r:id="rId14"/>
    <p:sldId id="269" r:id="rId15"/>
    <p:sldId id="270" r:id="rId16"/>
    <p:sldId id="271" r:id="rId17"/>
    <p:sldId id="277" r:id="rId18"/>
    <p:sldId id="278" r:id="rId19"/>
    <p:sldId id="279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130" d="100"/>
          <a:sy n="130" d="100"/>
        </p:scale>
        <p:origin x="-99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7A1F8-83FC-428F-9613-27E425E00582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05D4A-2882-4D6A-914E-CA33BDA43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D4A-2882-4D6A-914E-CA33BDA4375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05D4A-2882-4D6A-914E-CA33BDA437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4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6148-C304-4AEB-92F1-A65F45CB1BA3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03179-35D3-4AEA-A03F-13FBE665F0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1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BINA~1.KHA\AppData\Local\Temp\Rar$DRa0.913\NU_LOGO\EN\Основной логоти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66" y="4949056"/>
            <a:ext cx="1112468" cy="8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60633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Energy Cost Minimization for Small Building with Renewable Energy Sources Based on Prediction Control</a:t>
            </a:r>
            <a:endParaRPr lang="en-GB" sz="28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874" y="40381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Viktor Ten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/>
              <a:t>Zhandos</a:t>
            </a:r>
            <a:r>
              <a:rPr lang="en-US" sz="1600" dirty="0"/>
              <a:t> </a:t>
            </a:r>
            <a:r>
              <a:rPr lang="en-US" sz="1600" dirty="0" err="1" smtClean="0"/>
              <a:t>Yessenbayev</a:t>
            </a:r>
            <a:r>
              <a:rPr lang="en-US" sz="1600" dirty="0" smtClean="0"/>
              <a:t>, </a:t>
            </a:r>
            <a:r>
              <a:rPr lang="en-GB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Akmaral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Shamshimova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Albina </a:t>
            </a:r>
            <a:r>
              <a:rPr lang="en-GB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Khakimova</a:t>
            </a:r>
            <a:endParaRPr lang="en-GB" sz="1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GB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Nazarbayev</a:t>
            </a:r>
            <a:r>
              <a:rPr lang="en-GB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University, NLA </a:t>
            </a:r>
            <a:endParaRPr lang="en-GB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873" y="6391655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Almaty, 2015</a:t>
            </a:r>
            <a:endParaRPr lang="en-GB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7751" y="13654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Посольство Республики Корея в </a:t>
            </a:r>
            <a:r>
              <a:rPr lang="ru-RU" dirty="0" smtClean="0"/>
              <a:t>Казахстане</a:t>
            </a:r>
            <a:endParaRPr lang="ru-RU" dirty="0"/>
          </a:p>
          <a:p>
            <a:pPr algn="ctr"/>
            <a:r>
              <a:rPr lang="ru-RU" dirty="0"/>
              <a:t>Корейское научно-техническое общество «КАХАК</a:t>
            </a:r>
            <a:r>
              <a:rPr lang="ru-RU" dirty="0" smtClean="0"/>
              <a:t>»</a:t>
            </a:r>
            <a:endParaRPr lang="ru-RU" dirty="0"/>
          </a:p>
          <a:p>
            <a:pPr algn="ctr"/>
            <a:r>
              <a:rPr lang="ru-RU" dirty="0"/>
              <a:t>Казахский национальный университет им. аль-</a:t>
            </a:r>
            <a:r>
              <a:rPr lang="ru-RU" dirty="0" err="1"/>
              <a:t>Фараби</a:t>
            </a:r>
            <a:r>
              <a:rPr lang="ru-RU" dirty="0"/>
              <a:t>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t="7129" r="18658" b="7484"/>
          <a:stretch/>
        </p:blipFill>
        <p:spPr bwMode="auto">
          <a:xfrm>
            <a:off x="7668345" y="116631"/>
            <a:ext cx="1369134" cy="140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503548" y="1886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400" dirty="0" smtClean="0">
                <a:latin typeface="Vrinda" pitchFamily="34" charset="0"/>
                <a:cs typeface="Vrinda" pitchFamily="34" charset="0"/>
              </a:rPr>
              <a:t>Model Predictive Control (MPC)</a:t>
            </a:r>
            <a:endParaRPr lang="en-GB" sz="2400" dirty="0">
              <a:latin typeface="Vrinda" pitchFamily="34" charset="0"/>
              <a:cs typeface="Vrind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1520" y="980728"/>
            <a:ext cx="8784976" cy="5332660"/>
            <a:chOff x="251520" y="980728"/>
            <a:chExt cx="8784976" cy="533266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51520" y="980728"/>
              <a:ext cx="8784976" cy="2862039"/>
              <a:chOff x="251520" y="980728"/>
              <a:chExt cx="8784976" cy="2862039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51520" y="980728"/>
                <a:ext cx="8784976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Principles of </a:t>
                </a:r>
                <a:r>
                  <a:rPr lang="en-US" sz="2000" dirty="0" smtClean="0"/>
                  <a:t>MPC:</a:t>
                </a:r>
              </a:p>
              <a:p>
                <a:endParaRPr lang="en-US" dirty="0" smtClean="0">
                  <a:solidFill>
                    <a:srgbClr val="252525"/>
                  </a:solidFill>
                </a:endParaRPr>
              </a:p>
              <a:p>
                <a:r>
                  <a:rPr lang="en-US" dirty="0" smtClean="0">
                    <a:solidFill>
                      <a:srgbClr val="252525"/>
                    </a:solidFill>
                  </a:rPr>
                  <a:t>Model </a:t>
                </a:r>
                <a:r>
                  <a:rPr lang="en-US" dirty="0">
                    <a:solidFill>
                      <a:srgbClr val="252525"/>
                    </a:solidFill>
                  </a:rPr>
                  <a:t>Predictive Control (MPC) is a multivariable control algorithm that uses:</a:t>
                </a:r>
              </a:p>
              <a:p>
                <a:pPr>
                  <a:buFont typeface="Arial"/>
                  <a:buChar char="•"/>
                </a:pPr>
                <a:r>
                  <a:rPr lang="en-US" dirty="0">
                    <a:solidFill>
                      <a:srgbClr val="252525"/>
                    </a:solidFill>
                  </a:rPr>
                  <a:t>an internal dynamic model of the process</a:t>
                </a:r>
              </a:p>
              <a:p>
                <a:pPr>
                  <a:buFont typeface="Arial"/>
                  <a:buChar char="•"/>
                </a:pPr>
                <a:r>
                  <a:rPr lang="en-US" dirty="0">
                    <a:solidFill>
                      <a:srgbClr val="252525"/>
                    </a:solidFill>
                  </a:rPr>
                  <a:t>a history of past control moves and</a:t>
                </a:r>
              </a:p>
              <a:p>
                <a:pPr>
                  <a:buFont typeface="Arial"/>
                  <a:buChar char="•"/>
                </a:pPr>
                <a:r>
                  <a:rPr lang="en-US" dirty="0">
                    <a:solidFill>
                      <a:srgbClr val="252525"/>
                    </a:solidFill>
                  </a:rPr>
                  <a:t>an optimization cost function J over the receding prediction </a:t>
                </a:r>
                <a:r>
                  <a:rPr lang="en-US" dirty="0" smtClean="0">
                    <a:solidFill>
                      <a:srgbClr val="252525"/>
                    </a:solidFill>
                  </a:rPr>
                  <a:t>horizon, to </a:t>
                </a:r>
                <a:r>
                  <a:rPr lang="en-US" dirty="0">
                    <a:solidFill>
                      <a:srgbClr val="252525"/>
                    </a:solidFill>
                  </a:rPr>
                  <a:t>calculate the optimum control moves.</a:t>
                </a:r>
              </a:p>
              <a:p>
                <a:r>
                  <a:rPr lang="en-US" dirty="0">
                    <a:solidFill>
                      <a:srgbClr val="252525"/>
                    </a:solidFill>
                  </a:rPr>
                  <a:t>An example of a non-linear cost function for optimization is given by:</a:t>
                </a:r>
              </a:p>
              <a:p>
                <a:endParaRPr lang="ru-RU" dirty="0"/>
              </a:p>
            </p:txBody>
          </p:sp>
          <p:pic>
            <p:nvPicPr>
              <p:cNvPr id="43023" name="Picture 15" descr="J=\sum_{i=1}^N w_{x_i} (r_i-x_i)^2 + \sum_{i=1}^N w_{u_i} {\Delta u_i}^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3356992"/>
                <a:ext cx="2771775" cy="485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Прямоугольник 28"/>
            <p:cNvSpPr/>
            <p:nvPr/>
          </p:nvSpPr>
          <p:spPr>
            <a:xfrm>
              <a:off x="251520" y="4005064"/>
              <a:ext cx="878497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without </a:t>
              </a:r>
              <a:r>
                <a:rPr lang="en-US" dirty="0"/>
                <a:t>violating constraints (low/high limits)</a:t>
              </a:r>
            </a:p>
            <a:p>
              <a:endParaRPr lang="en-US" dirty="0"/>
            </a:p>
            <a:p>
              <a:r>
                <a:rPr lang="en-US" dirty="0"/>
                <a:t>With:</a:t>
              </a:r>
            </a:p>
            <a:p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r>
                <a:rPr lang="en-US" dirty="0" err="1" smtClean="0"/>
                <a:t>i-th</a:t>
              </a:r>
              <a:r>
                <a:rPr lang="en-US" dirty="0" smtClean="0"/>
                <a:t> </a:t>
              </a:r>
              <a:r>
                <a:rPr lang="en-US" dirty="0"/>
                <a:t>controlled variable (e.g. measured temperature</a:t>
              </a:r>
              <a:r>
                <a:rPr lang="en-US" dirty="0" smtClean="0"/>
                <a:t>),</a:t>
              </a:r>
              <a:endParaRPr lang="en-US" dirty="0"/>
            </a:p>
            <a:p>
              <a:r>
                <a:rPr lang="en-US" dirty="0" err="1" smtClean="0"/>
                <a:t>r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r>
                <a:rPr lang="en-US" dirty="0" err="1" smtClean="0"/>
                <a:t>i-th</a:t>
              </a:r>
              <a:r>
                <a:rPr lang="en-US" dirty="0" smtClean="0"/>
                <a:t> </a:t>
              </a:r>
              <a:r>
                <a:rPr lang="en-US" dirty="0"/>
                <a:t>reference variable (e.g. required temperature</a:t>
              </a:r>
              <a:r>
                <a:rPr lang="en-US" dirty="0" smtClean="0"/>
                <a:t>),</a:t>
              </a:r>
              <a:endParaRPr lang="en-US" dirty="0"/>
            </a:p>
            <a:p>
              <a:r>
                <a:rPr lang="en-US" dirty="0" err="1" smtClean="0"/>
                <a:t>u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r>
                <a:rPr lang="en-US" dirty="0" err="1" smtClean="0"/>
                <a:t>i-th</a:t>
              </a:r>
              <a:r>
                <a:rPr lang="en-US" dirty="0" smtClean="0"/>
                <a:t> </a:t>
              </a:r>
              <a:r>
                <a:rPr lang="en-US" dirty="0"/>
                <a:t>manipulated variable (e.g. control valve</a:t>
              </a:r>
              <a:r>
                <a:rPr lang="en-US" dirty="0" smtClean="0"/>
                <a:t>),</a:t>
              </a:r>
              <a:endParaRPr lang="en-US" dirty="0"/>
            </a:p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x</a:t>
              </a:r>
              <a:r>
                <a:rPr lang="en-US" baseline="-50000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/>
                <a:t>= weighting coefficient reflecting the relative importance of </a:t>
              </a:r>
              <a:r>
                <a:rPr lang="en-US" dirty="0" smtClean="0"/>
                <a:t>x</a:t>
              </a:r>
              <a:r>
                <a:rPr lang="en-US" baseline="-25000" dirty="0" smtClean="0"/>
                <a:t>i</a:t>
              </a:r>
              <a:r>
                <a:rPr lang="en-US" dirty="0" smtClean="0"/>
                <a:t>,</a:t>
              </a:r>
              <a:endParaRPr lang="en-US" dirty="0"/>
            </a:p>
            <a:p>
              <a:r>
                <a:rPr lang="en-US" dirty="0" err="1" smtClean="0"/>
                <a:t>w</a:t>
              </a:r>
              <a:r>
                <a:rPr lang="en-US" baseline="-25000" dirty="0" err="1" smtClean="0"/>
                <a:t>u</a:t>
              </a:r>
              <a:r>
                <a:rPr lang="en-US" baseline="-50000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/>
                <a:t>= weighting coefficient penalizing relative big changes in </a:t>
              </a:r>
              <a:r>
                <a:rPr lang="en-US" dirty="0" err="1" smtClean="0"/>
                <a:t>u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, etc</a:t>
              </a:r>
              <a:r>
                <a:rPr lang="en-US" dirty="0"/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673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503548" y="1886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400" b="1" dirty="0" smtClean="0">
                <a:latin typeface="Vrinda" pitchFamily="34" charset="0"/>
                <a:cs typeface="Vrinda" pitchFamily="34" charset="0"/>
              </a:rPr>
              <a:t>Genetic Algorithm (GA)</a:t>
            </a:r>
            <a:endParaRPr lang="en-GB" sz="2400" b="1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 –</a:t>
            </a:r>
            <a:r>
              <a:rPr lang="en-US" sz="2000" dirty="0" smtClean="0"/>
              <a:t> </a:t>
            </a: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b="1" dirty="0" smtClean="0"/>
              <a:t>heuristic evolutionary optimization algorithm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   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Representation: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Population initialization: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Crossover: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Mutation: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Selection: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arents selection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est individuals selection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00164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7" y="3501008"/>
            <a:ext cx="3378539" cy="7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2126796" cy="5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877" y="5236361"/>
            <a:ext cx="3006628" cy="12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4802"/>
            <a:ext cx="2327910" cy="162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503548" y="1886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400" b="1" dirty="0" smtClean="0">
                <a:latin typeface="Vrinda" pitchFamily="34" charset="0"/>
                <a:cs typeface="Vrinda" pitchFamily="34" charset="0"/>
              </a:rPr>
              <a:t>Genetic Algorithm (GA)</a:t>
            </a:r>
            <a:endParaRPr lang="en-GB" sz="2400" b="1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7584" y="3687772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Selection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22557" y="4479807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Crossover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827584" y="518193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Mutation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27584" y="5878807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Renew population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stCxn id="42" idx="2"/>
            <a:endCxn id="43" idx="0"/>
          </p:cNvCxnSpPr>
          <p:nvPr/>
        </p:nvCxnSpPr>
        <p:spPr>
          <a:xfrm flipH="1">
            <a:off x="1614645" y="4263836"/>
            <a:ext cx="5027" cy="215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3" idx="2"/>
            <a:endCxn id="44" idx="0"/>
          </p:cNvCxnSpPr>
          <p:nvPr/>
        </p:nvCxnSpPr>
        <p:spPr>
          <a:xfrm>
            <a:off x="1614645" y="4983863"/>
            <a:ext cx="5027" cy="198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4" idx="2"/>
            <a:endCxn id="45" idx="0"/>
          </p:cNvCxnSpPr>
          <p:nvPr/>
        </p:nvCxnSpPr>
        <p:spPr>
          <a:xfrm>
            <a:off x="1619672" y="5685994"/>
            <a:ext cx="0" cy="192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3275856" y="982255"/>
            <a:ext cx="108012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026567" y="1782962"/>
            <a:ext cx="1584176" cy="591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population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028855" y="2590576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Fitness evaluation</a:t>
            </a:r>
            <a:endParaRPr lang="ru-RU" dirty="0"/>
          </a:p>
        </p:txBody>
      </p:sp>
      <p:cxnSp>
        <p:nvCxnSpPr>
          <p:cNvPr id="57" name="Прямая со стрелкой 56"/>
          <p:cNvCxnSpPr>
            <a:stCxn id="54" idx="4"/>
            <a:endCxn id="55" idx="0"/>
          </p:cNvCxnSpPr>
          <p:nvPr/>
        </p:nvCxnSpPr>
        <p:spPr>
          <a:xfrm>
            <a:off x="3815916" y="1486311"/>
            <a:ext cx="2739" cy="296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55" idx="2"/>
            <a:endCxn id="56" idx="0"/>
          </p:cNvCxnSpPr>
          <p:nvPr/>
        </p:nvCxnSpPr>
        <p:spPr>
          <a:xfrm>
            <a:off x="3818655" y="2374551"/>
            <a:ext cx="2288" cy="216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решение 58"/>
          <p:cNvSpPr/>
          <p:nvPr/>
        </p:nvSpPr>
        <p:spPr>
          <a:xfrm>
            <a:off x="2884839" y="3454672"/>
            <a:ext cx="1872208" cy="10441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Stop?</a:t>
            </a:r>
            <a:endParaRPr lang="ru-RU" dirty="0"/>
          </a:p>
        </p:txBody>
      </p:sp>
      <p:cxnSp>
        <p:nvCxnSpPr>
          <p:cNvPr id="60" name="Прямая со стрелкой 59"/>
          <p:cNvCxnSpPr>
            <a:stCxn id="56" idx="2"/>
            <a:endCxn id="59" idx="0"/>
          </p:cNvCxnSpPr>
          <p:nvPr/>
        </p:nvCxnSpPr>
        <p:spPr>
          <a:xfrm>
            <a:off x="3820943" y="31666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9" idx="1"/>
            <a:endCxn id="42" idx="3"/>
          </p:cNvCxnSpPr>
          <p:nvPr/>
        </p:nvCxnSpPr>
        <p:spPr>
          <a:xfrm flipH="1" flipV="1">
            <a:off x="2411760" y="3975804"/>
            <a:ext cx="473079" cy="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45" idx="1"/>
            <a:endCxn id="56" idx="1"/>
          </p:cNvCxnSpPr>
          <p:nvPr/>
        </p:nvCxnSpPr>
        <p:spPr>
          <a:xfrm rot="10800000" flipH="1">
            <a:off x="827583" y="2878609"/>
            <a:ext cx="2201271" cy="3288231"/>
          </a:xfrm>
          <a:prstGeom prst="bentConnector3">
            <a:avLst>
              <a:gd name="adj1" fmla="val -103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030692" y="4944443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population</a:t>
            </a:r>
            <a:endParaRPr lang="ru-RU" dirty="0"/>
          </a:p>
        </p:txBody>
      </p:sp>
      <p:cxnSp>
        <p:nvCxnSpPr>
          <p:cNvPr id="67" name="Прямая со стрелкой 66"/>
          <p:cNvCxnSpPr>
            <a:stCxn id="59" idx="2"/>
            <a:endCxn id="65" idx="0"/>
          </p:cNvCxnSpPr>
          <p:nvPr/>
        </p:nvCxnSpPr>
        <p:spPr>
          <a:xfrm>
            <a:off x="3820943" y="4498788"/>
            <a:ext cx="1837" cy="445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3247392" y="5878807"/>
            <a:ext cx="1147101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</a:t>
            </a:r>
            <a:endParaRPr lang="ru-RU" dirty="0"/>
          </a:p>
        </p:txBody>
      </p:sp>
      <p:cxnSp>
        <p:nvCxnSpPr>
          <p:cNvPr id="70" name="Прямая со стрелкой 69"/>
          <p:cNvCxnSpPr>
            <a:stCxn id="65" idx="2"/>
            <a:endCxn id="68" idx="0"/>
          </p:cNvCxnSpPr>
          <p:nvPr/>
        </p:nvCxnSpPr>
        <p:spPr>
          <a:xfrm flipH="1">
            <a:off x="3820943" y="5520507"/>
            <a:ext cx="1837" cy="35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913874" y="4491413"/>
            <a:ext cx="56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2511224" y="361081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5364088" y="222147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 </a:t>
            </a:r>
          </a:p>
          <a:p>
            <a:pPr marL="342900" indent="-342900">
              <a:buAutoNum type="arabicParenR"/>
            </a:pPr>
            <a:r>
              <a:rPr lang="en-US" smtClean="0"/>
              <a:t>Population </a:t>
            </a:r>
            <a:r>
              <a:rPr lang="en-US" dirty="0" smtClean="0"/>
              <a:t>generation must respect the </a:t>
            </a:r>
            <a:r>
              <a:rPr lang="en-US" dirty="0" smtClean="0">
                <a:solidFill>
                  <a:srgbClr val="FF0000"/>
                </a:solidFill>
              </a:rPr>
              <a:t>constraints</a:t>
            </a:r>
            <a:r>
              <a:rPr lang="en-US" dirty="0" smtClean="0"/>
              <a:t> </a:t>
            </a:r>
          </a:p>
          <a:p>
            <a:pPr marL="342900" indent="-342900">
              <a:buAutoNum type="arabicParenR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Elitism</a:t>
            </a:r>
            <a:r>
              <a:rPr lang="en-US" dirty="0" smtClean="0"/>
              <a:t> might be used in population generation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5366198" y="1082193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procedure of GA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1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503548" y="1886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400" b="1" dirty="0" smtClean="0">
                <a:latin typeface="Vrinda" pitchFamily="34" charset="0"/>
                <a:cs typeface="Vrinda" pitchFamily="34" charset="0"/>
              </a:rPr>
              <a:t>Genetic Algorithm (GA)</a:t>
            </a:r>
            <a:endParaRPr lang="en-GB" sz="2400" b="1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341" y="1052083"/>
            <a:ext cx="350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 specifications in MATLAB</a:t>
            </a:r>
            <a:endParaRPr lang="en-US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969956"/>
              </p:ext>
            </p:extLst>
          </p:nvPr>
        </p:nvGraphicFramePr>
        <p:xfrm>
          <a:off x="419106" y="1556792"/>
          <a:ext cx="8153339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671"/>
                <a:gridCol w="60126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Representation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Binary vector u(k) = [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i="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grid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(k),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i="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(k), 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i="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(k), 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i="0" kern="120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(k)]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stacked together for each time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T = 2880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Fitness function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cost as described above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Constraints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Non-linear constraints described</a:t>
                      </a:r>
                      <a:r>
                        <a:rPr lang="en-US" sz="1600" baseline="0" dirty="0" smtClean="0"/>
                        <a:t> as above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Initialization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Uniformly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Selection function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Stochastic uniform (walk through</a:t>
                      </a:r>
                      <a:r>
                        <a:rPr lang="en-US" sz="1600" baseline="0" dirty="0" smtClean="0"/>
                        <a:t> random intervals</a:t>
                      </a:r>
                      <a:r>
                        <a:rPr lang="en-US" sz="1600" dirty="0" smtClean="0"/>
                        <a:t>)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Crossover function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Scattered algorithm (mask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random binary vector)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Mutation function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Gaussian distribution (add a random number with mean 0)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Generation size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 chromosomes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Elite count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0" dirty="0" smtClean="0"/>
                        <a:t>Termination criteria</a:t>
                      </a:r>
                      <a:endParaRPr lang="ru-RU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Stall generation (=20) + Function tolerance (=10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219998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Vrinda" pitchFamily="34" charset="0"/>
                <a:cs typeface="Vrinda" pitchFamily="34" charset="0"/>
              </a:rPr>
              <a:t>MPC Simulation results</a:t>
            </a:r>
            <a:endParaRPr lang="en-US" sz="2400" b="1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692696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Vrinda" pitchFamily="34" charset="0"/>
                <a:cs typeface="Vrinda" pitchFamily="34" charset="0"/>
              </a:rPr>
              <a:t>Controller: Ts=30 </a:t>
            </a:r>
            <a:r>
              <a:rPr lang="en-GB" sz="1900" dirty="0" err="1" smtClean="0">
                <a:latin typeface="Vrinda" pitchFamily="34" charset="0"/>
                <a:cs typeface="Vrinda" pitchFamily="34" charset="0"/>
              </a:rPr>
              <a:t>mins</a:t>
            </a:r>
            <a:r>
              <a:rPr lang="en-GB" sz="1900" dirty="0" smtClean="0">
                <a:latin typeface="Vrinda" pitchFamily="34" charset="0"/>
                <a:cs typeface="Vrinda" pitchFamily="34" charset="0"/>
              </a:rPr>
              <a:t>, Prediction: 8 hours; N=16; </a:t>
            </a:r>
          </a:p>
          <a:p>
            <a:r>
              <a:rPr lang="en-GB" sz="1900" dirty="0" smtClean="0">
                <a:latin typeface="Vrinda" pitchFamily="34" charset="0"/>
                <a:cs typeface="Vrinda" pitchFamily="34" charset="0"/>
              </a:rPr>
              <a:t>Simulation: 5 days; Ts=10 mins   </a:t>
            </a:r>
            <a:r>
              <a:rPr lang="en-GB" sz="1900" dirty="0" smtClean="0">
                <a:solidFill>
                  <a:srgbClr val="C00000"/>
                </a:solidFill>
                <a:latin typeface="Vrinda" pitchFamily="34" charset="0"/>
                <a:cs typeface="Vrinda" pitchFamily="34" charset="0"/>
              </a:rPr>
              <a:t>Economy: ~ 3 EUR </a:t>
            </a:r>
            <a:r>
              <a:rPr lang="ru-RU" sz="1900" dirty="0" smtClean="0">
                <a:solidFill>
                  <a:srgbClr val="C00000"/>
                </a:solidFill>
                <a:latin typeface="Vrinda" pitchFamily="34" charset="0"/>
                <a:cs typeface="Vrinda" pitchFamily="34" charset="0"/>
              </a:rPr>
              <a:t>(</a:t>
            </a:r>
            <a:r>
              <a:rPr lang="en-US" sz="1900" dirty="0" smtClean="0">
                <a:solidFill>
                  <a:srgbClr val="C00000"/>
                </a:solidFill>
                <a:latin typeface="Vrinda" pitchFamily="34" charset="0"/>
                <a:cs typeface="Vrinda" pitchFamily="34" charset="0"/>
              </a:rPr>
              <a:t>European Tariffs)</a:t>
            </a:r>
            <a:endParaRPr lang="en-US" sz="1900" dirty="0">
              <a:solidFill>
                <a:srgbClr val="C00000"/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8216"/>
            <a:ext cx="8173710" cy="55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3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18"/>
            <a:ext cx="9144000" cy="68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8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4" y="23556"/>
            <a:ext cx="9151394" cy="683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9863" y="220209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Vrinda" pitchFamily="34" charset="0"/>
                <a:cs typeface="Vrinda" pitchFamily="34" charset="0"/>
              </a:rPr>
              <a:t>GA Apply Simulation Results</a:t>
            </a:r>
            <a:endParaRPr lang="en-US" sz="2400" b="1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692696"/>
            <a:ext cx="88924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>
                <a:latin typeface="Vrinda" pitchFamily="34" charset="0"/>
                <a:cs typeface="Vrinda" pitchFamily="34" charset="0"/>
              </a:rPr>
              <a:t>Controller: Ts=30 </a:t>
            </a:r>
            <a:r>
              <a:rPr lang="en-GB" sz="1900" dirty="0" err="1" smtClean="0">
                <a:latin typeface="Vrinda" pitchFamily="34" charset="0"/>
                <a:cs typeface="Vrinda" pitchFamily="34" charset="0"/>
              </a:rPr>
              <a:t>mins</a:t>
            </a:r>
            <a:r>
              <a:rPr lang="en-GB" sz="1900" dirty="0" smtClean="0">
                <a:latin typeface="Vrinda" pitchFamily="34" charset="0"/>
                <a:cs typeface="Vrinda" pitchFamily="34" charset="0"/>
              </a:rPr>
              <a:t>, Prediction: 8 hours; N=16; </a:t>
            </a:r>
          </a:p>
          <a:p>
            <a:r>
              <a:rPr lang="en-GB" sz="1900" dirty="0" smtClean="0">
                <a:latin typeface="Vrinda" pitchFamily="34" charset="0"/>
                <a:cs typeface="Vrinda" pitchFamily="34" charset="0"/>
              </a:rPr>
              <a:t>Simulation: 5 days; Ts=10 mins   </a:t>
            </a:r>
            <a:r>
              <a:rPr lang="en-GB" sz="1900" dirty="0" smtClean="0">
                <a:solidFill>
                  <a:srgbClr val="C00000"/>
                </a:solidFill>
                <a:latin typeface="Vrinda" pitchFamily="34" charset="0"/>
                <a:cs typeface="Vrinda" pitchFamily="34" charset="0"/>
              </a:rPr>
              <a:t>Economy</a:t>
            </a:r>
            <a:r>
              <a:rPr lang="en-GB" sz="1900" smtClean="0">
                <a:solidFill>
                  <a:srgbClr val="C00000"/>
                </a:solidFill>
                <a:latin typeface="Vrinda" pitchFamily="34" charset="0"/>
                <a:cs typeface="Vrinda" pitchFamily="34" charset="0"/>
              </a:rPr>
              <a:t>: ~3 </a:t>
            </a:r>
            <a:r>
              <a:rPr lang="en-GB" sz="1900" dirty="0" smtClean="0">
                <a:solidFill>
                  <a:srgbClr val="C00000"/>
                </a:solidFill>
                <a:latin typeface="Vrinda" pitchFamily="34" charset="0"/>
                <a:cs typeface="Vrinda" pitchFamily="34" charset="0"/>
              </a:rPr>
              <a:t>Euro</a:t>
            </a:r>
            <a:endParaRPr lang="en-US" sz="1900" dirty="0">
              <a:solidFill>
                <a:srgbClr val="C00000"/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47" y="1484784"/>
            <a:ext cx="7128792" cy="492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8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4019"/>
          <a:stretch>
            <a:fillRect/>
          </a:stretch>
        </p:blipFill>
        <p:spPr bwMode="auto">
          <a:xfrm>
            <a:off x="827584" y="70308"/>
            <a:ext cx="7487358" cy="678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36496" cy="620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Renewable  Energy Test Site at </a:t>
            </a:r>
            <a:r>
              <a:rPr lang="en-GB" sz="2000" b="1" dirty="0" err="1" smtClean="0">
                <a:solidFill>
                  <a:schemeClr val="bg1"/>
                </a:solidFill>
              </a:rPr>
              <a:t>Nazarbayev</a:t>
            </a:r>
            <a:r>
              <a:rPr lang="en-GB" sz="2000" b="1" dirty="0" smtClean="0">
                <a:solidFill>
                  <a:schemeClr val="bg1"/>
                </a:solidFill>
              </a:rPr>
              <a:t> University, Astana, Kazakhstan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17" y="5525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Thank you for attention!</a:t>
            </a:r>
            <a:endParaRPr lang="en-GB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53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Acknowledgements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5949" y="908719"/>
            <a:ext cx="803826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Organizers </a:t>
            </a:r>
            <a:r>
              <a:rPr lang="en-US" sz="2400" dirty="0"/>
              <a:t>of the </a:t>
            </a:r>
            <a:r>
              <a:rPr lang="en-US" sz="2400" dirty="0" smtClean="0"/>
              <a:t>seminar and ‘</a:t>
            </a:r>
            <a:r>
              <a:rPr lang="en-US" sz="2400" dirty="0" err="1" smtClean="0"/>
              <a:t>Kahak</a:t>
            </a:r>
            <a:r>
              <a:rPr lang="en-US" sz="2400" dirty="0" smtClean="0"/>
              <a:t>’ staff</a:t>
            </a:r>
            <a:r>
              <a:rPr lang="en-US" sz="2400" dirty="0"/>
              <a:t>:</a:t>
            </a:r>
            <a:endParaRPr lang="en-US" sz="2400" dirty="0" smtClean="0"/>
          </a:p>
          <a:p>
            <a:endParaRPr lang="en-US" dirty="0" smtClean="0"/>
          </a:p>
          <a:p>
            <a:r>
              <a:rPr lang="ru-RU" dirty="0" smtClean="0"/>
              <a:t>Пак Иван Тимофеевич, проф., почетный президент НТО «</a:t>
            </a:r>
            <a:r>
              <a:rPr lang="ru-RU" dirty="0" err="1" smtClean="0"/>
              <a:t>Кахак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 smtClean="0"/>
              <a:t>Мун Григорий Алексеевич, проф., президент НТО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Кахак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</a:p>
          <a:p>
            <a:r>
              <a:rPr lang="ru-RU" dirty="0" smtClean="0"/>
              <a:t>Ю Валентина Константиновна, проф., вице-президент НТО </a:t>
            </a:r>
            <a:r>
              <a:rPr lang="ru-RU" dirty="0"/>
              <a:t>«</a:t>
            </a:r>
            <a:r>
              <a:rPr lang="ru-RU" dirty="0" err="1" smtClean="0"/>
              <a:t>Кахак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ru-RU" dirty="0" err="1" smtClean="0"/>
              <a:t>Югай</a:t>
            </a:r>
            <a:r>
              <a:rPr lang="ru-RU" dirty="0" smtClean="0"/>
              <a:t> Ольга, зам. отв. секретаря журнала «Известия НТО </a:t>
            </a:r>
            <a:r>
              <a:rPr lang="ru-RU" dirty="0" err="1" smtClean="0"/>
              <a:t>Кахак</a:t>
            </a:r>
            <a:r>
              <a:rPr lang="ru-RU" dirty="0" smtClean="0"/>
              <a:t>», и др.</a:t>
            </a:r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Research Team and Administration of NLA at NU:</a:t>
            </a:r>
          </a:p>
          <a:p>
            <a:endParaRPr lang="en-US" dirty="0" smtClean="0"/>
          </a:p>
          <a:p>
            <a:r>
              <a:rPr lang="en-US" dirty="0" smtClean="0"/>
              <a:t>Prof. Alex Tikhonov</a:t>
            </a:r>
            <a:r>
              <a:rPr lang="ru-RU" dirty="0" smtClean="0"/>
              <a:t> – </a:t>
            </a:r>
            <a:r>
              <a:rPr lang="en-US" dirty="0" smtClean="0"/>
              <a:t>Director for Center for Energy Research,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Zhandos</a:t>
            </a:r>
            <a:r>
              <a:rPr lang="en-US" dirty="0" smtClean="0"/>
              <a:t> </a:t>
            </a:r>
            <a:r>
              <a:rPr lang="en-US" dirty="0" err="1" smtClean="0"/>
              <a:t>Yessenbayev</a:t>
            </a:r>
            <a:r>
              <a:rPr lang="en-US" dirty="0" smtClean="0"/>
              <a:t> – Senior Researcher,</a:t>
            </a:r>
          </a:p>
          <a:p>
            <a:r>
              <a:rPr lang="en-US" dirty="0" err="1" smtClean="0"/>
              <a:t>Akmaral</a:t>
            </a:r>
            <a:r>
              <a:rPr lang="en-US" dirty="0" smtClean="0"/>
              <a:t> </a:t>
            </a:r>
            <a:r>
              <a:rPr lang="en-US" dirty="0" err="1" smtClean="0"/>
              <a:t>Shamshimova</a:t>
            </a:r>
            <a:r>
              <a:rPr lang="en-US" dirty="0" smtClean="0"/>
              <a:t> – Junior Researcher,</a:t>
            </a:r>
          </a:p>
          <a:p>
            <a:r>
              <a:rPr lang="en-US" dirty="0" smtClean="0"/>
              <a:t>Albina </a:t>
            </a:r>
            <a:r>
              <a:rPr lang="en-US" dirty="0" err="1" smtClean="0"/>
              <a:t>Khakimova</a:t>
            </a:r>
            <a:r>
              <a:rPr lang="en-US" dirty="0" smtClean="0"/>
              <a:t> – Junior Researcher,</a:t>
            </a:r>
          </a:p>
          <a:p>
            <a:r>
              <a:rPr lang="en-US" dirty="0" smtClean="0"/>
              <a:t>Dana </a:t>
            </a:r>
            <a:r>
              <a:rPr lang="en-US" dirty="0" err="1" smtClean="0"/>
              <a:t>Sharipova</a:t>
            </a:r>
            <a:r>
              <a:rPr lang="en-US" dirty="0" smtClean="0"/>
              <a:t> – Research Assistant,</a:t>
            </a:r>
          </a:p>
          <a:p>
            <a:r>
              <a:rPr lang="en-US" dirty="0" smtClean="0"/>
              <a:t>Aliya </a:t>
            </a:r>
            <a:r>
              <a:rPr lang="en-US" dirty="0" err="1" smtClean="0"/>
              <a:t>Kusatayeva</a:t>
            </a:r>
            <a:r>
              <a:rPr lang="en-US" dirty="0" smtClean="0"/>
              <a:t> – Junior Researcher, and others.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06834"/>
            <a:ext cx="7066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Plant is a combination of two subsystems: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0" y="980728"/>
            <a:ext cx="90295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cs typeface="Vrinda" panose="020B0502040204020203" pitchFamily="34" charset="0"/>
              </a:rPr>
              <a:t>Objectives and Implementation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>
              <a:cs typeface="Vrinda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cs typeface="Vrinda" panose="020B0502040204020203" pitchFamily="34" charset="0"/>
              </a:rPr>
              <a:t>Objective – simultaneously satisfied requirements: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</a:rPr>
              <a:t>maintain the </a:t>
            </a:r>
            <a:r>
              <a:rPr lang="en-GB" u="sng" dirty="0" smtClean="0">
                <a:cs typeface="Vrinda" panose="020B0502040204020203" pitchFamily="34" charset="0"/>
              </a:rPr>
              <a:t>indoor temperature</a:t>
            </a:r>
            <a:r>
              <a:rPr lang="en-GB" dirty="0" smtClean="0">
                <a:cs typeface="Vrinda" panose="020B0502040204020203" pitchFamily="34" charset="0"/>
              </a:rPr>
              <a:t> within a comfort zone;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</a:rPr>
              <a:t>satisfy </a:t>
            </a:r>
            <a:r>
              <a:rPr lang="en-GB" u="sng" dirty="0" smtClean="0">
                <a:cs typeface="Vrinda" panose="020B0502040204020203" pitchFamily="34" charset="0"/>
              </a:rPr>
              <a:t>demand of electrical power</a:t>
            </a:r>
            <a:r>
              <a:rPr lang="en-GB" dirty="0" smtClean="0">
                <a:cs typeface="Vrinda" panose="020B0502040204020203" pitchFamily="34" charset="0"/>
              </a:rPr>
              <a:t> from the electrical loads;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</a:rPr>
              <a:t>minimize </a:t>
            </a:r>
            <a:r>
              <a:rPr lang="en-GB" u="sng" dirty="0" smtClean="0">
                <a:cs typeface="Vrinda" panose="020B0502040204020203" pitchFamily="34" charset="0"/>
              </a:rPr>
              <a:t>overall consumption</a:t>
            </a:r>
            <a:r>
              <a:rPr lang="en-GB" dirty="0" smtClean="0">
                <a:cs typeface="Vrinda" panose="020B0502040204020203" pitchFamily="34" charset="0"/>
              </a:rPr>
              <a:t> of energy sourced by grid;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</a:rPr>
              <a:t>minimize </a:t>
            </a:r>
            <a:r>
              <a:rPr lang="en-GB" u="sng" dirty="0" smtClean="0">
                <a:cs typeface="Vrinda" panose="020B0502040204020203" pitchFamily="34" charset="0"/>
              </a:rPr>
              <a:t>cost</a:t>
            </a:r>
            <a:r>
              <a:rPr lang="en-GB" dirty="0" smtClean="0">
                <a:cs typeface="Vrinda" panose="020B0502040204020203" pitchFamily="34" charset="0"/>
              </a:rPr>
              <a:t> of consumed energy.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cs typeface="Vrinda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GB" dirty="0" smtClean="0">
                <a:cs typeface="Vrinda" panose="020B0502040204020203" pitchFamily="34" charset="0"/>
              </a:rPr>
              <a:t>Implementation algorithm: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</a:rPr>
              <a:t>obtain a control oriented </a:t>
            </a:r>
            <a:r>
              <a:rPr lang="en-GB" u="sng" dirty="0" smtClean="0">
                <a:cs typeface="Vrinda" panose="020B0502040204020203" pitchFamily="34" charset="0"/>
              </a:rPr>
              <a:t>state-space model</a:t>
            </a:r>
            <a:r>
              <a:rPr lang="en-GB" dirty="0" smtClean="0">
                <a:cs typeface="Vrinda" panose="020B0502040204020203" pitchFamily="34" charset="0"/>
              </a:rPr>
              <a:t> which captures main thermal and electric dynamics, activation of the pumps, heating coil and the connection to the grid </a:t>
            </a: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 system identification;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define operating </a:t>
            </a:r>
            <a:r>
              <a:rPr lang="en-GB" u="sng" dirty="0" smtClean="0">
                <a:cs typeface="Vrinda" panose="020B0502040204020203" pitchFamily="34" charset="0"/>
                <a:sym typeface="Wingdings" panose="05000000000000000000" pitchFamily="2" charset="2"/>
              </a:rPr>
              <a:t>constraints</a:t>
            </a: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 including logic constraints and limits on the system variables;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design an </a:t>
            </a:r>
            <a:r>
              <a:rPr lang="en-GB" u="sng" dirty="0" smtClean="0">
                <a:cs typeface="Vrinda" panose="020B0502040204020203" pitchFamily="34" charset="0"/>
                <a:sym typeface="Wingdings" panose="05000000000000000000" pitchFamily="2" charset="2"/>
              </a:rPr>
              <a:t>controller</a:t>
            </a: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 with preview capabilities on desired room temperature, electricity tariff, outside temperature and solar radiation:</a:t>
            </a:r>
          </a:p>
          <a:p>
            <a:pPr marL="630238" indent="-363538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Model Predictive Control (MPC),</a:t>
            </a:r>
          </a:p>
          <a:p>
            <a:pPr marL="630238" indent="-363538">
              <a:buFont typeface="Wingdings" panose="05000000000000000000" pitchFamily="2" charset="2"/>
              <a:buChar char="q"/>
            </a:pPr>
            <a:r>
              <a:rPr lang="en-GB" dirty="0" smtClean="0">
                <a:cs typeface="Vrinda" panose="020B0502040204020203" pitchFamily="34" charset="0"/>
                <a:sym typeface="Wingdings" panose="05000000000000000000" pitchFamily="2" charset="2"/>
              </a:rPr>
              <a:t>Control based on Genetic Algorithm.</a:t>
            </a:r>
            <a:endParaRPr lang="en-GB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83535" y="195299"/>
            <a:ext cx="2757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  <a:cs typeface="Vrinda" panose="020B0502040204020203" pitchFamily="34" charset="0"/>
              </a:rPr>
              <a:t>Electrical subsystem</a:t>
            </a:r>
            <a:endParaRPr lang="en-US" sz="2200" dirty="0">
              <a:solidFill>
                <a:srgbClr val="002060"/>
              </a:solidFill>
              <a:cs typeface="Vrinda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9887"/>
            <a:ext cx="6615441" cy="315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055" y="4221088"/>
            <a:ext cx="8657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cs typeface="Vrinda" panose="020B0502040204020203" pitchFamily="34" charset="0"/>
              </a:rPr>
              <a:t>Load can be powered either directly by the grid (</a:t>
            </a:r>
            <a:r>
              <a:rPr lang="en-GB" i="1" dirty="0" err="1" smtClean="0">
                <a:cs typeface="Vrinda" panose="020B0502040204020203" pitchFamily="34" charset="0"/>
              </a:rPr>
              <a:t>u</a:t>
            </a:r>
            <a:r>
              <a:rPr lang="en-GB" i="1" baseline="-25000" dirty="0" err="1" smtClean="0">
                <a:cs typeface="Vrinda" panose="020B0502040204020203" pitchFamily="34" charset="0"/>
              </a:rPr>
              <a:t>grid</a:t>
            </a:r>
            <a:r>
              <a:rPr lang="en-GB" dirty="0" smtClean="0">
                <a:cs typeface="Vrinda" panose="020B0502040204020203" pitchFamily="34" charset="0"/>
              </a:rPr>
              <a:t>=1) or by the battery bank through an invertor (</a:t>
            </a:r>
            <a:r>
              <a:rPr lang="en-GB" i="1" dirty="0" err="1" smtClean="0">
                <a:cs typeface="Vrinda" panose="020B0502040204020203" pitchFamily="34" charset="0"/>
              </a:rPr>
              <a:t>u</a:t>
            </a:r>
            <a:r>
              <a:rPr lang="en-GB" i="1" baseline="-25000" dirty="0" err="1" smtClean="0">
                <a:cs typeface="Vrinda" panose="020B0502040204020203" pitchFamily="34" charset="0"/>
              </a:rPr>
              <a:t>grid</a:t>
            </a:r>
            <a:r>
              <a:rPr lang="en-GB" dirty="0" smtClean="0">
                <a:cs typeface="Vrinda" panose="020B0502040204020203" pitchFamily="34" charset="0"/>
              </a:rPr>
              <a:t>=0)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cs typeface="Vrinda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cs typeface="Vrinda" panose="020B0502040204020203" pitchFamily="34" charset="0"/>
              </a:rPr>
              <a:t>Current generated by PV is assumed to be linearly proportional to solar radiation(coefficient obtained by a linear regression):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39378"/>
              </p:ext>
            </p:extLst>
          </p:nvPr>
        </p:nvGraphicFramePr>
        <p:xfrm>
          <a:off x="3755121" y="5804486"/>
          <a:ext cx="1832024" cy="39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5" imgW="888840" imgH="190440" progId="Equation.DSMT4">
                  <p:embed/>
                </p:oleObj>
              </mc:Choice>
              <mc:Fallback>
                <p:oleObj name="Equation" r:id="rId5" imgW="888840" imgH="19044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121" y="5804486"/>
                        <a:ext cx="1832024" cy="392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45944" y="1916832"/>
            <a:ext cx="2490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cs typeface="Vrinda" panose="020B0502040204020203" pitchFamily="34" charset="0"/>
              </a:rPr>
              <a:t>Q </a:t>
            </a:r>
            <a:r>
              <a:rPr lang="en-GB" dirty="0" smtClean="0">
                <a:cs typeface="Vrinda" panose="020B0502040204020203" pitchFamily="34" charset="0"/>
              </a:rPr>
              <a:t>= 800 Ah</a:t>
            </a:r>
          </a:p>
          <a:p>
            <a:r>
              <a:rPr lang="en-GB" dirty="0" smtClean="0">
                <a:cs typeface="Vrinda" panose="020B0502040204020203" pitchFamily="34" charset="0"/>
              </a:rPr>
              <a:t>Sample at </a:t>
            </a:r>
            <a:r>
              <a:rPr lang="en-GB" b="1" i="1" dirty="0" err="1" smtClean="0">
                <a:cs typeface="Vrinda" panose="020B0502040204020203" pitchFamily="34" charset="0"/>
              </a:rPr>
              <a:t>T</a:t>
            </a:r>
            <a:r>
              <a:rPr lang="en-GB" b="1" i="1" baseline="-25000" dirty="0" err="1" smtClean="0">
                <a:cs typeface="Vrinda" panose="020B0502040204020203" pitchFamily="34" charset="0"/>
              </a:rPr>
              <a:t>s</a:t>
            </a:r>
            <a:r>
              <a:rPr lang="en-GB" b="1" i="1" baseline="-25000" dirty="0" smtClean="0">
                <a:cs typeface="Vrinda" panose="020B0502040204020203" pitchFamily="34" charset="0"/>
              </a:rPr>
              <a:t> </a:t>
            </a:r>
            <a:r>
              <a:rPr lang="en-GB" dirty="0" smtClean="0">
                <a:cs typeface="Vrinda" panose="020B0502040204020203" pitchFamily="34" charset="0"/>
              </a:rPr>
              <a:t>= 10mins</a:t>
            </a:r>
            <a:endParaRPr lang="en-US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492896"/>
            <a:ext cx="23439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70C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Grey-box model:</a:t>
            </a:r>
            <a:endParaRPr lang="en-US" sz="2200" b="1" dirty="0">
              <a:solidFill>
                <a:srgbClr val="0070C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556792"/>
            <a:ext cx="3882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70C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Discrete-time model structure:</a:t>
            </a:r>
            <a:endParaRPr lang="en-US" sz="2200" b="1" dirty="0">
              <a:solidFill>
                <a:srgbClr val="0070C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7980" y="2924944"/>
            <a:ext cx="7398813" cy="1141352"/>
            <a:chOff x="467980" y="3140968"/>
            <a:chExt cx="7398813" cy="1141352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2021034"/>
                </p:ext>
              </p:extLst>
            </p:nvPr>
          </p:nvGraphicFramePr>
          <p:xfrm>
            <a:off x="467980" y="3170748"/>
            <a:ext cx="4261026" cy="111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8" name="Equation" r:id="rId4" imgW="2628720" imgH="685800" progId="Equation.DSMT4">
                    <p:embed/>
                  </p:oleObj>
                </mc:Choice>
                <mc:Fallback>
                  <p:oleObj name="Equation" r:id="rId4" imgW="2628720" imgH="685800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980" y="3170748"/>
                          <a:ext cx="4261026" cy="11115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8949498"/>
                </p:ext>
              </p:extLst>
            </p:nvPr>
          </p:nvGraphicFramePr>
          <p:xfrm>
            <a:off x="5148064" y="3140968"/>
            <a:ext cx="935909" cy="1123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9" name="Equation" r:id="rId6" imgW="571320" imgH="685800" progId="Equation.DSMT4">
                    <p:embed/>
                  </p:oleObj>
                </mc:Choice>
                <mc:Fallback>
                  <p:oleObj name="Equation" r:id="rId6" imgW="571320" imgH="685800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3140968"/>
                          <a:ext cx="935909" cy="11230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4384831"/>
                </p:ext>
              </p:extLst>
            </p:nvPr>
          </p:nvGraphicFramePr>
          <p:xfrm>
            <a:off x="6354625" y="3140968"/>
            <a:ext cx="1512168" cy="1118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0" name="Equation" r:id="rId8" imgW="927000" imgH="685800" progId="Equation.DSMT4">
                    <p:embed/>
                  </p:oleObj>
                </mc:Choice>
                <mc:Fallback>
                  <p:oleObj name="Equation" r:id="rId8" imgW="927000" imgH="685800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4625" y="3140968"/>
                          <a:ext cx="1512168" cy="11185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54586"/>
              </p:ext>
            </p:extLst>
          </p:nvPr>
        </p:nvGraphicFramePr>
        <p:xfrm>
          <a:off x="422275" y="2063750"/>
          <a:ext cx="592613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1" name="Equation" r:id="rId10" imgW="3200400" imgH="203040" progId="Equation.DSMT4">
                  <p:embed/>
                </p:oleObj>
              </mc:Choice>
              <mc:Fallback>
                <p:oleObj name="Equation" r:id="rId10" imgW="3200400" imgH="20304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063750"/>
                        <a:ext cx="5926138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07504" y="4365104"/>
            <a:ext cx="8136904" cy="2431435"/>
            <a:chOff x="683569" y="3995772"/>
            <a:chExt cx="7633847" cy="2431435"/>
          </a:xfrm>
        </p:grpSpPr>
        <p:sp>
          <p:nvSpPr>
            <p:cNvPr id="10" name="TextBox 9"/>
            <p:cNvSpPr txBox="1"/>
            <p:nvPr/>
          </p:nvSpPr>
          <p:spPr>
            <a:xfrm>
              <a:off x="683569" y="3995772"/>
              <a:ext cx="7633847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900" dirty="0" smtClean="0">
                  <a:cs typeface="Vrinda" panose="020B0502040204020203" pitchFamily="34" charset="0"/>
                </a:rPr>
                <a:t>Model is nonlinear </a:t>
              </a:r>
              <a:r>
                <a:rPr lang="en-GB" sz="1900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 convert to </a:t>
              </a:r>
              <a:r>
                <a:rPr lang="en-GB" sz="1900" b="1" i="1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a linear system with hybrid dynamics</a:t>
              </a:r>
              <a:endParaRPr lang="en-GB" sz="1900" b="1" i="1" dirty="0" smtClean="0">
                <a:cs typeface="Vrinda" panose="020B0502040204020203" pitchFamily="34" charset="0"/>
              </a:endParaRPr>
            </a:p>
            <a:p>
              <a:endParaRPr lang="en-GB" sz="1900" dirty="0" smtClean="0">
                <a:cs typeface="Vrinda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900" dirty="0" smtClean="0">
                  <a:cs typeface="Vrinda" panose="020B0502040204020203" pitchFamily="34" charset="0"/>
                </a:rPr>
                <a:t>4 possible combinations of                   </a:t>
              </a:r>
              <a:r>
                <a:rPr lang="en-GB" sz="1900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 4 linear</a:t>
              </a:r>
            </a:p>
            <a:p>
              <a:pPr marL="285750" indent="-285750"/>
              <a:r>
                <a:rPr lang="en-GB" sz="1900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 models combined into a </a:t>
              </a:r>
              <a:r>
                <a:rPr lang="en-GB" sz="1900" b="1" i="1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switched linear system </a:t>
              </a:r>
            </a:p>
            <a:p>
              <a:endParaRPr lang="en-GB" sz="1900" b="1" i="1" dirty="0">
                <a:cs typeface="Vrinda" panose="020B0502040204020203" pitchFamily="34" charset="0"/>
                <a:sym typeface="Wingdings" panose="05000000000000000000" pitchFamily="2" charset="2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GB" sz="1900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The coefficients of matrices </a:t>
              </a:r>
              <a:r>
                <a:rPr lang="en-GB" sz="1900" i="1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A, B </a:t>
              </a:r>
              <a:r>
                <a:rPr lang="en-GB" sz="1900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and</a:t>
              </a:r>
              <a:r>
                <a:rPr lang="en-GB" sz="1900" i="1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 D </a:t>
              </a:r>
              <a:r>
                <a:rPr lang="en-GB" sz="1900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were determined using a </a:t>
              </a:r>
              <a:r>
                <a:rPr lang="en-GB" sz="1900" b="1" i="1" dirty="0" smtClean="0">
                  <a:cs typeface="Vrinda" panose="020B0502040204020203" pitchFamily="34" charset="0"/>
                  <a:sym typeface="Wingdings" panose="05000000000000000000" pitchFamily="2" charset="2"/>
                </a:rPr>
                <a:t>simple linear regression</a:t>
              </a:r>
              <a:endParaRPr lang="en-US" sz="1900" b="1" i="1" dirty="0">
                <a:cs typeface="Vrinda" panose="020B0502040204020203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565056"/>
                </p:ext>
              </p:extLst>
            </p:nvPr>
          </p:nvGraphicFramePr>
          <p:xfrm>
            <a:off x="3995936" y="4581128"/>
            <a:ext cx="2295255" cy="360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2" name="Equation" r:id="rId12" imgW="1295280" imgH="203040" progId="Equation.DSMT4">
                    <p:embed/>
                  </p:oleObj>
                </mc:Choice>
                <mc:Fallback>
                  <p:oleObj name="Equation" r:id="rId12" imgW="1295280" imgH="203040" progId="Equation.DSMT4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4581128"/>
                          <a:ext cx="2295255" cy="360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67980" y="619527"/>
            <a:ext cx="4888015" cy="406182"/>
            <a:chOff x="583359" y="1350665"/>
            <a:chExt cx="4888015" cy="406182"/>
          </a:xfrm>
        </p:grpSpPr>
        <p:sp>
          <p:nvSpPr>
            <p:cNvPr id="3" name="TextBox 2"/>
            <p:cNvSpPr txBox="1"/>
            <p:nvPr/>
          </p:nvSpPr>
          <p:spPr>
            <a:xfrm>
              <a:off x="583359" y="1372126"/>
              <a:ext cx="155042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cs typeface="Vrinda" panose="020B0502040204020203" pitchFamily="34" charset="0"/>
                </a:rPr>
                <a:t>State vector</a:t>
              </a:r>
              <a:r>
                <a:rPr lang="en-GB" dirty="0" smtClean="0"/>
                <a:t>:</a:t>
              </a:r>
              <a:endParaRPr lang="en-US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442866"/>
                </p:ext>
              </p:extLst>
            </p:nvPr>
          </p:nvGraphicFramePr>
          <p:xfrm>
            <a:off x="2044922" y="1350665"/>
            <a:ext cx="3426452" cy="390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3" name="Equation" r:id="rId14" imgW="1638000" imgH="203040" progId="Equation.DSMT4">
                    <p:embed/>
                  </p:oleObj>
                </mc:Choice>
                <mc:Fallback>
                  <p:oleObj name="Equation" r:id="rId14" imgW="1638000" imgH="203040" progId="Equation.DSMT4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4922" y="1350665"/>
                          <a:ext cx="3426452" cy="3907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467980" y="1062900"/>
            <a:ext cx="4617469" cy="412406"/>
            <a:chOff x="603394" y="1877276"/>
            <a:chExt cx="4617469" cy="412406"/>
          </a:xfrm>
        </p:grpSpPr>
        <p:sp>
          <p:nvSpPr>
            <p:cNvPr id="8" name="TextBox 7"/>
            <p:cNvSpPr txBox="1"/>
            <p:nvPr/>
          </p:nvSpPr>
          <p:spPr>
            <a:xfrm>
              <a:off x="603394" y="1904961"/>
              <a:ext cx="2948243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900" dirty="0" smtClean="0">
                  <a:cs typeface="Vrinda" panose="020B0502040204020203" pitchFamily="34" charset="0"/>
                </a:rPr>
                <a:t>Disturbance input vector</a:t>
              </a:r>
              <a:r>
                <a:rPr lang="en-GB" dirty="0" smtClean="0"/>
                <a:t>: </a:t>
              </a:r>
              <a:endParaRPr lang="en-US" dirty="0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8846902"/>
                </p:ext>
              </p:extLst>
            </p:nvPr>
          </p:nvGraphicFramePr>
          <p:xfrm>
            <a:off x="3339262" y="1877276"/>
            <a:ext cx="1881601" cy="412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" name="Equation" r:id="rId16" imgW="927000" imgH="203040" progId="Equation.DSMT4">
                    <p:embed/>
                  </p:oleObj>
                </mc:Choice>
                <mc:Fallback>
                  <p:oleObj name="Equation" r:id="rId16" imgW="927000" imgH="203040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9262" y="1877276"/>
                          <a:ext cx="1881601" cy="412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0" y="18864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FF0000"/>
                </a:solidFill>
                <a:cs typeface="Vrinda" panose="020B0502040204020203" pitchFamily="34" charset="0"/>
              </a:rPr>
              <a:t>Thermal Subsystem</a:t>
            </a:r>
            <a:endParaRPr lang="en-US" sz="2200" b="1" dirty="0">
              <a:solidFill>
                <a:srgbClr val="FF0000"/>
              </a:solidFill>
              <a:cs typeface="Vrinda" panose="020B0502040204020203" pitchFamily="34" charset="0"/>
            </a:endParaRPr>
          </a:p>
        </p:txBody>
      </p:sp>
      <p:pic>
        <p:nvPicPr>
          <p:cNvPr id="3267" name="Picture 195"/>
          <p:cNvPicPr>
            <a:picLocks noChangeAspect="1" noChangeArrowheads="1"/>
          </p:cNvPicPr>
          <p:nvPr/>
        </p:nvPicPr>
        <p:blipFill>
          <a:blip r:embed="rId18" cstate="print"/>
          <a:srcRect l="12398" t="20719" r="75553" b="55324"/>
          <a:stretch>
            <a:fillRect/>
          </a:stretch>
        </p:blipFill>
        <p:spPr bwMode="auto">
          <a:xfrm>
            <a:off x="7740352" y="4725144"/>
            <a:ext cx="108812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6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/>
          <p:nvPr/>
        </p:nvGrpSpPr>
        <p:grpSpPr>
          <a:xfrm>
            <a:off x="323528" y="548680"/>
            <a:ext cx="8604448" cy="4608515"/>
            <a:chOff x="179512" y="467380"/>
            <a:chExt cx="8818185" cy="4617807"/>
          </a:xfrm>
        </p:grpSpPr>
        <p:sp>
          <p:nvSpPr>
            <p:cNvPr id="4" name="Rectangle 3"/>
            <p:cNvSpPr/>
            <p:nvPr/>
          </p:nvSpPr>
          <p:spPr>
            <a:xfrm>
              <a:off x="3491880" y="836712"/>
              <a:ext cx="3960440" cy="3442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512" y="3144755"/>
              <a:ext cx="1008112" cy="3083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Controller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2256" y="1438037"/>
              <a:ext cx="63968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PV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16016" y="2390890"/>
              <a:ext cx="1219944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Battery pack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6789" y="3570494"/>
              <a:ext cx="1838454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Thermal model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33601" y="2227564"/>
              <a:ext cx="86409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SoC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4368" y="3113962"/>
              <a:ext cx="864096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T</a:t>
              </a:r>
              <a:r>
                <a:rPr lang="en-GB" sz="1600" baseline="-25000" dirty="0" smtClean="0"/>
                <a:t>room</a:t>
              </a:r>
              <a:endParaRPr lang="en-US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16216" y="2305031"/>
              <a:ext cx="504056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1600" dirty="0" smtClean="0"/>
            </a:p>
            <a:p>
              <a:pPr algn="ctr"/>
              <a:endParaRPr lang="en-GB" sz="1600" dirty="0" smtClean="0"/>
            </a:p>
            <a:p>
              <a:pPr algn="ctr"/>
              <a:endParaRPr lang="en-GB" sz="1600" dirty="0" smtClean="0"/>
            </a:p>
            <a:p>
              <a:pPr algn="ctr"/>
              <a:endParaRPr lang="en-GB" sz="1600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91880" y="2901371"/>
              <a:ext cx="0" cy="87363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547664" y="2908774"/>
              <a:ext cx="15980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Resistor On/Off</a:t>
              </a:r>
            </a:p>
            <a:p>
              <a:pPr algn="ctr"/>
              <a:r>
                <a:rPr lang="en-GB" sz="1600" dirty="0" smtClean="0"/>
                <a:t>Pumps On/Off</a:t>
              </a:r>
            </a:p>
            <a:p>
              <a:pPr algn="ctr"/>
              <a:r>
                <a:rPr lang="en-GB" sz="1600" dirty="0" smtClean="0"/>
                <a:t>Grid/Battery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>
              <a:stCxn id="6" idx="3"/>
            </p:cNvCxnSpPr>
            <p:nvPr/>
          </p:nvCxnSpPr>
          <p:spPr>
            <a:xfrm>
              <a:off x="1187624" y="3298955"/>
              <a:ext cx="360040" cy="15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102873" y="3105986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02873" y="3331698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106973" y="3570494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1" idx="4"/>
            </p:cNvCxnSpPr>
            <p:nvPr/>
          </p:nvCxnSpPr>
          <p:spPr>
            <a:xfrm flipH="1">
              <a:off x="381842" y="988605"/>
              <a:ext cx="6847" cy="215862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83568" y="1607314"/>
              <a:ext cx="0" cy="153273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7" idx="1"/>
            </p:cNvCxnSpPr>
            <p:nvPr/>
          </p:nvCxnSpPr>
          <p:spPr>
            <a:xfrm>
              <a:off x="683568" y="1607314"/>
              <a:ext cx="446868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71600" y="2683278"/>
              <a:ext cx="0" cy="46394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8" idx="1"/>
            </p:cNvCxnSpPr>
            <p:nvPr/>
          </p:nvCxnSpPr>
          <p:spPr>
            <a:xfrm>
              <a:off x="971600" y="2683278"/>
              <a:ext cx="374441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355976" y="1607314"/>
              <a:ext cx="0" cy="19631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7" idx="2"/>
            </p:cNvCxnSpPr>
            <p:nvPr/>
          </p:nvCxnSpPr>
          <p:spPr>
            <a:xfrm>
              <a:off x="5472100" y="1776591"/>
              <a:ext cx="0" cy="62025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72100" y="1916832"/>
              <a:ext cx="12961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12" idx="0"/>
            </p:cNvCxnSpPr>
            <p:nvPr/>
          </p:nvCxnSpPr>
          <p:spPr>
            <a:xfrm>
              <a:off x="6768244" y="1916832"/>
              <a:ext cx="0" cy="38819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395536" y="3483310"/>
              <a:ext cx="1" cy="79620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1" idx="2"/>
            </p:cNvCxnSpPr>
            <p:nvPr/>
          </p:nvCxnSpPr>
          <p:spPr>
            <a:xfrm>
              <a:off x="8316416" y="3452516"/>
              <a:ext cx="0" cy="12006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971600" y="4653136"/>
              <a:ext cx="73448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971600" y="3483309"/>
              <a:ext cx="0" cy="11698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892480" y="2588904"/>
              <a:ext cx="0" cy="24962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83568" y="5085184"/>
              <a:ext cx="820891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endCxn id="6" idx="2"/>
            </p:cNvCxnSpPr>
            <p:nvPr/>
          </p:nvCxnSpPr>
          <p:spPr>
            <a:xfrm flipV="1">
              <a:off x="683568" y="3453153"/>
              <a:ext cx="0" cy="163203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499992" y="2683278"/>
              <a:ext cx="0" cy="5758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4499992" y="3259138"/>
              <a:ext cx="2016224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206520" y="46738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en-GB" baseline="-25000" dirty="0" smtClean="0"/>
                <a:t>forecast</a:t>
              </a:r>
              <a:endParaRPr lang="en-US" baseline="-25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5389" y="4450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€</a:t>
              </a:r>
              <a:endParaRPr lang="en-US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23650" y="4279512"/>
              <a:ext cx="143773" cy="143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16802" y="844832"/>
              <a:ext cx="143773" cy="143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19823" y="1535427"/>
              <a:ext cx="143773" cy="143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900078" y="2615086"/>
              <a:ext cx="143773" cy="143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448670" y="2645962"/>
              <a:ext cx="82020" cy="82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450870" y="1566304"/>
              <a:ext cx="82020" cy="82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411310" y="2348880"/>
              <a:ext cx="82020" cy="82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endCxn id="10" idx="1"/>
            </p:cNvCxnSpPr>
            <p:nvPr/>
          </p:nvCxnSpPr>
          <p:spPr>
            <a:xfrm>
              <a:off x="7020272" y="2396841"/>
              <a:ext cx="111332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8" idx="3"/>
            </p:cNvCxnSpPr>
            <p:nvPr/>
          </p:nvCxnSpPr>
          <p:spPr>
            <a:xfrm flipV="1">
              <a:off x="5935960" y="2683277"/>
              <a:ext cx="58025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630843" y="962770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/>
                <a:t>System</a:t>
              </a:r>
              <a:endParaRPr lang="en-US" sz="1600" i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01187" y="1137971"/>
              <a:ext cx="1029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</a:t>
              </a:r>
              <a:r>
                <a:rPr lang="en-GB" baseline="-25000" dirty="0" smtClean="0"/>
                <a:t>amb</a:t>
              </a:r>
              <a:r>
                <a:rPr lang="en-GB" dirty="0" smtClean="0"/>
                <a:t>, E</a:t>
              </a:r>
              <a:r>
                <a:rPr lang="en-GB" baseline="-25000" dirty="0" smtClean="0"/>
                <a:t>e</a:t>
              </a:r>
              <a:r>
                <a:rPr lang="en-GB" dirty="0" smtClean="0"/>
                <a:t> </a:t>
              </a:r>
              <a:endParaRPr lang="en-US" baseline="-250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18960" y="2227564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</a:t>
              </a:r>
              <a:r>
                <a:rPr lang="en-GB" baseline="-25000" dirty="0" smtClean="0"/>
                <a:t>load</a:t>
              </a:r>
              <a:endParaRPr lang="en-US" baseline="-25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08104" y="1866071"/>
              <a:ext cx="397866" cy="369332"/>
            </a:xfrm>
            <a:prstGeom prst="rect">
              <a:avLst/>
            </a:prstGeom>
            <a:ln w="19050">
              <a:noFill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i</a:t>
              </a:r>
              <a:r>
                <a:rPr lang="en-GB" baseline="-25000" dirty="0"/>
                <a:t>pv</a:t>
              </a:r>
              <a:endParaRPr lang="en-US" baseline="-25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35960" y="2305031"/>
              <a:ext cx="639919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U</a:t>
              </a:r>
              <a:r>
                <a:rPr lang="en-GB" baseline="-25000" dirty="0" smtClean="0"/>
                <a:t>load</a:t>
              </a:r>
              <a:endParaRPr lang="en-US" baseline="-25000" dirty="0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067944" y="188640"/>
            <a:ext cx="21932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+mj-lt"/>
                <a:cs typeface="Vrinda" panose="020B0502040204020203" pitchFamily="34" charset="0"/>
              </a:rPr>
              <a:t>Overall system</a:t>
            </a:r>
            <a:endParaRPr lang="en-US" sz="2200" b="1" dirty="0">
              <a:latin typeface="+mj-lt"/>
              <a:cs typeface="Vrinda" panose="020B0502040204020203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926674" y="5316278"/>
            <a:ext cx="882767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i="1" baseline="-25000" dirty="0">
              <a:latin typeface="Constantia" panose="02030602050306030303" pitchFamily="18" charset="0"/>
            </a:endParaRPr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29143"/>
              </p:ext>
            </p:extLst>
          </p:nvPr>
        </p:nvGraphicFramePr>
        <p:xfrm>
          <a:off x="4114800" y="2209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3" imgW="914400" imgH="179640" progId="Equation.DSMT4">
                  <p:embed/>
                </p:oleObj>
              </mc:Choice>
              <mc:Fallback>
                <p:oleObj name="Equation" r:id="rId3" imgW="914400" imgH="179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209800"/>
                        <a:ext cx="914400" cy="17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79513" y="5229200"/>
            <a:ext cx="87849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900" dirty="0" smtClean="0">
                <a:latin typeface="Vrinda" pitchFamily="34" charset="0"/>
                <a:cs typeface="Vrinda" pitchFamily="34" charset="0"/>
              </a:rPr>
              <a:t> Discrete states: x(k)  = temperatures, state of charge at time k</a:t>
            </a:r>
          </a:p>
          <a:p>
            <a:pPr>
              <a:buFont typeface="Wingdings" pitchFamily="2" charset="2"/>
              <a:buChar char="§"/>
            </a:pPr>
            <a:r>
              <a:rPr lang="en-GB" sz="1900" dirty="0" smtClean="0">
                <a:latin typeface="Vrinda" pitchFamily="34" charset="0"/>
                <a:cs typeface="Vrinda" pitchFamily="34" charset="0"/>
              </a:rPr>
              <a:t> Discrete output: y(k) = temperature tracking error at time k</a:t>
            </a:r>
          </a:p>
          <a:p>
            <a:pPr>
              <a:buFont typeface="Wingdings" pitchFamily="2" charset="2"/>
              <a:buChar char="§"/>
            </a:pPr>
            <a:r>
              <a:rPr lang="en-GB" sz="1900" dirty="0" smtClean="0">
                <a:latin typeface="Vrinda" pitchFamily="34" charset="0"/>
                <a:cs typeface="Vrinda" pitchFamily="34" charset="0"/>
              </a:rPr>
              <a:t> Discrete disturbances: d(k) = outside T, solar radiation, tariff at time k</a:t>
            </a:r>
          </a:p>
          <a:p>
            <a:pPr>
              <a:buFont typeface="Wingdings" pitchFamily="2" charset="2"/>
              <a:buChar char="§"/>
            </a:pPr>
            <a:r>
              <a:rPr lang="en-GB" sz="1900" dirty="0" smtClean="0">
                <a:latin typeface="Vrinda" pitchFamily="34" charset="0"/>
                <a:cs typeface="Vrinda" pitchFamily="34" charset="0"/>
              </a:rPr>
              <a:t> Binary inputs: u(k)= grid/battery switch, pumps on/off, resistor on/off at time k</a:t>
            </a:r>
            <a:endParaRPr lang="en-GB" sz="1900" dirty="0">
              <a:latin typeface="Vrinda" pitchFamily="34" charset="0"/>
              <a:cs typeface="Vrind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1931" y="3212976"/>
            <a:ext cx="8280920" cy="2345645"/>
            <a:chOff x="611560" y="1196752"/>
            <a:chExt cx="8564288" cy="2345645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1196752"/>
              <a:ext cx="85642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140000"/>
                <a:buFont typeface="Wingdings" pitchFamily="2" charset="2"/>
                <a:buChar char="§"/>
              </a:pPr>
              <a:r>
                <a:rPr lang="en-GB" sz="1900" dirty="0" smtClean="0">
                  <a:latin typeface="Vrinda" pitchFamily="34" charset="0"/>
                  <a:cs typeface="Vrinda" pitchFamily="34" charset="0"/>
                </a:rPr>
                <a:t> Optimal control problem: minimize the cost function – analogous to the overall electricity cost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320842"/>
                </p:ext>
              </p:extLst>
            </p:nvPr>
          </p:nvGraphicFramePr>
          <p:xfrm>
            <a:off x="834593" y="1873860"/>
            <a:ext cx="3500186" cy="1668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39" name="Equation" r:id="rId3" imgW="2400120" imgH="1143000" progId="Equation.DSMT4">
                    <p:embed/>
                  </p:oleObj>
                </mc:Choice>
                <mc:Fallback>
                  <p:oleObj name="Equation" r:id="rId3" imgW="2400120" imgH="114300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593" y="1873860"/>
                          <a:ext cx="3500186" cy="16685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Группа 8"/>
          <p:cNvGrpSpPr/>
          <p:nvPr/>
        </p:nvGrpSpPr>
        <p:grpSpPr>
          <a:xfrm>
            <a:off x="675051" y="5662828"/>
            <a:ext cx="8136904" cy="975391"/>
            <a:chOff x="585298" y="5662828"/>
            <a:chExt cx="8136904" cy="975391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101745"/>
                </p:ext>
              </p:extLst>
            </p:nvPr>
          </p:nvGraphicFramePr>
          <p:xfrm>
            <a:off x="611931" y="6069505"/>
            <a:ext cx="2873503" cy="568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40" name="Equation" r:id="rId5" imgW="1218960" imgH="241200" progId="Equation.DSMT4">
                    <p:embed/>
                  </p:oleObj>
                </mc:Choice>
                <mc:Fallback>
                  <p:oleObj name="Equation" r:id="rId5" imgW="1218960" imgH="2412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31" y="6069505"/>
                          <a:ext cx="2873503" cy="5687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585298" y="5662828"/>
              <a:ext cx="813690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/>
              <a:r>
                <a:rPr lang="en-GB" sz="1900" dirty="0" smtClean="0">
                  <a:latin typeface="Vrinda" pitchFamily="34" charset="0"/>
                  <a:cs typeface="Vrinda" pitchFamily="34" charset="0"/>
                </a:rPr>
                <a:t>The </a:t>
              </a:r>
              <a:r>
                <a:rPr lang="en-GB" sz="1900" dirty="0">
                  <a:latin typeface="Vrinda" pitchFamily="34" charset="0"/>
                  <a:cs typeface="Vrinda" pitchFamily="34" charset="0"/>
                </a:rPr>
                <a:t>input sequence for optimal behaviour</a:t>
              </a:r>
            </a:p>
          </p:txBody>
        </p:sp>
      </p:grpSp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3043" y="846363"/>
            <a:ext cx="8280920" cy="2366613"/>
            <a:chOff x="179884" y="116632"/>
            <a:chExt cx="8280920" cy="2366613"/>
          </a:xfrm>
        </p:grpSpPr>
        <p:sp>
          <p:nvSpPr>
            <p:cNvPr id="25" name="TextBox 24"/>
            <p:cNvSpPr txBox="1"/>
            <p:nvPr/>
          </p:nvSpPr>
          <p:spPr>
            <a:xfrm>
              <a:off x="179884" y="116632"/>
              <a:ext cx="828092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  <a:buSzPct val="140000"/>
                <a:buFont typeface="Wingdings" pitchFamily="2" charset="2"/>
                <a:buChar char="§"/>
              </a:pPr>
              <a:r>
                <a:rPr lang="en-GB" sz="1900" dirty="0" smtClean="0">
                  <a:latin typeface="Vrinda" pitchFamily="34" charset="0"/>
                  <a:cs typeface="Vrinda" pitchFamily="34" charset="0"/>
                </a:rPr>
                <a:t> </a:t>
              </a:r>
              <a:r>
                <a:rPr lang="en-GB" sz="1900" dirty="0">
                  <a:latin typeface="Vrinda" pitchFamily="34" charset="0"/>
                  <a:cs typeface="Vrinda" pitchFamily="34" charset="0"/>
                </a:rPr>
                <a:t>Stabilization problem: maintain all states of the system within the required ranges</a:t>
              </a:r>
              <a:r>
                <a:rPr lang="en-GB" sz="1900" dirty="0" smtClean="0">
                  <a:latin typeface="Vrinda" pitchFamily="34" charset="0"/>
                  <a:cs typeface="Vrinda" pitchFamily="34" charset="0"/>
                </a:rPr>
                <a:t>:</a:t>
              </a:r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769200"/>
                </p:ext>
              </p:extLst>
            </p:nvPr>
          </p:nvGraphicFramePr>
          <p:xfrm>
            <a:off x="332417" y="815680"/>
            <a:ext cx="3570813" cy="1667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41" name="Equation" r:id="rId7" imgW="2552400" imgH="1193760" progId="Equation.DSMT4">
                    <p:embed/>
                  </p:oleObj>
                </mc:Choice>
                <mc:Fallback>
                  <p:oleObj name="Equation" r:id="rId7" imgW="2552400" imgH="1193760" progId="Equation.DSMT4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17" y="815680"/>
                          <a:ext cx="3570813" cy="16675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16"/>
          <p:cNvSpPr/>
          <p:nvPr/>
        </p:nvSpPr>
        <p:spPr>
          <a:xfrm>
            <a:off x="503548" y="1886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400" dirty="0" smtClean="0">
                <a:latin typeface="Vrinda" pitchFamily="34" charset="0"/>
                <a:cs typeface="Vrinda" pitchFamily="34" charset="0"/>
              </a:rPr>
              <a:t>Control Task</a:t>
            </a:r>
            <a:endParaRPr lang="en-GB" sz="2400" dirty="0"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/>
          <p:nvPr/>
        </p:nvSpPr>
        <p:spPr>
          <a:xfrm>
            <a:off x="503548" y="188639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GB" sz="2400" dirty="0" smtClean="0">
                <a:latin typeface="Vrinda" pitchFamily="34" charset="0"/>
                <a:cs typeface="Vrinda" pitchFamily="34" charset="0"/>
              </a:rPr>
              <a:t>Model Predictive Control (MPC)</a:t>
            </a:r>
            <a:endParaRPr lang="en-GB" sz="2400" dirty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54" y="713410"/>
            <a:ext cx="91440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Theory behind MPC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/>
              <a:t>MPC </a:t>
            </a:r>
            <a:r>
              <a:rPr lang="en-US" sz="1600" dirty="0"/>
              <a:t>is based on iterative, finite-horizon optimization of a plant model.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/>
              <a:t>At </a:t>
            </a:r>
            <a:r>
              <a:rPr lang="en-US" sz="1600" dirty="0"/>
              <a:t>time t the current plant state is sampled and a cost minimizing control strategy is computed (via a numerical minimization algorithm) for a relatively short time horizon in the future: [</a:t>
            </a:r>
            <a:r>
              <a:rPr lang="en-US" sz="1600" dirty="0" err="1"/>
              <a:t>t,t+T</a:t>
            </a:r>
            <a:r>
              <a:rPr lang="en-US" sz="1600" dirty="0"/>
              <a:t>].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/>
              <a:t>Specifically</a:t>
            </a:r>
            <a:r>
              <a:rPr lang="en-US" sz="1600" dirty="0"/>
              <a:t>, an online or on-the-fly calculation is used to explore state trajectories that emanate from the current state and find (via the solution of Euler–Lagrange equations) a cost-minimizing control strategy until time </a:t>
            </a:r>
            <a:r>
              <a:rPr lang="en-US" sz="1600" dirty="0" err="1"/>
              <a:t>t+T</a:t>
            </a:r>
            <a:r>
              <a:rPr lang="en-US" sz="1600" dirty="0"/>
              <a:t>. 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/>
              <a:t>Only </a:t>
            </a:r>
            <a:r>
              <a:rPr lang="en-US" sz="1600" dirty="0"/>
              <a:t>the first step of the control strategy is implemented, then the plant state is sampled again and the calculations are repeated starting from the new current state, yielding a new control and new predicted state path. The prediction horizon keeps being shifted forward and for this reason MPC is also called receding horizon control. </a:t>
            </a:r>
            <a:endParaRPr lang="ru-RU" sz="1600" dirty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2" y="4062600"/>
            <a:ext cx="4944283" cy="27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13415</TotalTime>
  <Words>1064</Words>
  <Application>Microsoft Office PowerPoint</Application>
  <PresentationFormat>Экран (4:3)</PresentationFormat>
  <Paragraphs>176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Albina Khakimova</dc:creator>
  <cp:lastModifiedBy>Viktor Ten</cp:lastModifiedBy>
  <cp:revision>149</cp:revision>
  <dcterms:created xsi:type="dcterms:W3CDTF">2015-05-25T06:02:36Z</dcterms:created>
  <dcterms:modified xsi:type="dcterms:W3CDTF">2015-10-22T05:02:40Z</dcterms:modified>
</cp:coreProperties>
</file>