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5" r:id="rId6"/>
    <p:sldId id="262" r:id="rId7"/>
    <p:sldId id="261" r:id="rId8"/>
    <p:sldId id="267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92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50D0-CF85-40B5-B29B-7A9B0624306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2792-368B-4F85-A41A-9CD708135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50D0-CF85-40B5-B29B-7A9B0624306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2792-368B-4F85-A41A-9CD708135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50D0-CF85-40B5-B29B-7A9B0624306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2792-368B-4F85-A41A-9CD708135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50D0-CF85-40B5-B29B-7A9B0624306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2792-368B-4F85-A41A-9CD708135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50D0-CF85-40B5-B29B-7A9B0624306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2792-368B-4F85-A41A-9CD708135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50D0-CF85-40B5-B29B-7A9B0624306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2792-368B-4F85-A41A-9CD708135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50D0-CF85-40B5-B29B-7A9B0624306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2792-368B-4F85-A41A-9CD708135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50D0-CF85-40B5-B29B-7A9B0624306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2792-368B-4F85-A41A-9CD708135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50D0-CF85-40B5-B29B-7A9B0624306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2792-368B-4F85-A41A-9CD708135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50D0-CF85-40B5-B29B-7A9B0624306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2792-368B-4F85-A41A-9CD708135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50D0-CF85-40B5-B29B-7A9B0624306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2792-368B-4F85-A41A-9CD708135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450D0-CF85-40B5-B29B-7A9B0624306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62792-368B-4F85-A41A-9CD708135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НИЗКОТЕМПЕРАТУРНЫЕ ПРЕВРАЩЕНИЯ УГЛЕВОДОРОДОВ НА ПОЛИСАХАРИД-СОДЕРЖАЩИХ НАНЕСЕННЫХ КАТАЛИЗАТОРАХ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87624" y="4653136"/>
            <a:ext cx="6985000" cy="1152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Жармагамбетова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Институт топлива, катализа и электрохимии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им.Д.В.Сокольского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9632" y="188640"/>
            <a:ext cx="691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ЗЕЛЕНАЯ ХИМИЯ</a:t>
            </a:r>
          </a:p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608" y="1052736"/>
            <a:ext cx="71920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9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Использование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каталитических процессов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3568" y="1772816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Катализаторы - удобные реагенты при создании новых химических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продуктов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повышают селективность процесса, не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требуют высоких температур,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давлений, т.е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. энергетически выгодны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Классический способ приготовления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нанесенных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катализаторов (-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зеленая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химия)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594100"/>
            <a:ext cx="6552728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114300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Закрепленные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комплексы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6480720" cy="105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83568" y="2996952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Еще</a:t>
            </a:r>
            <a:r>
              <a:rPr lang="ru-RU" dirty="0"/>
              <a:t> одно ключевое направление развития </a:t>
            </a:r>
            <a:r>
              <a:rPr lang="ru-RU" dirty="0" err="1"/>
              <a:t>зеленой</a:t>
            </a:r>
            <a:r>
              <a:rPr lang="ru-RU" dirty="0"/>
              <a:t> химии - использование </a:t>
            </a:r>
            <a:r>
              <a:rPr lang="ru-RU" dirty="0" smtClean="0"/>
              <a:t>возобновляемого</a:t>
            </a:r>
            <a:r>
              <a:rPr lang="en-US" dirty="0" smtClean="0"/>
              <a:t> </a:t>
            </a:r>
            <a:r>
              <a:rPr lang="ru-RU" dirty="0" smtClean="0"/>
              <a:t>сырья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ПОЛИСАХАРИДЫ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2052" name="Рисунок 7" descr="безымянный000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080"/>
            <a:ext cx="3707904" cy="111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hitos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293096"/>
            <a:ext cx="12954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https://upload.wikimedia.org/wikipedia/commons/thumb/5/5a/Pectineketen.png/400px-Pectineket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077073"/>
            <a:ext cx="3183585" cy="144016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83568" y="5589240"/>
            <a:ext cx="2626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Геллан-микркооргнизмы</a:t>
            </a:r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3707904" y="5733256"/>
            <a:ext cx="2216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Хитозан</a:t>
            </a:r>
            <a:r>
              <a:rPr lang="ru-RU" dirty="0" smtClean="0"/>
              <a:t> панцири</a:t>
            </a:r>
          </a:p>
          <a:p>
            <a:r>
              <a:rPr lang="ru-RU" dirty="0" smtClean="0"/>
              <a:t>Морских моллюсков</a:t>
            </a:r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6084168" y="5661248"/>
            <a:ext cx="2623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Пектин-отходы растений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0"/>
            <a:ext cx="4537075" cy="1143000"/>
          </a:xfrm>
        </p:spPr>
        <p:txBody>
          <a:bodyPr/>
          <a:lstStyle/>
          <a:p>
            <a:r>
              <a:rPr kumimoji="1" lang="en-US" altLang="ja-JP" sz="2800" b="1">
                <a:solidFill>
                  <a:srgbClr val="0000CC"/>
                </a:solidFill>
                <a:ea typeface="MS PGothic" pitchFamily="34" charset="-128"/>
              </a:rPr>
              <a:t>TEM images of catalysts</a:t>
            </a:r>
            <a:r>
              <a:rPr kumimoji="1" lang="en-US" altLang="ja-JP" sz="3200" b="1">
                <a:solidFill>
                  <a:srgbClr val="0000CC"/>
                </a:solidFill>
                <a:ea typeface="MS PGothic" pitchFamily="34" charset="-128"/>
              </a:rPr>
              <a:t/>
            </a:r>
            <a:br>
              <a:rPr kumimoji="1" lang="en-US" altLang="ja-JP" sz="3200" b="1">
                <a:solidFill>
                  <a:srgbClr val="0000CC"/>
                </a:solidFill>
                <a:ea typeface="MS PGothic" pitchFamily="34" charset="-128"/>
              </a:rPr>
            </a:br>
            <a:endParaRPr kumimoji="1" lang="en-US" altLang="ja-JP" sz="3200" b="1">
              <a:solidFill>
                <a:srgbClr val="0000CC"/>
              </a:solidFill>
              <a:ea typeface="MS PGothic" pitchFamily="34" charset="-128"/>
            </a:endParaRPr>
          </a:p>
        </p:txBody>
      </p:sp>
      <p:sp>
        <p:nvSpPr>
          <p:cNvPr id="135177" name="Rectangle 9"/>
          <p:cNvSpPr>
            <a:spLocks noChangeArrowheads="1"/>
          </p:cNvSpPr>
          <p:nvPr/>
        </p:nvSpPr>
        <p:spPr bwMode="auto">
          <a:xfrm>
            <a:off x="-98425" y="2784475"/>
            <a:ext cx="5997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/>
            <a:endParaRPr kumimoji="1" lang="en-US" altLang="ja-JP" b="1">
              <a:solidFill>
                <a:srgbClr val="0000CC"/>
              </a:solidFill>
              <a:ea typeface="MS PGothic" pitchFamily="34" charset="-128"/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0" y="260350"/>
            <a:ext cx="8737600" cy="6597650"/>
            <a:chOff x="0" y="164"/>
            <a:chExt cx="5504" cy="4156"/>
          </a:xfrm>
        </p:grpSpPr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249" y="164"/>
              <a:ext cx="5255" cy="4065"/>
              <a:chOff x="204" y="164"/>
              <a:chExt cx="5255" cy="4065"/>
            </a:xfrm>
          </p:grpSpPr>
          <p:pic>
            <p:nvPicPr>
              <p:cNvPr id="135188" name="Picture 2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78" y="2976"/>
                <a:ext cx="1407" cy="10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4" name="Group 35"/>
              <p:cNvGrpSpPr>
                <a:grpSpLocks/>
              </p:cNvGrpSpPr>
              <p:nvPr/>
            </p:nvGrpSpPr>
            <p:grpSpPr bwMode="auto">
              <a:xfrm>
                <a:off x="204" y="164"/>
                <a:ext cx="5255" cy="4065"/>
                <a:chOff x="204" y="255"/>
                <a:chExt cx="5255" cy="4065"/>
              </a:xfrm>
            </p:grpSpPr>
            <p:pic>
              <p:nvPicPr>
                <p:cNvPr id="135178" name="Picture 10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150" y="255"/>
                  <a:ext cx="1309" cy="1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5179" name="Picture 1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059" y="1616"/>
                  <a:ext cx="1357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5181" name="Rectangle 13"/>
                <p:cNvSpPr>
                  <a:spLocks noChangeArrowheads="1"/>
                </p:cNvSpPr>
                <p:nvPr/>
              </p:nvSpPr>
              <p:spPr bwMode="auto">
                <a:xfrm>
                  <a:off x="4420" y="1344"/>
                  <a:ext cx="863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kumimoji="1" lang="it-IT" sz="1400" b="1" dirty="0" smtClean="0">
                      <a:solidFill>
                        <a:srgbClr val="0000CC"/>
                      </a:solidFill>
                      <a:ea typeface="MS PGothic" pitchFamily="34" charset="-128"/>
                    </a:rPr>
                    <a:t>1%Pd-P</a:t>
                  </a:r>
                  <a:r>
                    <a:rPr kumimoji="1" lang="kk-KZ" sz="1400" b="1" dirty="0" smtClean="0">
                      <a:solidFill>
                        <a:srgbClr val="0000CC"/>
                      </a:solidFill>
                      <a:ea typeface="MS PGothic" pitchFamily="34" charset="-128"/>
                    </a:rPr>
                    <a:t>К</a:t>
                  </a:r>
                  <a:r>
                    <a:rPr kumimoji="1" lang="it-IT" sz="1400" b="1" dirty="0" smtClean="0">
                      <a:solidFill>
                        <a:srgbClr val="0000CC"/>
                      </a:solidFill>
                      <a:ea typeface="MS PGothic" pitchFamily="34" charset="-128"/>
                    </a:rPr>
                    <a:t>/ZnO</a:t>
                  </a:r>
                  <a:endParaRPr kumimoji="1" lang="ru-RU" sz="1400" b="1" dirty="0">
                    <a:solidFill>
                      <a:srgbClr val="0000CC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135182" name="Rectangle 14"/>
                <p:cNvSpPr>
                  <a:spLocks noChangeArrowheads="1"/>
                </p:cNvSpPr>
                <p:nvPr/>
              </p:nvSpPr>
              <p:spPr bwMode="auto">
                <a:xfrm>
                  <a:off x="3878" y="2705"/>
                  <a:ext cx="1542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anchor="ctr">
                  <a:spAutoFit/>
                </a:bodyPr>
                <a:lstStyle/>
                <a:p>
                  <a:pPr algn="r" eaLnBrk="1" hangingPunct="1"/>
                  <a:r>
                    <a:rPr kumimoji="1" lang="it-IT" sz="1400" b="1" dirty="0">
                      <a:solidFill>
                        <a:srgbClr val="0000CC"/>
                      </a:solidFill>
                      <a:ea typeface="MS PGothic" pitchFamily="34" charset="-128"/>
                    </a:rPr>
                    <a:t>3%(Mn-Fe</a:t>
                  </a:r>
                  <a:r>
                    <a:rPr kumimoji="1" lang="it-IT" sz="1400" b="1" dirty="0" smtClean="0">
                      <a:solidFill>
                        <a:srgbClr val="0000CC"/>
                      </a:solidFill>
                      <a:ea typeface="MS PGothic" pitchFamily="34" charset="-128"/>
                    </a:rPr>
                    <a:t>)-P</a:t>
                  </a:r>
                  <a:r>
                    <a:rPr kumimoji="1" lang="kk-KZ" sz="1400" b="1" dirty="0" smtClean="0">
                      <a:solidFill>
                        <a:srgbClr val="0000CC"/>
                      </a:solidFill>
                      <a:ea typeface="MS PGothic" pitchFamily="34" charset="-128"/>
                    </a:rPr>
                    <a:t>К</a:t>
                  </a:r>
                  <a:r>
                    <a:rPr kumimoji="1" lang="it-IT" sz="1400" b="1" dirty="0" smtClean="0">
                      <a:solidFill>
                        <a:srgbClr val="0000CC"/>
                      </a:solidFill>
                      <a:ea typeface="MS PGothic" pitchFamily="34" charset="-128"/>
                    </a:rPr>
                    <a:t>-Si</a:t>
                  </a:r>
                  <a:r>
                    <a:rPr kumimoji="1" lang="kk-KZ" sz="1400" b="1" dirty="0" smtClean="0">
                      <a:solidFill>
                        <a:srgbClr val="0000CC"/>
                      </a:solidFill>
                      <a:ea typeface="MS PGothic" pitchFamily="34" charset="-128"/>
                    </a:rPr>
                    <a:t>Оә</a:t>
                  </a:r>
                  <a:r>
                    <a:rPr kumimoji="1" lang="ru-RU" altLang="ja-JP" dirty="0" smtClean="0">
                      <a:ea typeface="MS PGothic" pitchFamily="34" charset="-128"/>
                    </a:rPr>
                    <a:t> </a:t>
                  </a:r>
                  <a:endParaRPr kumimoji="1" lang="ru-RU" altLang="ja-JP" dirty="0">
                    <a:ea typeface="MS PGothic" pitchFamily="34" charset="-128"/>
                  </a:endParaRPr>
                </a:p>
              </p:txBody>
            </p:sp>
            <p:sp>
              <p:nvSpPr>
                <p:cNvPr id="135183" name="Rectangle 15"/>
                <p:cNvSpPr>
                  <a:spLocks noChangeArrowheads="1"/>
                </p:cNvSpPr>
                <p:nvPr/>
              </p:nvSpPr>
              <p:spPr bwMode="auto">
                <a:xfrm>
                  <a:off x="4150" y="4089"/>
                  <a:ext cx="84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eaLnBrk="1" hangingPunct="1"/>
                  <a:r>
                    <a:rPr kumimoji="1" lang="it-IT" sz="1400" b="1">
                      <a:solidFill>
                        <a:srgbClr val="0000CC"/>
                      </a:solidFill>
                      <a:ea typeface="MS PGothic" pitchFamily="34" charset="-128"/>
                    </a:rPr>
                    <a:t>Pd-PVP/MgO</a:t>
                  </a:r>
                  <a:r>
                    <a:rPr kumimoji="1" lang="ru-RU" altLang="ja-JP">
                      <a:ea typeface="MS PGothic" pitchFamily="34" charset="-128"/>
                    </a:rPr>
                    <a:t> </a:t>
                  </a:r>
                </a:p>
              </p:txBody>
            </p:sp>
            <p:pic>
              <p:nvPicPr>
                <p:cNvPr id="135185" name="Picture 17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lum bright="6000"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2336" y="981"/>
                  <a:ext cx="1361" cy="10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5186" name="Rectangle 18"/>
                <p:cNvSpPr>
                  <a:spLocks noChangeArrowheads="1"/>
                </p:cNvSpPr>
                <p:nvPr/>
              </p:nvSpPr>
              <p:spPr bwMode="auto">
                <a:xfrm>
                  <a:off x="2472" y="2115"/>
                  <a:ext cx="113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algn="ctr" eaLnBrk="1" hangingPunct="1"/>
                  <a:r>
                    <a:rPr lang="ru-RU" sz="1400" b="1" dirty="0">
                      <a:solidFill>
                        <a:schemeClr val="tx2">
                          <a:lumMod val="75000"/>
                        </a:schemeClr>
                      </a:solidFill>
                      <a:cs typeface="Arial" pitchFamily="34" charset="0"/>
                    </a:rPr>
                    <a:t>1%</a:t>
                  </a:r>
                  <a:r>
                    <a:rPr lang="en-US" sz="1400" b="1" dirty="0" err="1">
                      <a:solidFill>
                        <a:schemeClr val="tx2">
                          <a:lumMod val="75000"/>
                        </a:schemeClr>
                      </a:solidFill>
                      <a:cs typeface="Arial" pitchFamily="34" charset="0"/>
                    </a:rPr>
                    <a:t>Pd</a:t>
                  </a:r>
                  <a:r>
                    <a:rPr lang="ru-RU" sz="1400" b="1" dirty="0">
                      <a:solidFill>
                        <a:schemeClr val="tx2">
                          <a:lumMod val="75000"/>
                        </a:schemeClr>
                      </a:solidFill>
                      <a:cs typeface="Arial" pitchFamily="34" charset="0"/>
                    </a:rPr>
                    <a:t>-</a:t>
                  </a:r>
                  <a:r>
                    <a:rPr lang="en-US" sz="1400" b="1" dirty="0">
                      <a:solidFill>
                        <a:schemeClr val="tx2">
                          <a:lumMod val="75000"/>
                        </a:schemeClr>
                      </a:solidFill>
                      <a:cs typeface="Arial" pitchFamily="34" charset="0"/>
                    </a:rPr>
                    <a:t>PEG</a:t>
                  </a:r>
                  <a:r>
                    <a:rPr lang="ru-RU" sz="1400" b="1" dirty="0">
                      <a:solidFill>
                        <a:schemeClr val="tx2">
                          <a:lumMod val="75000"/>
                        </a:schemeClr>
                      </a:solidFill>
                      <a:cs typeface="Arial" pitchFamily="34" charset="0"/>
                    </a:rPr>
                    <a:t>/</a:t>
                  </a:r>
                  <a:r>
                    <a:rPr lang="en-US" sz="1400" b="1" dirty="0" err="1">
                      <a:solidFill>
                        <a:schemeClr val="tx2">
                          <a:lumMod val="75000"/>
                        </a:schemeClr>
                      </a:solidFill>
                      <a:cs typeface="Arial" pitchFamily="34" charset="0"/>
                    </a:rPr>
                    <a:t>CeO</a:t>
                  </a:r>
                  <a:r>
                    <a:rPr lang="ru-RU" sz="1400" b="1" baseline="-25000" dirty="0">
                      <a:solidFill>
                        <a:schemeClr val="tx2">
                          <a:lumMod val="75000"/>
                        </a:schemeClr>
                      </a:solidFill>
                      <a:cs typeface="Arial" pitchFamily="34" charset="0"/>
                    </a:rPr>
                    <a:t>2</a:t>
                  </a:r>
                  <a:r>
                    <a:rPr lang="ru-RU" sz="2400" dirty="0">
                      <a:solidFill>
                        <a:schemeClr val="tx2">
                          <a:lumMod val="75000"/>
                        </a:schemeClr>
                      </a:solidFill>
                      <a:latin typeface="Tahoma" pitchFamily="34" charset="0"/>
                    </a:rPr>
                    <a:t> </a:t>
                  </a:r>
                </a:p>
              </p:txBody>
            </p:sp>
            <p:pic>
              <p:nvPicPr>
                <p:cNvPr id="135192" name="Picture 24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40" y="572"/>
                  <a:ext cx="1814" cy="1346"/>
                </a:xfrm>
                <a:prstGeom prst="rect">
                  <a:avLst/>
                </a:prstGeom>
                <a:noFill/>
              </p:spPr>
            </p:pic>
            <p:sp>
              <p:nvSpPr>
                <p:cNvPr id="135193" name="Rectangle 25"/>
                <p:cNvSpPr>
                  <a:spLocks noChangeArrowheads="1"/>
                </p:cNvSpPr>
                <p:nvPr/>
              </p:nvSpPr>
              <p:spPr bwMode="auto">
                <a:xfrm>
                  <a:off x="476" y="1933"/>
                  <a:ext cx="1059" cy="3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kumimoji="1" lang="it-IT" sz="1400" b="1">
                      <a:solidFill>
                        <a:srgbClr val="0000CC"/>
                      </a:solidFill>
                      <a:ea typeface="MS PGothic" pitchFamily="34" charset="-128"/>
                    </a:rPr>
                    <a:t>Without polymers</a:t>
                  </a:r>
                </a:p>
                <a:p>
                  <a:pPr algn="ctr" eaLnBrk="1" hangingPunct="1"/>
                  <a:r>
                    <a:rPr kumimoji="1" lang="it-IT" sz="1400" b="1">
                      <a:solidFill>
                        <a:srgbClr val="0000CC"/>
                      </a:solidFill>
                      <a:ea typeface="MS PGothic" pitchFamily="34" charset="-128"/>
                    </a:rPr>
                    <a:t>3%Pd/ZnO</a:t>
                  </a:r>
                  <a:endParaRPr kumimoji="1" lang="ru-RU" sz="1400" b="1">
                    <a:solidFill>
                      <a:srgbClr val="0000CC"/>
                    </a:solidFill>
                    <a:ea typeface="MS PGothic" pitchFamily="34" charset="-128"/>
                  </a:endParaRPr>
                </a:p>
              </p:txBody>
            </p:sp>
            <p:pic>
              <p:nvPicPr>
                <p:cNvPr id="135198" name="Picture 30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1927" y="2659"/>
                  <a:ext cx="1701" cy="12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5199" name="Picture 31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204" y="2478"/>
                  <a:ext cx="1497" cy="11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5202" name="Rectangle 34"/>
                <p:cNvSpPr>
                  <a:spLocks noChangeArrowheads="1"/>
                </p:cNvSpPr>
                <p:nvPr/>
              </p:nvSpPr>
              <p:spPr bwMode="auto">
                <a:xfrm>
                  <a:off x="930" y="3884"/>
                  <a:ext cx="113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algn="ctr" eaLnBrk="1" hangingPunct="1"/>
                  <a:r>
                    <a:rPr lang="ru-RU" sz="1400" b="1" dirty="0">
                      <a:solidFill>
                        <a:schemeClr val="tx2">
                          <a:lumMod val="75000"/>
                        </a:schemeClr>
                      </a:solidFill>
                      <a:cs typeface="Arial" pitchFamily="34" charset="0"/>
                    </a:rPr>
                    <a:t>1%</a:t>
                  </a:r>
                  <a:r>
                    <a:rPr lang="en-US" sz="1400" b="1" dirty="0" err="1">
                      <a:solidFill>
                        <a:schemeClr val="tx2">
                          <a:lumMod val="75000"/>
                        </a:schemeClr>
                      </a:solidFill>
                      <a:cs typeface="Arial" pitchFamily="34" charset="0"/>
                    </a:rPr>
                    <a:t>Pd</a:t>
                  </a:r>
                  <a:r>
                    <a:rPr lang="ru-RU" sz="1400" b="1" dirty="0" smtClean="0">
                      <a:solidFill>
                        <a:schemeClr val="tx2">
                          <a:lumMod val="75000"/>
                        </a:schemeClr>
                      </a:solidFill>
                      <a:cs typeface="Arial" pitchFamily="34" charset="0"/>
                    </a:rPr>
                    <a:t>-Г/</a:t>
                  </a:r>
                  <a:r>
                    <a:rPr lang="en-US" sz="1400" b="1" dirty="0" err="1">
                      <a:solidFill>
                        <a:schemeClr val="tx2">
                          <a:lumMod val="75000"/>
                        </a:schemeClr>
                      </a:solidFill>
                      <a:cs typeface="Arial" pitchFamily="34" charset="0"/>
                    </a:rPr>
                    <a:t>ZnO</a:t>
                  </a:r>
                  <a:r>
                    <a:rPr lang="ru-RU" sz="2400" dirty="0">
                      <a:solidFill>
                        <a:schemeClr val="tx2">
                          <a:lumMod val="75000"/>
                        </a:schemeClr>
                      </a:solidFill>
                      <a:latin typeface="Tahoma" pitchFamily="34" charset="0"/>
                    </a:rPr>
                    <a:t> </a:t>
                  </a:r>
                </a:p>
              </p:txBody>
            </p:sp>
          </p:grpSp>
        </p:grpSp>
        <p:sp>
          <p:nvSpPr>
            <p:cNvPr id="135205" name="Rectangle 37"/>
            <p:cNvSpPr>
              <a:spLocks noChangeArrowheads="1"/>
            </p:cNvSpPr>
            <p:nvPr/>
          </p:nvSpPr>
          <p:spPr bwMode="auto">
            <a:xfrm>
              <a:off x="0" y="4147"/>
              <a:ext cx="18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tx2"/>
                  </a:solidFill>
                </a:rPr>
                <a:t>A. Zharmagambetova, zhalima@mail.ru</a:t>
              </a:r>
              <a:endParaRPr lang="ru-RU" sz="120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8064896" cy="563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3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188640"/>
            <a:ext cx="7793038" cy="1143000"/>
          </a:xfrm>
        </p:spPr>
        <p:txBody>
          <a:bodyPr/>
          <a:lstStyle/>
          <a:p>
            <a:pPr algn="ctr"/>
            <a:r>
              <a:rPr lang="kk-KZ" sz="2800" b="1" dirty="0" smtClean="0"/>
              <a:t>Активвность</a:t>
            </a:r>
            <a:r>
              <a:rPr lang="ru-RU" sz="2800" b="1" dirty="0" smtClean="0"/>
              <a:t>,</a:t>
            </a:r>
            <a:r>
              <a:rPr lang="kk-KZ" sz="2800" b="1" dirty="0" smtClean="0"/>
              <a:t> селективность, стабильность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2459038" cy="2492375"/>
        </p:xfrm>
        <a:graphic>
          <a:graphicData uri="http://schemas.openxmlformats.org/presentationml/2006/ole">
            <p:oleObj spid="_x0000_s17410" name="Точечный рисунок" r:id="rId3" imgW="3514286" imgH="3561905" progId="PBrush">
              <p:embed/>
            </p:oleObj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1484313"/>
            <a:ext cx="6049962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8313" y="4149725"/>
            <a:ext cx="3168650" cy="2519363"/>
            <a:chOff x="975" y="890"/>
            <a:chExt cx="2425" cy="1785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975" y="890"/>
              <a:ext cx="2011" cy="1542"/>
              <a:chOff x="657" y="890"/>
              <a:chExt cx="2329" cy="2054"/>
            </a:xfrm>
          </p:grpSpPr>
          <p:pic>
            <p:nvPicPr>
              <p:cNvPr id="1047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7" y="890"/>
                <a:ext cx="2025" cy="16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048" name="Picture 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429" y="1706"/>
                <a:ext cx="1557" cy="12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pic>
          <p:nvPicPr>
            <p:cNvPr id="1046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26" y="1933"/>
              <a:ext cx="974" cy="7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1029" name="Rectangle 10"/>
          <p:cNvSpPr>
            <a:spLocks noChangeArrowheads="1"/>
          </p:cNvSpPr>
          <p:nvPr/>
        </p:nvSpPr>
        <p:spPr bwMode="auto">
          <a:xfrm>
            <a:off x="323850" y="3068638"/>
            <a:ext cx="25193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>
                <a:solidFill>
                  <a:schemeClr val="accent2"/>
                </a:solidFill>
              </a:rPr>
              <a:t>Новизна - Нанокатализатор</a:t>
            </a:r>
            <a:r>
              <a:rPr lang="ru-RU" sz="1600" b="1" u="sng">
                <a:solidFill>
                  <a:schemeClr val="hlink"/>
                </a:solidFill>
              </a:rPr>
              <a:t>:</a:t>
            </a:r>
            <a:r>
              <a:rPr lang="ru-RU" sz="1600">
                <a:solidFill>
                  <a:schemeClr val="hlink"/>
                </a:solidFill>
              </a:rPr>
              <a:t> </a:t>
            </a:r>
          </a:p>
          <a:p>
            <a:pPr algn="ctr"/>
            <a:r>
              <a:rPr lang="ru-RU" sz="1200"/>
              <a:t> </a:t>
            </a:r>
            <a:r>
              <a:rPr lang="ru-RU" sz="1200" b="1">
                <a:solidFill>
                  <a:srgbClr val="FF0066"/>
                </a:solidFill>
              </a:rPr>
              <a:t>0.3% </a:t>
            </a:r>
            <a:r>
              <a:rPr lang="en-US" sz="1200" b="1">
                <a:solidFill>
                  <a:srgbClr val="FF0066"/>
                </a:solidFill>
              </a:rPr>
              <a:t>Pd</a:t>
            </a:r>
            <a:r>
              <a:rPr lang="ru-RU" sz="1200" b="1">
                <a:solidFill>
                  <a:srgbClr val="FF0066"/>
                </a:solidFill>
              </a:rPr>
              <a:t>-полимер/носитель</a:t>
            </a:r>
            <a:r>
              <a:rPr lang="en-US" sz="1200" b="1">
                <a:solidFill>
                  <a:srgbClr val="FF0066"/>
                </a:solidFill>
              </a:rPr>
              <a:t>  </a:t>
            </a:r>
            <a:endParaRPr lang="ru-RU" sz="1200" b="1">
              <a:solidFill>
                <a:srgbClr val="FF0066"/>
              </a:solidFill>
            </a:endParaRPr>
          </a:p>
          <a:p>
            <a:pPr algn="ctr"/>
            <a:r>
              <a:rPr lang="en-US" sz="1200" b="1">
                <a:solidFill>
                  <a:srgbClr val="FF0066"/>
                </a:solidFill>
              </a:rPr>
              <a:t>Pd </a:t>
            </a:r>
            <a:r>
              <a:rPr lang="ru-RU" sz="1200" b="1">
                <a:solidFill>
                  <a:srgbClr val="FF0066"/>
                </a:solidFill>
              </a:rPr>
              <a:t>(</a:t>
            </a:r>
            <a:r>
              <a:rPr lang="en-US" sz="1200" b="1">
                <a:solidFill>
                  <a:srgbClr val="FF0066"/>
                </a:solidFill>
              </a:rPr>
              <a:t>2</a:t>
            </a:r>
            <a:r>
              <a:rPr lang="ru-RU" sz="1200" b="1">
                <a:solidFill>
                  <a:srgbClr val="FF0066"/>
                </a:solidFill>
              </a:rPr>
              <a:t>-</a:t>
            </a:r>
            <a:r>
              <a:rPr lang="en-US" sz="1200" b="1">
                <a:solidFill>
                  <a:srgbClr val="FF0066"/>
                </a:solidFill>
              </a:rPr>
              <a:t>4</a:t>
            </a:r>
            <a:r>
              <a:rPr lang="ru-RU" sz="1200" b="1">
                <a:solidFill>
                  <a:srgbClr val="FF0066"/>
                </a:solidFill>
              </a:rPr>
              <a:t> нм)</a:t>
            </a:r>
          </a:p>
        </p:txBody>
      </p:sp>
      <p:sp>
        <p:nvSpPr>
          <p:cNvPr id="1030" name="Rectangle 11"/>
          <p:cNvSpPr>
            <a:spLocks noChangeArrowheads="1"/>
          </p:cNvSpPr>
          <p:nvPr/>
        </p:nvSpPr>
        <p:spPr bwMode="auto">
          <a:xfrm>
            <a:off x="2987675" y="4763"/>
            <a:ext cx="5184775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u="sng">
                <a:solidFill>
                  <a:srgbClr val="FF0066"/>
                </a:solidFill>
              </a:rPr>
              <a:t>Синтез феромонов вредных насекомых для борьбы с вредителями полей</a:t>
            </a:r>
          </a:p>
          <a:p>
            <a:pPr algn="ctr"/>
            <a:r>
              <a:rPr lang="ru-RU" b="1" i="1">
                <a:solidFill>
                  <a:srgbClr val="FF0066"/>
                </a:solidFill>
              </a:rPr>
              <a:t>Клеверная, капустная, хлопковая совки</a:t>
            </a:r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5435600" y="4214813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>
              <a:solidFill>
                <a:schemeClr val="hlink"/>
              </a:solidFill>
            </a:endParaRPr>
          </a:p>
        </p:txBody>
      </p:sp>
      <p:pic>
        <p:nvPicPr>
          <p:cNvPr id="1032" name="Picture 13" descr="эмблем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54975" y="0"/>
            <a:ext cx="1089025" cy="11271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219700" y="2636838"/>
            <a:ext cx="3600450" cy="2017712"/>
            <a:chOff x="3288" y="1888"/>
            <a:chExt cx="2131" cy="1271"/>
          </a:xfrm>
        </p:grpSpPr>
        <p:sp>
          <p:nvSpPr>
            <p:cNvPr id="1038" name="Rectangle 4"/>
            <p:cNvSpPr>
              <a:spLocks noChangeArrowheads="1"/>
            </p:cNvSpPr>
            <p:nvPr/>
          </p:nvSpPr>
          <p:spPr bwMode="auto">
            <a:xfrm>
              <a:off x="3424" y="1888"/>
              <a:ext cx="1905" cy="1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ru-RU" sz="1400"/>
            </a:p>
            <a:p>
              <a:pPr algn="ctr"/>
              <a:r>
                <a:rPr lang="ru-RU" sz="1400" b="1" u="sng">
                  <a:solidFill>
                    <a:srgbClr val="FF0066"/>
                  </a:solidFill>
                </a:rPr>
                <a:t>Новизна и преиущества процесса</a:t>
              </a:r>
              <a:r>
                <a:rPr lang="ru-RU" sz="1400" b="1">
                  <a:solidFill>
                    <a:schemeClr val="accent2"/>
                  </a:solidFill>
                </a:rPr>
                <a:t>  </a:t>
              </a:r>
            </a:p>
            <a:p>
              <a:pPr algn="ctr"/>
              <a:r>
                <a:rPr lang="ru-RU" sz="1400" b="1">
                  <a:solidFill>
                    <a:srgbClr val="000099"/>
                  </a:solidFill>
                </a:rPr>
                <a:t>50</a:t>
              </a:r>
              <a:r>
                <a:rPr lang="ru-RU" sz="1400" b="1" baseline="30000">
                  <a:solidFill>
                    <a:srgbClr val="000099"/>
                  </a:solidFill>
                </a:rPr>
                <a:t>0</a:t>
              </a:r>
              <a:r>
                <a:rPr lang="ru-RU" sz="1400" b="1">
                  <a:solidFill>
                    <a:srgbClr val="000099"/>
                  </a:solidFill>
                </a:rPr>
                <a:t>С, атмосферное давление водорода</a:t>
              </a:r>
              <a:endParaRPr lang="ru-RU" sz="1400">
                <a:solidFill>
                  <a:srgbClr val="000099"/>
                </a:solidFill>
              </a:endParaRPr>
            </a:p>
            <a:p>
              <a:pPr algn="ctr"/>
              <a:r>
                <a:rPr lang="ru-RU" sz="1400" b="1">
                  <a:solidFill>
                    <a:srgbClr val="000099"/>
                  </a:solidFill>
                </a:rPr>
                <a:t>Выход – 100%  11-</a:t>
              </a:r>
              <a:r>
                <a:rPr lang="en-US" sz="1400" b="1">
                  <a:solidFill>
                    <a:srgbClr val="000099"/>
                  </a:solidFill>
                </a:rPr>
                <a:t>z</a:t>
              </a:r>
              <a:r>
                <a:rPr lang="ru-RU" sz="1400" b="1">
                  <a:solidFill>
                    <a:srgbClr val="000099"/>
                  </a:solidFill>
                </a:rPr>
                <a:t>-гексадецен-1-ола</a:t>
              </a:r>
            </a:p>
            <a:p>
              <a:pPr algn="ctr"/>
              <a:r>
                <a:rPr lang="ru-RU" sz="1400" b="1">
                  <a:solidFill>
                    <a:srgbClr val="000099"/>
                  </a:solidFill>
                </a:rPr>
                <a:t>  </a:t>
              </a:r>
              <a:r>
                <a:rPr lang="ru-RU" sz="1400" b="1"/>
                <a:t>Существующий метод:</a:t>
              </a:r>
            </a:p>
            <a:p>
              <a:pPr algn="ctr"/>
              <a:r>
                <a:rPr lang="ru-RU" sz="1400" b="1"/>
                <a:t>160</a:t>
              </a:r>
              <a:r>
                <a:rPr lang="ru-RU" sz="1400" b="1" baseline="30000"/>
                <a:t>0 </a:t>
              </a:r>
              <a:r>
                <a:rPr lang="ru-RU" sz="1400" b="1"/>
                <a:t>С,  давление водорода  60-80 атм</a:t>
              </a:r>
            </a:p>
          </p:txBody>
        </p:sp>
        <p:sp>
          <p:nvSpPr>
            <p:cNvPr id="1039" name="AutoShape 20"/>
            <p:cNvSpPr>
              <a:spLocks noChangeArrowheads="1"/>
            </p:cNvSpPr>
            <p:nvPr/>
          </p:nvSpPr>
          <p:spPr bwMode="auto">
            <a:xfrm>
              <a:off x="3288" y="1979"/>
              <a:ext cx="2131" cy="1180"/>
            </a:xfrm>
            <a:prstGeom prst="roundRect">
              <a:avLst>
                <a:gd name="adj" fmla="val 3819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35" name="Rectangle 22"/>
          <p:cNvSpPr>
            <a:spLocks noChangeArrowheads="1"/>
          </p:cNvSpPr>
          <p:nvPr/>
        </p:nvSpPr>
        <p:spPr bwMode="auto">
          <a:xfrm>
            <a:off x="179388" y="2060575"/>
            <a:ext cx="1247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u="sng">
                <a:solidFill>
                  <a:srgbClr val="FF0066"/>
                </a:solidFill>
              </a:rPr>
              <a:t>Ловушка</a:t>
            </a:r>
            <a:r>
              <a:rPr lang="ru-RU" b="1"/>
              <a:t> </a:t>
            </a:r>
          </a:p>
        </p:txBody>
      </p:sp>
      <p:sp>
        <p:nvSpPr>
          <p:cNvPr id="1036" name="Rectangle 23"/>
          <p:cNvSpPr>
            <a:spLocks noChangeArrowheads="1"/>
          </p:cNvSpPr>
          <p:nvPr/>
        </p:nvSpPr>
        <p:spPr bwMode="auto">
          <a:xfrm>
            <a:off x="6948488" y="4941888"/>
            <a:ext cx="122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>
                <a:solidFill>
                  <a:srgbClr val="FF0066"/>
                </a:solidFill>
              </a:rPr>
              <a:t>Патенты </a:t>
            </a:r>
            <a:endParaRPr lang="ru-RU">
              <a:solidFill>
                <a:srgbClr val="FF0066"/>
              </a:solidFill>
            </a:endParaRPr>
          </a:p>
        </p:txBody>
      </p:sp>
      <p:sp>
        <p:nvSpPr>
          <p:cNvPr id="1037" name="Rectangle 25"/>
          <p:cNvSpPr>
            <a:spLocks noChangeArrowheads="1"/>
          </p:cNvSpPr>
          <p:nvPr/>
        </p:nvSpPr>
        <p:spPr bwMode="auto">
          <a:xfrm>
            <a:off x="6118225" y="5283200"/>
            <a:ext cx="3025775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eriod"/>
              <a:tabLst>
                <a:tab pos="482600" algn="l"/>
              </a:tabLst>
            </a:pPr>
            <a:r>
              <a:rPr lang="ru-RU" sz="1200" b="1">
                <a:solidFill>
                  <a:schemeClr val="accent2"/>
                </a:solidFill>
              </a:rPr>
              <a:t>Предпатент 18977 РК. (18.12.07).  </a:t>
            </a:r>
          </a:p>
          <a:p>
            <a:pPr marL="342900" indent="-342900">
              <a:buFontTx/>
              <a:buAutoNum type="arabicPeriod"/>
              <a:tabLst>
                <a:tab pos="482600" algn="l"/>
              </a:tabLst>
            </a:pPr>
            <a:r>
              <a:rPr lang="ru-RU" sz="1200" b="1">
                <a:solidFill>
                  <a:schemeClr val="accent2"/>
                </a:solidFill>
              </a:rPr>
              <a:t>Предпатент РК 19552.  (28.09.06).</a:t>
            </a:r>
          </a:p>
          <a:p>
            <a:pPr marL="342900" indent="-342900">
              <a:buFontTx/>
              <a:buAutoNum type="arabicPeriod"/>
              <a:tabLst>
                <a:tab pos="482600" algn="l"/>
              </a:tabLst>
            </a:pPr>
            <a:r>
              <a:rPr lang="ru-RU" sz="1200" b="1">
                <a:solidFill>
                  <a:schemeClr val="accent2"/>
                </a:solidFill>
              </a:rPr>
              <a:t>Патент РК № 10073, (15.02.06). </a:t>
            </a:r>
          </a:p>
          <a:p>
            <a:pPr marL="342900" indent="-342900">
              <a:buFontTx/>
              <a:buAutoNum type="arabicPeriod"/>
              <a:tabLst>
                <a:tab pos="482600" algn="l"/>
              </a:tabLst>
            </a:pPr>
            <a:r>
              <a:rPr lang="ru-RU" sz="1200" b="1">
                <a:solidFill>
                  <a:schemeClr val="accent2"/>
                </a:solidFill>
              </a:rPr>
              <a:t>Патент РК  № 12356 (15.02.06) </a:t>
            </a:r>
          </a:p>
          <a:p>
            <a:pPr marL="342900" indent="-342900">
              <a:buFontTx/>
              <a:buAutoNum type="arabicPeriod"/>
              <a:tabLst>
                <a:tab pos="482600" algn="l"/>
              </a:tabLst>
            </a:pPr>
            <a:r>
              <a:rPr lang="ru-RU" sz="1200" b="1">
                <a:solidFill>
                  <a:schemeClr val="accent2"/>
                </a:solidFill>
              </a:rPr>
              <a:t>Патент №11176, (12.12.05). </a:t>
            </a:r>
          </a:p>
          <a:p>
            <a:pPr marL="342900" indent="-342900">
              <a:buFontTx/>
              <a:buAutoNum type="arabicPeriod"/>
              <a:tabLst>
                <a:tab pos="482600" algn="l"/>
              </a:tabLst>
            </a:pPr>
            <a:r>
              <a:rPr lang="ru-RU" sz="1200" b="1">
                <a:solidFill>
                  <a:schemeClr val="accent2"/>
                </a:solidFill>
              </a:rPr>
              <a:t>Инновационый патент РК №12356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395288" y="404813"/>
            <a:ext cx="8229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5000"/>
              </a:lnSpc>
            </a:pPr>
            <a:r>
              <a:rPr lang="ru-RU" sz="2800" b="1">
                <a:solidFill>
                  <a:schemeClr val="accent2"/>
                </a:solidFill>
              </a:rPr>
              <a:t/>
            </a:r>
            <a:br>
              <a:rPr lang="ru-RU" sz="2800" b="1">
                <a:solidFill>
                  <a:schemeClr val="accent2"/>
                </a:solidFill>
              </a:rPr>
            </a:br>
            <a:endParaRPr lang="ru-RU" sz="4000">
              <a:solidFill>
                <a:schemeClr val="tx2"/>
              </a:solidFill>
            </a:endParaRPr>
          </a:p>
        </p:txBody>
      </p:sp>
      <p:graphicFrame>
        <p:nvGraphicFramePr>
          <p:cNvPr id="2108" name="Group 60"/>
          <p:cNvGraphicFramePr>
            <a:graphicFrameLocks noGrp="1"/>
          </p:cNvGraphicFramePr>
          <p:nvPr/>
        </p:nvGraphicFramePr>
        <p:xfrm>
          <a:off x="323850" y="2349500"/>
          <a:ext cx="5040313" cy="4320859"/>
        </p:xfrm>
        <a:graphic>
          <a:graphicData uri="http://schemas.openxmlformats.org/drawingml/2006/table">
            <a:tbl>
              <a:tblPr/>
              <a:tblGrid>
                <a:gridCol w="1511300"/>
                <a:gridCol w="1711325"/>
                <a:gridCol w="1817688"/>
              </a:tblGrid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 промышленности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Наша разработка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преимущества)</a:t>
                      </a:r>
                      <a:endParaRPr kumimoji="0" lang="kk-K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Катализатор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Гомогенный (нафтенаты кобальта)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Гетероген</a:t>
                      </a:r>
                      <a:r>
                        <a:rPr kumimoji="0" lang="kk-K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(С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u-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полимер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/SiO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Температура,</a:t>
                      </a:r>
                      <a:r>
                        <a:rPr kumimoji="0" lang="ru-RU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Давление,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атм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Окислитель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кислород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30%-ный Н</a:t>
                      </a:r>
                      <a:r>
                        <a:rPr kumimoji="0" lang="ru-RU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Конверсия ЦГ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(за один проход),%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4-5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40-50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(Стабильность 300)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Селективность по целевым продуктам,%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(по КА-ойлу)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(по КА-ойду)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  <p:sp>
        <p:nvSpPr>
          <p:cNvPr id="3109" name="Rectangle 40"/>
          <p:cNvSpPr>
            <a:spLocks noChangeArrowheads="1"/>
          </p:cNvSpPr>
          <p:nvPr/>
        </p:nvSpPr>
        <p:spPr bwMode="auto">
          <a:xfrm>
            <a:off x="0" y="333375"/>
            <a:ext cx="8964613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sng">
                <a:solidFill>
                  <a:schemeClr val="accent2"/>
                </a:solidFill>
              </a:rPr>
              <a:t>Получение КА-ойла из Циклогексана</a:t>
            </a:r>
            <a:r>
              <a:rPr lang="ru-RU" u="sng">
                <a:solidFill>
                  <a:schemeClr val="tx2"/>
                </a:solidFill>
              </a:rPr>
              <a:t> </a:t>
            </a:r>
            <a:br>
              <a:rPr lang="ru-RU" u="sng">
                <a:solidFill>
                  <a:schemeClr val="tx2"/>
                </a:solidFill>
              </a:rPr>
            </a:br>
            <a:r>
              <a:rPr lang="ru-RU" b="1" u="sng">
                <a:solidFill>
                  <a:schemeClr val="accent2"/>
                </a:solidFill>
              </a:rPr>
              <a:t>Актуальность:</a:t>
            </a:r>
            <a:r>
              <a:rPr lang="ru-RU" u="sng">
                <a:solidFill>
                  <a:schemeClr val="tx2"/>
                </a:solidFill>
              </a:rPr>
              <a:t> </a:t>
            </a:r>
            <a:r>
              <a:rPr lang="ru-RU">
                <a:solidFill>
                  <a:schemeClr val="tx2"/>
                </a:solidFill>
              </a:rPr>
              <a:t>Мировое  </a:t>
            </a:r>
            <a:r>
              <a:rPr lang="ru-RU"/>
              <a:t>производство КА-ойла (циклогексанол +ц-гексанон) - </a:t>
            </a:r>
            <a:r>
              <a:rPr lang="ru-RU" b="1">
                <a:solidFill>
                  <a:schemeClr val="accent2"/>
                </a:solidFill>
              </a:rPr>
              <a:t>10</a:t>
            </a:r>
            <a:r>
              <a:rPr lang="ru-RU" b="1" baseline="30000">
                <a:solidFill>
                  <a:schemeClr val="accent2"/>
                </a:solidFill>
              </a:rPr>
              <a:t>6</a:t>
            </a:r>
            <a:r>
              <a:rPr lang="ru-RU" b="1">
                <a:solidFill>
                  <a:schemeClr val="accent2"/>
                </a:solidFill>
              </a:rPr>
              <a:t> т/год, п</a:t>
            </a:r>
            <a:r>
              <a:rPr lang="ru-RU"/>
              <a:t>отери электроэнергии - миллионы кВт. Процесс экспертами оценивается как самый неэффективный   </a:t>
            </a:r>
            <a:br>
              <a:rPr lang="ru-RU"/>
            </a:br>
            <a:r>
              <a:rPr lang="ru-RU" b="1" u="sng">
                <a:solidFill>
                  <a:schemeClr val="accent2"/>
                </a:solidFill>
              </a:rPr>
              <a:t>Применение:</a:t>
            </a:r>
            <a:r>
              <a:rPr lang="ru-RU"/>
              <a:t> Для получения найлона, капролактама, пластиков, полиуретана и др.</a:t>
            </a:r>
          </a:p>
          <a:p>
            <a:pPr algn="ctr"/>
            <a:endParaRPr lang="ru-RU"/>
          </a:p>
        </p:txBody>
      </p:sp>
      <p:pic>
        <p:nvPicPr>
          <p:cNvPr id="3111" name="Picture 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4652963"/>
            <a:ext cx="18002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2" name="Rectangle 54"/>
          <p:cNvSpPr>
            <a:spLocks noChangeArrowheads="1"/>
          </p:cNvSpPr>
          <p:nvPr/>
        </p:nvSpPr>
        <p:spPr bwMode="auto">
          <a:xfrm>
            <a:off x="6011863" y="6165850"/>
            <a:ext cx="20875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u="sng">
                <a:solidFill>
                  <a:schemeClr val="accent2"/>
                </a:solidFill>
              </a:rPr>
              <a:t>Новизна</a:t>
            </a:r>
            <a:r>
              <a:rPr lang="ru-RU" sz="1400" b="1"/>
              <a:t> -Нанокатализаторы-</a:t>
            </a:r>
          </a:p>
        </p:txBody>
      </p:sp>
      <p:pic>
        <p:nvPicPr>
          <p:cNvPr id="3114" name="Picture 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132856"/>
            <a:ext cx="326071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/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</a:rPr>
              <a:t>Преимущества обоих разработок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2908920"/>
          </a:xfrm>
        </p:spPr>
        <p:txBody>
          <a:bodyPr>
            <a:normAutofit fontScale="77500" lnSpcReduction="20000"/>
          </a:bodyPr>
          <a:lstStyle/>
          <a:p>
            <a:pPr>
              <a:buFont typeface="+mj-lt"/>
              <a:buAutoNum type="arabicPeriod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Способ получения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нанокатализаторов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без высокотемпературных обработок из водных/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этанольных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растворов</a:t>
            </a:r>
          </a:p>
          <a:p>
            <a:pPr>
              <a:buFont typeface="+mj-lt"/>
              <a:buAutoNum type="arabicPeriod"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Процессы: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высокая селективность, стабильность, активность;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низкое потребление электроэнергии  (все процесс протекают при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температрах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40-50</a:t>
            </a:r>
            <a:r>
              <a:rPr lang="ru-RU" sz="2400" b="1" baseline="30000" dirty="0" smtClean="0">
                <a:solidFill>
                  <a:schemeClr val="tx2">
                    <a:lumMod val="75000"/>
                  </a:schemeClr>
                </a:solidFill>
              </a:rPr>
              <a:t>0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С);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атмосферное давление</a:t>
            </a: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3. Отвечают  принципам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зеленой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химии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5400" dirty="0" smtClean="0">
                <a:solidFill>
                  <a:srgbClr val="00B050"/>
                </a:solidFill>
              </a:rPr>
              <a:t>Спасибо за внимание!</a:t>
            </a:r>
            <a:endParaRPr lang="ru-RU" sz="5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336</Words>
  <Application>Microsoft Office PowerPoint</Application>
  <PresentationFormat>On-screen Show (4:3)</PresentationFormat>
  <Paragraphs>87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Точечный рисунок</vt:lpstr>
      <vt:lpstr>НИЗКОТЕМПЕРАТУРНЫЕ ПРЕВРАЩЕНИЯ УГЛЕВОДОРОДОВ НА ПОЛИСАХАРИД-СОДЕРЖАЩИХ НАНЕСЕННЫХ КАТАЛИЗАТОРАХ </vt:lpstr>
      <vt:lpstr>Slide 2</vt:lpstr>
      <vt:lpstr>Закрепленные комплексы</vt:lpstr>
      <vt:lpstr>TEM images of catalysts </vt:lpstr>
      <vt:lpstr>Активвность, селективность, стабильность</vt:lpstr>
      <vt:lpstr>Slide 6</vt:lpstr>
      <vt:lpstr>Slide 7</vt:lpstr>
      <vt:lpstr> Преимущества обоих разработок 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НИЗКОТЕМПЕРАТУРНЫЕ ПРЕВРАЩЕНИЯ УГЛЕВОДОРОДОВ НА ПОЛИСАХАРИД-СОДЕРЖАЩИХ НАНЕСЕННЫХ КАТАЛИЗАТОРАХ</dc:title>
  <dc:creator>Alima</dc:creator>
  <cp:lastModifiedBy>Alima</cp:lastModifiedBy>
  <cp:revision>19</cp:revision>
  <dcterms:created xsi:type="dcterms:W3CDTF">2015-10-23T00:31:43Z</dcterms:created>
  <dcterms:modified xsi:type="dcterms:W3CDTF">2015-10-23T06:37:54Z</dcterms:modified>
</cp:coreProperties>
</file>