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13" r:id="rId2"/>
    <p:sldId id="579" r:id="rId3"/>
    <p:sldId id="653" r:id="rId4"/>
    <p:sldId id="658" r:id="rId5"/>
    <p:sldId id="659" r:id="rId6"/>
    <p:sldId id="656" r:id="rId7"/>
    <p:sldId id="654" r:id="rId8"/>
    <p:sldId id="655" r:id="rId9"/>
    <p:sldId id="652" r:id="rId10"/>
    <p:sldId id="660" r:id="rId11"/>
    <p:sldId id="624" r:id="rId12"/>
  </p:sldIdLst>
  <p:sldSz cx="9144000" cy="6858000" type="screen4x3"/>
  <p:notesSz cx="6873875" cy="10063163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3300"/>
    <a:srgbClr val="990099"/>
    <a:srgbClr val="990000"/>
    <a:srgbClr val="000066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63" autoAdjust="0"/>
    <p:restoredTop sz="97730" autoAdjust="0"/>
  </p:normalViewPr>
  <p:slideViewPr>
    <p:cSldViewPr>
      <p:cViewPr varScale="1">
        <p:scale>
          <a:sx n="111" d="100"/>
          <a:sy n="111" d="100"/>
        </p:scale>
        <p:origin x="-89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53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4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5725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smtClean="0"/>
            </a:lvl1pPr>
          </a:lstStyle>
          <a:p>
            <a:pPr>
              <a:defRPr/>
            </a:pPr>
            <a:fld id="{ADBB045D-C699-44B4-B06E-5C2BE92779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5725" y="0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20750" y="754063"/>
            <a:ext cx="5033963" cy="37750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988" y="4779963"/>
            <a:ext cx="5041900" cy="452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defTabSz="968375" eaLnBrk="1" hangingPunct="1">
              <a:defRPr sz="13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5725" y="9559925"/>
            <a:ext cx="29781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780" tIns="48390" rIns="96780" bIns="48390" numCol="1" anchor="b" anchorCtr="0" compatLnSpc="1">
            <a:prstTxWarp prst="textNoShape">
              <a:avLst/>
            </a:prstTxWarp>
          </a:bodyPr>
          <a:lstStyle>
            <a:lvl1pPr algn="r" defTabSz="968375" eaLnBrk="1" hangingPunct="1">
              <a:defRPr sz="1300" smtClean="0"/>
            </a:lvl1pPr>
          </a:lstStyle>
          <a:p>
            <a:pPr>
              <a:defRPr/>
            </a:pPr>
            <a:fld id="{B98B383A-807E-4399-822C-FF42C3D0BE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40027-FBFF-4A99-987D-5194319A8FF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440885-00B8-4ED0-B664-90D91F97D23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CD104-2A98-4298-BF80-770576846E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ADEE5-FE44-4745-9A7B-E1E2ACA4B1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EF83E0-5490-4954-BF06-4D7B749C8D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B4D35-1DDB-4EA8-AB29-BF5888F7ED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6644C-EC39-4A81-A01A-DB2686C161F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A71A0-47AA-4CCA-856D-85AEBA7A0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13953-A900-4C19-B947-B2F16DEDFE4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4FBEC-C20E-4F9F-8943-D997DA6C72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7422-C485-475E-A217-171C077427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993D6-9C03-437A-838E-E07DF315D4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1B58EC-4250-438B-AE2D-402BA30D2F5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50000">
              <a:schemeClr val="bg1"/>
            </a:gs>
            <a:gs pos="100000">
              <a:schemeClr val="hlink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B54C339-86AB-4CAD-A177-63255AF6F75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rand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131050" y="6356350"/>
            <a:ext cx="1905000" cy="457200"/>
          </a:xfrm>
          <a:noFill/>
        </p:spPr>
        <p:txBody>
          <a:bodyPr/>
          <a:lstStyle/>
          <a:p>
            <a:fld id="{2B65D135-971F-44BF-9046-0E08F788A164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468313" y="1185863"/>
            <a:ext cx="8207375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200" b="1"/>
              <a:t>О СОЗДАНИИ ДВУХ СЕЙСМОПОЛИГОНОВ ПО ПРЕДОТВРАЩЕНИЮ СИЛЬНЫХ И РАЗРУШИТЕЛЬНЫХ ЗЕМЛЕТРЯСЕНИЙ НА ТЕРРИТОРИИ Г.АЛМАТЫ И ПРИЛЕГАЮЩИХ НАСЕЛЕННЫХ ПУНКТОВ</a:t>
            </a:r>
            <a:endParaRPr lang="ru-RU" altLang="ru-RU" sz="3200"/>
          </a:p>
        </p:txBody>
      </p:sp>
      <p:sp>
        <p:nvSpPr>
          <p:cNvPr id="2052" name="Rectangle 11"/>
          <p:cNvSpPr>
            <a:spLocks noChangeArrowheads="1"/>
          </p:cNvSpPr>
          <p:nvPr/>
        </p:nvSpPr>
        <p:spPr bwMode="auto">
          <a:xfrm>
            <a:off x="107950" y="5595938"/>
            <a:ext cx="885666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 b="1" i="1"/>
              <a:t>Т. Абаканов</a:t>
            </a:r>
            <a:endParaRPr lang="en-US" altLang="ru-RU" sz="1600" b="1" i="1"/>
          </a:p>
          <a:p>
            <a:pPr algn="ctr" eaLnBrk="1" hangingPunct="1"/>
            <a:r>
              <a:rPr lang="ru-RU" altLang="ru-RU" sz="1500" i="1"/>
              <a:t>Председатель правления АО</a:t>
            </a:r>
            <a:r>
              <a:rPr lang="en-US" altLang="ru-RU" sz="1500" i="1"/>
              <a:t> </a:t>
            </a:r>
            <a:r>
              <a:rPr lang="ru-RU" altLang="ru-RU" sz="1500" i="1"/>
              <a:t>«Национальный центр сейсмологических наблюдений и исследований», директор ТОО «Институт сейсмологии»</a:t>
            </a:r>
            <a:endParaRPr lang="ru-RU" altLang="ru-RU" sz="1500"/>
          </a:p>
        </p:txBody>
      </p:sp>
      <p:pic>
        <p:nvPicPr>
          <p:cNvPr id="2053" name="Picture 8" descr="D:\Institut Seismology\Is 2015\Разное\LOGOTIPCENTER\LOGOCENTER1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950" y="115888"/>
            <a:ext cx="1295400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5" descr="IS_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0150" y="115888"/>
            <a:ext cx="14478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207375" cy="803275"/>
          </a:xfrm>
        </p:spPr>
        <p:txBody>
          <a:bodyPr/>
          <a:lstStyle/>
          <a:p>
            <a:r>
              <a:rPr lang="ru-RU" altLang="ru-RU" sz="2800" smtClean="0"/>
              <a:t>Международное сотрудничество Сейсмополигона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412875"/>
            <a:ext cx="8280400" cy="46831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ru-RU" altLang="ru-RU" sz="180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1800" smtClean="0"/>
              <a:t>- </a:t>
            </a:r>
            <a:r>
              <a:rPr lang="ru-RU" altLang="ru-RU" sz="2600" smtClean="0"/>
              <a:t>Германский  научно-исследовательский центр наук о Земле имени Гельмгольца в Потсдаме  (Германия);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600" smtClean="0"/>
              <a:t>- Центрально-Азиатский институт прикладных исследований земли (Киргизия);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altLang="ru-RU" sz="2600" smtClean="0"/>
              <a:t>- Администрация по Землетрясениям Синьцзян-Уйгурского автономного района КНР (Китай).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altLang="ru-RU" sz="2600" smtClean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600" smtClean="0"/>
              <a:t>Под руководством Комитета по чрезвычайным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2600" smtClean="0"/>
              <a:t>ситуациям МВД РК, будут осуществлены превентивные меры, в том числе деятельность системы раннего оповещения населения о чрезвычайных ситуациях природного и техногенного характера. </a:t>
            </a:r>
          </a:p>
        </p:txBody>
      </p:sp>
    </p:spTree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204075" y="6356350"/>
            <a:ext cx="1905000" cy="457200"/>
          </a:xfrm>
          <a:noFill/>
        </p:spPr>
        <p:txBody>
          <a:bodyPr/>
          <a:lstStyle/>
          <a:p>
            <a:fld id="{8B9E5329-BBFF-4508-B2A5-38B243C9C581}" type="slidenum">
              <a:rPr lang="ru-RU" altLang="ru-RU"/>
              <a:pPr/>
              <a:t>11</a:t>
            </a:fld>
            <a:endParaRPr lang="ru-RU" altLang="ru-RU"/>
          </a:p>
        </p:txBody>
      </p:sp>
      <p:pic>
        <p:nvPicPr>
          <p:cNvPr id="12291" name="Picture 2" descr="0_170f6_66b2fc5e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311150"/>
            <a:ext cx="8926513" cy="593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Rectangle 3"/>
          <p:cNvSpPr>
            <a:spLocks noGrp="1" noChangeArrowheads="1"/>
          </p:cNvSpPr>
          <p:nvPr>
            <p:ph type="title"/>
          </p:nvPr>
        </p:nvSpPr>
        <p:spPr>
          <a:xfrm>
            <a:off x="2771775" y="2203450"/>
            <a:ext cx="3816350" cy="433388"/>
          </a:xfrm>
        </p:spPr>
        <p:txBody>
          <a:bodyPr/>
          <a:lstStyle/>
          <a:p>
            <a:pPr eaLnBrk="1" hangingPunct="1"/>
            <a:r>
              <a:rPr lang="ru-RU" altLang="ru-RU" sz="2400" smtClean="0"/>
              <a:t>Алматы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179388" y="849313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ru-RU" altLang="ru-RU" sz="4000" b="1">
                <a:solidFill>
                  <a:schemeClr val="accent2"/>
                </a:solidFill>
              </a:rPr>
              <a:t>БЛАГОДАРЮ  ЗА  ВНИМАНИЕ</a:t>
            </a:r>
            <a:r>
              <a:rPr lang="en-US" altLang="ru-RU" sz="4000" b="1">
                <a:solidFill>
                  <a:schemeClr val="accent2"/>
                </a:solidFill>
              </a:rPr>
              <a:t>!</a:t>
            </a:r>
            <a:endParaRPr lang="ru-RU" altLang="ru-RU" sz="4000" b="1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31050" y="6356350"/>
            <a:ext cx="1905000" cy="457200"/>
          </a:xfrm>
          <a:noFill/>
        </p:spPr>
        <p:txBody>
          <a:bodyPr/>
          <a:lstStyle/>
          <a:p>
            <a:fld id="{7F2A07D5-D6D9-4EAF-9143-43C0E34CDB71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8135938" cy="5832475"/>
          </a:xfrm>
        </p:spPr>
        <p:txBody>
          <a:bodyPr/>
          <a:lstStyle/>
          <a:p>
            <a:pPr marL="0" indent="450850" algn="just">
              <a:buFontTx/>
              <a:buNone/>
            </a:pPr>
            <a:endParaRPr lang="en-US" altLang="ru-RU" sz="2800" smtClean="0"/>
          </a:p>
          <a:p>
            <a:pPr marL="0" indent="450850" algn="just">
              <a:buFontTx/>
              <a:buNone/>
            </a:pPr>
            <a:endParaRPr lang="en-US" altLang="ru-RU" sz="2800" smtClean="0"/>
          </a:p>
          <a:p>
            <a:pPr marL="0" indent="450850" algn="just">
              <a:buFontTx/>
              <a:buNone/>
            </a:pPr>
            <a:endParaRPr lang="en-US" altLang="ru-RU" sz="2800" smtClean="0"/>
          </a:p>
          <a:p>
            <a:pPr marL="0" indent="450850" algn="just">
              <a:buFontTx/>
              <a:buNone/>
            </a:pPr>
            <a:endParaRPr lang="en-US" altLang="ru-RU" sz="2800" smtClean="0"/>
          </a:p>
          <a:p>
            <a:pPr marL="0" indent="450850" algn="just">
              <a:buFontTx/>
              <a:buNone/>
            </a:pPr>
            <a:r>
              <a:rPr lang="kk-KZ" altLang="ru-RU" sz="2800" smtClean="0"/>
              <a:t>В настоящее время на северном Тянь-Шане, где расположен город Алматы</a:t>
            </a:r>
            <a:r>
              <a:rPr lang="ru-RU" altLang="ru-RU" sz="2800" smtClean="0"/>
              <a:t>,</a:t>
            </a:r>
            <a:r>
              <a:rPr lang="kk-KZ" altLang="ru-RU" sz="2800" smtClean="0"/>
              <a:t> в геологической структуре происходит накопление потенциальной энергии. Возможность сильного землетрясения повышена.</a:t>
            </a:r>
            <a:endParaRPr lang="ru-RU" altLang="ru-RU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31050" y="6356350"/>
            <a:ext cx="1905000" cy="457200"/>
          </a:xfrm>
          <a:noFill/>
        </p:spPr>
        <p:txBody>
          <a:bodyPr/>
          <a:lstStyle/>
          <a:p>
            <a:fld id="{31D9E871-8866-4732-A7D6-BCC30D156907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333375"/>
            <a:ext cx="8135938" cy="5903913"/>
          </a:xfrm>
        </p:spPr>
        <p:txBody>
          <a:bodyPr/>
          <a:lstStyle/>
          <a:p>
            <a:pPr marL="0" indent="450850" algn="just">
              <a:buFontTx/>
              <a:buNone/>
            </a:pPr>
            <a:r>
              <a:rPr lang="kk-KZ" altLang="ru-RU" sz="2800" smtClean="0"/>
              <a:t>Для сохранения г. Алматы, его инфраструктуры и населения требуется снижение интенсивности ожидаемого 9-10 балльного землетрясения до безопасного интенсивностью в 6 баллов.</a:t>
            </a:r>
            <a:endParaRPr lang="ru-RU" altLang="ru-RU" sz="2800" smtClean="0"/>
          </a:p>
          <a:p>
            <a:pPr marL="0" indent="450850" algn="just">
              <a:buFontTx/>
              <a:buNone/>
            </a:pPr>
            <a:r>
              <a:rPr lang="ru-RU" altLang="ru-RU" sz="2800" smtClean="0"/>
              <a:t>В этой связи нами разработано техническое решение по созданию на территории Алматинской области двух международных сейсмических полигонов. Это предложение поддержало ЮНЕСКО в 2014 году.</a:t>
            </a:r>
          </a:p>
          <a:p>
            <a:pPr marL="0" indent="450850" algn="just">
              <a:buFontTx/>
              <a:buNone/>
            </a:pPr>
            <a:r>
              <a:rPr lang="ru-RU" altLang="ru-RU" sz="2800" smtClean="0"/>
              <a:t>В КНР западнее г. Урумчи на 130 км в сторону границы с Республикой Казахстан в 2014 году запущен один полигон, который в настоящее время дает положительные результаты.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31050" y="6356350"/>
            <a:ext cx="1905000" cy="457200"/>
          </a:xfrm>
          <a:noFill/>
        </p:spPr>
        <p:txBody>
          <a:bodyPr/>
          <a:lstStyle/>
          <a:p>
            <a:fld id="{A2104A47-C1CE-40E0-818B-8F57BA019397}" type="slidenum">
              <a:rPr lang="ru-RU" altLang="ru-RU"/>
              <a:pPr/>
              <a:t>4</a:t>
            </a:fld>
            <a:endParaRPr lang="ru-RU" altLang="ru-RU"/>
          </a:p>
        </p:txBody>
      </p:sp>
      <p:pic>
        <p:nvPicPr>
          <p:cNvPr id="5123" name="Picture 2" descr="D:\Institut Seismology\Is 2016\Разное 2016\Сейсмополигон\_DSC4314.JPG"/>
          <p:cNvPicPr>
            <a:picLocks noChangeAspect="1" noChangeArrowheads="1"/>
          </p:cNvPicPr>
          <p:nvPr/>
        </p:nvPicPr>
        <p:blipFill>
          <a:blip r:embed="rId2"/>
          <a:srcRect l="14211" t="27757" r="22386" b="24890"/>
          <a:stretch>
            <a:fillRect/>
          </a:stretch>
        </p:blipFill>
        <p:spPr bwMode="auto">
          <a:xfrm>
            <a:off x="107950" y="115888"/>
            <a:ext cx="6840538" cy="342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D:\Institut Seismology\Is 2016\Разное 2016\Сейсмополигон\SAM_2142.JPG"/>
          <p:cNvPicPr>
            <a:picLocks noChangeAspect="1" noChangeArrowheads="1"/>
          </p:cNvPicPr>
          <p:nvPr/>
        </p:nvPicPr>
        <p:blipFill>
          <a:blip r:embed="rId3" cstate="print"/>
          <a:srcRect t="14439"/>
          <a:stretch>
            <a:fillRect/>
          </a:stretch>
        </p:blipFill>
        <p:spPr bwMode="auto">
          <a:xfrm>
            <a:off x="3025775" y="2997200"/>
            <a:ext cx="57229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31050" y="6356350"/>
            <a:ext cx="1905000" cy="457200"/>
          </a:xfrm>
          <a:noFill/>
        </p:spPr>
        <p:txBody>
          <a:bodyPr/>
          <a:lstStyle/>
          <a:p>
            <a:fld id="{33F5A27E-182F-4006-8B60-954484E8CA7C}" type="slidenum">
              <a:rPr lang="ru-RU" altLang="ru-RU"/>
              <a:pPr/>
              <a:t>5</a:t>
            </a:fld>
            <a:endParaRPr lang="ru-RU" altLang="ru-RU"/>
          </a:p>
        </p:txBody>
      </p:sp>
      <p:pic>
        <p:nvPicPr>
          <p:cNvPr id="6147" name="Picture 2" descr="D:\Institut Seismology\Is 2016\Разное 2016\Сейсмополигон\SAM_2123.JPG"/>
          <p:cNvPicPr>
            <a:picLocks noChangeAspect="1" noChangeArrowheads="1"/>
          </p:cNvPicPr>
          <p:nvPr/>
        </p:nvPicPr>
        <p:blipFill>
          <a:blip r:embed="rId2"/>
          <a:srcRect t="19958"/>
          <a:stretch>
            <a:fillRect/>
          </a:stretch>
        </p:blipFill>
        <p:spPr bwMode="auto">
          <a:xfrm>
            <a:off x="323850" y="1746250"/>
            <a:ext cx="8515350" cy="492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Rectangle 2"/>
          <p:cNvSpPr txBox="1">
            <a:spLocks noChangeArrowheads="1"/>
          </p:cNvSpPr>
          <p:nvPr/>
        </p:nvSpPr>
        <p:spPr bwMode="auto">
          <a:xfrm>
            <a:off x="395288" y="188913"/>
            <a:ext cx="84978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indent="450850" algn="just">
              <a:spcBef>
                <a:spcPct val="20000"/>
              </a:spcBef>
            </a:pPr>
            <a:r>
              <a:rPr lang="kk-KZ" altLang="ru-RU"/>
              <a:t>Для осл</a:t>
            </a:r>
            <a:r>
              <a:rPr lang="ru-RU" altLang="ru-RU">
                <a:latin typeface="Arial" charset="0"/>
              </a:rPr>
              <a:t>а</a:t>
            </a:r>
            <a:r>
              <a:rPr lang="kk-KZ" altLang="ru-RU"/>
              <a:t>бления энергии сильнейшего землетрясения                М8 необходима разгрузка более слабыми землетрясениями, например, М4 в количестве от 700 до 800.</a:t>
            </a:r>
            <a:endParaRPr lang="ru-RU" alt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31050" y="6356350"/>
            <a:ext cx="1905000" cy="457200"/>
          </a:xfrm>
          <a:noFill/>
        </p:spPr>
        <p:txBody>
          <a:bodyPr/>
          <a:lstStyle/>
          <a:p>
            <a:fld id="{9F7829C4-77DC-4F70-9E41-F64A195982D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15888"/>
            <a:ext cx="8135937" cy="1081087"/>
          </a:xfrm>
        </p:spPr>
        <p:txBody>
          <a:bodyPr/>
          <a:lstStyle/>
          <a:p>
            <a:pPr marL="0" indent="450850" algn="just">
              <a:buFontTx/>
              <a:buNone/>
            </a:pPr>
            <a:r>
              <a:rPr lang="ru-RU" altLang="ru-RU" sz="2000" smtClean="0"/>
              <a:t>В данное время в Центральном Китае начато возведение дополнительно 4 подобных полигонов. Китайские сейсмологи выразили готовность сотрудничать в этом вопросе.</a:t>
            </a:r>
          </a:p>
        </p:txBody>
      </p:sp>
      <p:pic>
        <p:nvPicPr>
          <p:cNvPr id="7172" name="Picture 2" descr="D:\Institut Seismology\Is 2016\Разное 2016\Сейсмополигон\Из КНР о сейсмополигоне на кит.JPG"/>
          <p:cNvPicPr>
            <a:picLocks noChangeAspect="1" noChangeArrowheads="1"/>
          </p:cNvPicPr>
          <p:nvPr/>
        </p:nvPicPr>
        <p:blipFill>
          <a:blip r:embed="rId2" cstate="print"/>
          <a:srcRect l="7579" t="8041" r="7153" b="6190"/>
          <a:stretch>
            <a:fillRect/>
          </a:stretch>
        </p:blipFill>
        <p:spPr bwMode="auto">
          <a:xfrm>
            <a:off x="395288" y="1196975"/>
            <a:ext cx="3946525" cy="561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3" descr="D:\Institut Seismology\Is 2016\Разное 2016\Сейсмополигон\Из КНР о сейсмополигоне на рус.JPG"/>
          <p:cNvPicPr>
            <a:picLocks noChangeAspect="1" noChangeArrowheads="1"/>
          </p:cNvPicPr>
          <p:nvPr/>
        </p:nvPicPr>
        <p:blipFill>
          <a:blip r:embed="rId3"/>
          <a:srcRect l="8086" t="8577" r="7025" b="5650"/>
          <a:stretch>
            <a:fillRect/>
          </a:stretch>
        </p:blipFill>
        <p:spPr bwMode="auto">
          <a:xfrm>
            <a:off x="4643438" y="1258888"/>
            <a:ext cx="3889375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31050" y="6356350"/>
            <a:ext cx="1905000" cy="457200"/>
          </a:xfrm>
          <a:noFill/>
        </p:spPr>
        <p:txBody>
          <a:bodyPr/>
          <a:lstStyle/>
          <a:p>
            <a:fld id="{F186C5E3-772A-47CF-8F5D-7DD5DE89BB63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135938" cy="4176712"/>
          </a:xfrm>
        </p:spPr>
        <p:txBody>
          <a:bodyPr/>
          <a:lstStyle/>
          <a:p>
            <a:pPr marL="0" indent="450850" algn="just">
              <a:buFontTx/>
              <a:buNone/>
            </a:pPr>
            <a:r>
              <a:rPr lang="kk-KZ" altLang="ru-RU" sz="2800" smtClean="0"/>
              <a:t>В зоне возможного очага будущего землетрясения на расстоянии от г.Алматы в 60-80 км на востоке и западе предпологается создать 2 полигона.</a:t>
            </a:r>
          </a:p>
          <a:p>
            <a:pPr marL="0" indent="450850" algn="just">
              <a:buFontTx/>
              <a:buNone/>
            </a:pPr>
            <a:r>
              <a:rPr lang="kk-KZ" altLang="ru-RU" sz="2800" smtClean="0"/>
              <a:t>Основное сооружение полигона – крупный бассейн с водой диаметром 100 метров и глубиной в центре около 20 метров. Стенки бассейна выложено армированным гидротехническим фибробетоном.</a:t>
            </a:r>
            <a:endParaRPr lang="ru-RU" altLang="ru-RU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131050" y="6356350"/>
            <a:ext cx="1905000" cy="457200"/>
          </a:xfrm>
          <a:noFill/>
        </p:spPr>
        <p:txBody>
          <a:bodyPr/>
          <a:lstStyle/>
          <a:p>
            <a:fld id="{54CE90D4-1115-4E58-B6FC-09CE9A3CC55C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135938" cy="5832475"/>
          </a:xfrm>
        </p:spPr>
        <p:txBody>
          <a:bodyPr/>
          <a:lstStyle/>
          <a:p>
            <a:pPr marL="0" indent="450850" algn="just">
              <a:buFontTx/>
              <a:buNone/>
            </a:pPr>
            <a:r>
              <a:rPr lang="kk-KZ" altLang="ru-RU" sz="2600" smtClean="0"/>
              <a:t>В центре бассейна располагается аэро-гидравлическая пушка, которая может выстреливать на дно бассейна и создавать землетрясения с М 4 интенсивностью в эпицентре до 6 баллов по международной сейсмологической шкале М</a:t>
            </a:r>
            <a:r>
              <a:rPr lang="en-US" altLang="ru-RU" sz="2600" smtClean="0"/>
              <a:t>SK</a:t>
            </a:r>
            <a:r>
              <a:rPr lang="ru-RU" altLang="ru-RU" sz="2600" smtClean="0"/>
              <a:t>-64. Интервал выстреливания действующей </a:t>
            </a:r>
            <a:r>
              <a:rPr lang="kk-KZ" altLang="ru-RU" sz="2600" smtClean="0"/>
              <a:t>аэрогидропушки составляет 15 минут. В данное время имеются аэрогидропушки, которые могут выстреливать с интервалом 9 минут. На рисунке представлена схема сейсмического полигона.  А также на полигоне будут размещены все необходимые обслуживающие и офисные здания, необходимая аппаратура и оборудование. Стоимость проекта примерно </a:t>
            </a:r>
            <a:r>
              <a:rPr lang="en-US" altLang="ru-RU" sz="2600" smtClean="0"/>
              <a:t>50</a:t>
            </a:r>
            <a:r>
              <a:rPr lang="kk-KZ" altLang="ru-RU" sz="2600" smtClean="0"/>
              <a:t> млн. долларов США.</a:t>
            </a:r>
            <a:endParaRPr lang="ru-RU" altLang="ru-RU" sz="26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7"/>
          <p:cNvSpPr>
            <a:spLocks noChangeArrowheads="1"/>
          </p:cNvSpPr>
          <p:nvPr/>
        </p:nvSpPr>
        <p:spPr bwMode="auto">
          <a:xfrm>
            <a:off x="107950" y="5510213"/>
            <a:ext cx="87122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0850" algn="just" eaLnBrk="1" hangingPunct="1"/>
            <a:r>
              <a:rPr lang="kk-KZ" altLang="ru-RU" sz="2000"/>
              <a:t>Данная работа является одним из первых пилотных проектов международного уровня. Очевидна его польза для всех стран, где повышена опасность землетрясений.</a:t>
            </a:r>
            <a:endParaRPr lang="ru-RU" altLang="ru-RU" sz="2000"/>
          </a:p>
        </p:txBody>
      </p:sp>
      <p:sp>
        <p:nvSpPr>
          <p:cNvPr id="1024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1" hangingPunct="1"/>
            <a:endParaRPr lang="ru-RU" altLang="ru-RU"/>
          </a:p>
        </p:txBody>
      </p:sp>
      <p:sp>
        <p:nvSpPr>
          <p:cNvPr id="1024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7131050" y="6356350"/>
            <a:ext cx="1905000" cy="457200"/>
          </a:xfrm>
          <a:noFill/>
        </p:spPr>
        <p:txBody>
          <a:bodyPr/>
          <a:lstStyle/>
          <a:p>
            <a:fld id="{94B20BE1-0807-4B9A-8ACD-EC9EACD3F8E3}" type="slidenum">
              <a:rPr lang="ru-RU" altLang="ru-RU"/>
              <a:pPr/>
              <a:t>9</a:t>
            </a:fld>
            <a:endParaRPr lang="ru-RU" altLang="ru-RU"/>
          </a:p>
        </p:txBody>
      </p:sp>
      <p:pic>
        <p:nvPicPr>
          <p:cNvPr id="7174" name="Picture 6" descr="D:\Institut Seismology\Is 2016\Разное 2016\Сейсмополигон\Сейсмополигон_Схем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1"/>
            <a:ext cx="7704856" cy="544464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 contourW="12700"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7152</TotalTime>
  <Words>430</Words>
  <Application>Microsoft Office PowerPoint</Application>
  <PresentationFormat>Экран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Times New Roman</vt:lpstr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Международное сотрудничество Сейсмополигона</vt:lpstr>
      <vt:lpstr>Алматы</vt:lpstr>
    </vt:vector>
  </TitlesOfParts>
  <Company>institut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Chepeleva</dc:creator>
  <cp:lastModifiedBy>User</cp:lastModifiedBy>
  <cp:revision>324</cp:revision>
  <dcterms:created xsi:type="dcterms:W3CDTF">2005-01-28T04:31:42Z</dcterms:created>
  <dcterms:modified xsi:type="dcterms:W3CDTF">2016-05-27T03:18:49Z</dcterms:modified>
</cp:coreProperties>
</file>