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9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2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0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31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23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2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62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62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50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1639-417B-4F0B-8B58-153684B0D463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DBE1-9029-406F-AC15-81E27C478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67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&#1042;&#1077;&#1090;&#1088;&#1086;&#1101;&#1085;&#1077;&#1088;&#1075;&#1077;&#1090;&#1080;&#1082;&#1072;_&#1048;&#1090;&#1072;&#1083;&#1080;&#1080;&amp;action=edit&amp;redlink=1" TargetMode="External"/><Relationship Id="rId13" Type="http://schemas.openxmlformats.org/officeDocument/2006/relationships/hyperlink" Target="https://ru.wikipedia.org/wiki/&#1042;&#1077;&#1090;&#1088;&#1086;&#1101;&#1085;&#1077;&#1088;&#1075;&#1077;&#1090;&#1080;&#1082;&#1072;_&#1064;&#1074;&#1077;&#1094;&#1080;&#1080;" TargetMode="External"/><Relationship Id="rId18" Type="http://schemas.openxmlformats.org/officeDocument/2006/relationships/hyperlink" Target="https://ru.wikipedia.org/w/index.php?title=&#1042;&#1077;&#1090;&#1088;&#1086;&#1101;&#1085;&#1077;&#1088;&#1075;&#1077;&#1090;&#1080;&#1082;&#1072;_&#1053;&#1080;&#1076;&#1077;&#1088;&#1083;&#1072;&#1085;&#1076;&#1086;&#1074;&amp;action=edit&amp;redlink=1" TargetMode="External"/><Relationship Id="rId26" Type="http://schemas.openxmlformats.org/officeDocument/2006/relationships/hyperlink" Target="https://ru.wikipedia.org/w/index.php?title=&#1042;&#1077;&#1090;&#1088;&#1086;&#1101;&#1085;&#1077;&#1088;&#1075;&#1077;&#1090;&#1080;&#1082;&#1072;_&#1053;&#1086;&#1074;&#1086;&#1081;_&#1047;&#1077;&#1083;&#1072;&#1085;&#1076;&#1080;&#1080;&amp;action=edit&amp;redlink=1" TargetMode="External"/><Relationship Id="rId39" Type="http://schemas.openxmlformats.org/officeDocument/2006/relationships/hyperlink" Target="https://ru.wikipedia.org/w/index.php?title=&#1042;&#1077;&#1090;&#1088;&#1086;&#1101;&#1085;&#1077;&#1088;&#1075;&#1077;&#1090;&#1080;&#1082;&#1072;_&#1051;&#1080;&#1090;&#1074;&#1099;&amp;action=edit&amp;redlink=1" TargetMode="External"/><Relationship Id="rId3" Type="http://schemas.openxmlformats.org/officeDocument/2006/relationships/hyperlink" Target="https://ru.wikipedia.org/wiki/&#1042;&#1077;&#1090;&#1088;&#1086;&#1101;&#1085;&#1077;&#1088;&#1075;&#1077;&#1090;&#1080;&#1082;&#1072;_&#1057;&#1064;&#1040;" TargetMode="External"/><Relationship Id="rId21" Type="http://schemas.openxmlformats.org/officeDocument/2006/relationships/hyperlink" Target="https://ru.wikipedia.org/w/index.php?title=&#1042;&#1077;&#1090;&#1088;&#1086;&#1101;&#1085;&#1077;&#1088;&#1075;&#1077;&#1090;&#1080;&#1082;&#1072;_&#1048;&#1088;&#1083;&#1072;&#1085;&#1076;&#1080;&#1080;&amp;action=edit&amp;redlink=1" TargetMode="External"/><Relationship Id="rId34" Type="http://schemas.openxmlformats.org/officeDocument/2006/relationships/hyperlink" Target="https://ru.wikipedia.org/w/index.php?title=&#1042;&#1077;&#1090;&#1088;&#1086;&#1101;&#1085;&#1077;&#1088;&#1075;&#1077;&#1090;&#1080;&#1082;&#1072;_&#1058;&#1072;&#1080;&#1083;&#1072;&#1085;&#1076;&#1072;&amp;action=edit&amp;redlink=1" TargetMode="External"/><Relationship Id="rId7" Type="http://schemas.openxmlformats.org/officeDocument/2006/relationships/hyperlink" Target="https://ru.wikipedia.org/w/index.php?title=&#1042;&#1077;&#1090;&#1088;&#1086;&#1101;&#1085;&#1077;&#1088;&#1075;&#1077;&#1090;&#1080;&#1082;&#1072;_&#1042;&#1077;&#1083;&#1080;&#1082;&#1086;&#1073;&#1088;&#1080;&#1090;&#1072;&#1085;&#1080;&#1080;&amp;action=edit&amp;redlink=1" TargetMode="External"/><Relationship Id="rId12" Type="http://schemas.openxmlformats.org/officeDocument/2006/relationships/hyperlink" Target="https://ru.wikipedia.org/w/index.php?title=&#1042;&#1077;&#1090;&#1088;&#1086;&#1101;&#1085;&#1077;&#1088;&#1075;&#1077;&#1090;&#1080;&#1082;&#1072;_&#1055;&#1086;&#1088;&#1090;&#1091;&#1075;&#1072;&#1083;&#1080;&#1080;&amp;action=edit&amp;redlink=1" TargetMode="External"/><Relationship Id="rId17" Type="http://schemas.openxmlformats.org/officeDocument/2006/relationships/hyperlink" Target="https://ru.wikipedia.org/w/index.php?title=&#1042;&#1077;&#1090;&#1088;&#1086;&#1101;&#1085;&#1077;&#1088;&#1075;&#1077;&#1090;&#1080;&#1082;&#1072;_&#1058;&#1091;&#1088;&#1094;&#1080;&#1080;&amp;action=edit&amp;redlink=1" TargetMode="External"/><Relationship Id="rId25" Type="http://schemas.openxmlformats.org/officeDocument/2006/relationships/hyperlink" Target="https://ru.wikipedia.org/w/index.php?title=&#1042;&#1077;&#1090;&#1088;&#1086;&#1101;&#1085;&#1077;&#1088;&#1075;&#1077;&#1090;&#1080;&#1082;&#1072;_&#1041;&#1077;&#1083;&#1100;&#1075;&#1080;&#1080;&amp;action=edit&amp;redlink=1" TargetMode="External"/><Relationship Id="rId33" Type="http://schemas.openxmlformats.org/officeDocument/2006/relationships/hyperlink" Target="https://ru.wikipedia.org/w/index.php?title=&#1042;&#1077;&#1090;&#1088;&#1086;&#1101;&#1085;&#1077;&#1088;&#1075;&#1077;&#1090;&#1080;&#1082;&#1072;_&#1042;&#1077;&#1085;&#1075;&#1088;&#1080;&#1080;&amp;action=edit&amp;redlink=1" TargetMode="External"/><Relationship Id="rId38" Type="http://schemas.openxmlformats.org/officeDocument/2006/relationships/hyperlink" Target="https://ru.wikipedia.org/w/index.php?title=&#1042;&#1077;&#1090;&#1088;&#1086;&#1101;&#1085;&#1077;&#1088;&#1075;&#1077;&#1090;&#1080;&#1082;&#1072;_&#1069;&#1089;&#1090;&#1086;&#1085;&#1080;&#1080;&amp;action=edit&amp;redlink=1" TargetMode="External"/><Relationship Id="rId2" Type="http://schemas.openxmlformats.org/officeDocument/2006/relationships/hyperlink" Target="https://ru.wikipedia.org/wiki/&#1042;&#1077;&#1090;&#1088;&#1086;&#1101;&#1085;&#1077;&#1088;&#1075;&#1077;&#1090;&#1080;&#1082;&#1072;_&#1050;&#1080;&#1090;&#1072;&#1103;" TargetMode="External"/><Relationship Id="rId16" Type="http://schemas.openxmlformats.org/officeDocument/2006/relationships/hyperlink" Target="https://ru.wikipedia.org/w/index.php?title=&#1042;&#1077;&#1090;&#1088;&#1086;&#1101;&#1085;&#1077;&#1088;&#1075;&#1077;&#1090;&#1080;&#1082;&#1072;_&#1040;&#1074;&#1089;&#1090;&#1088;&#1072;&#1083;&#1080;&#1080;&amp;action=edit&amp;redlink=1" TargetMode="External"/><Relationship Id="rId20" Type="http://schemas.openxmlformats.org/officeDocument/2006/relationships/hyperlink" Target="https://ru.wikipedia.org/w/index.php?title=&#1042;&#1077;&#1090;&#1088;&#1086;&#1101;&#1085;&#1077;&#1088;&#1075;&#1077;&#1090;&#1080;&#1082;&#1072;_&#1056;&#1091;&#1084;&#1099;&#1085;&#1080;&#1080;&amp;action=edit&amp;redlink=1" TargetMode="External"/><Relationship Id="rId29" Type="http://schemas.openxmlformats.org/officeDocument/2006/relationships/hyperlink" Target="https://ru.wikipedia.org/w/index.php?title=&#1042;&#1077;&#1090;&#1088;&#1086;&#1101;&#1085;&#1077;&#1088;&#1075;&#1077;&#1090;&#1080;&#1082;&#1072;_&#1070;&#1078;&#1085;&#1086;&#1081;_&#1050;&#1086;&#1088;&#1077;&#1080;&amp;action=edit&amp;redlink=1" TargetMode="External"/><Relationship Id="rId41" Type="http://schemas.openxmlformats.org/officeDocument/2006/relationships/hyperlink" Target="https://ru.wikipedia.org/w/index.php?title=&#1042;&#1077;&#1090;&#1088;&#1086;&#1101;&#1085;&#1077;&#1088;&#1075;&#1077;&#1090;&#1080;&#1082;&#1072;_&#1056;&#1086;&#1089;&#1089;&#1080;&#1080;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42;&#1077;&#1090;&#1088;&#1086;&#1101;&#1085;&#1077;&#1088;&#1075;&#1077;&#1090;&#1080;&#1082;&#1072;_&#1048;&#1085;&#1076;&#1080;&#1080;" TargetMode="External"/><Relationship Id="rId11" Type="http://schemas.openxmlformats.org/officeDocument/2006/relationships/hyperlink" Target="https://ru.wikipedia.org/wiki/&#1042;&#1077;&#1090;&#1088;&#1086;&#1101;&#1085;&#1077;&#1088;&#1075;&#1077;&#1090;&#1080;&#1082;&#1072;_&#1044;&#1072;&#1085;&#1080;&#1080;" TargetMode="External"/><Relationship Id="rId24" Type="http://schemas.openxmlformats.org/officeDocument/2006/relationships/hyperlink" Target="https://ru.wikipedia.org/w/index.php?title=&#1042;&#1077;&#1090;&#1088;&#1086;&#1101;&#1085;&#1077;&#1088;&#1075;&#1077;&#1090;&#1080;&#1082;&#1072;_&#1040;&#1074;&#1089;&#1090;&#1088;&#1080;&#1080;&amp;action=edit&amp;redlink=1" TargetMode="External"/><Relationship Id="rId32" Type="http://schemas.openxmlformats.org/officeDocument/2006/relationships/hyperlink" Target="https://ru.wikipedia.org/w/index.php?title=&#1042;&#1077;&#1090;&#1088;&#1086;&#1101;&#1085;&#1077;&#1088;&#1075;&#1077;&#1090;&#1080;&#1082;&#1072;_&#1063;&#1080;&#1083;&#1080;&amp;action=edit&amp;redlink=1" TargetMode="External"/><Relationship Id="rId37" Type="http://schemas.openxmlformats.org/officeDocument/2006/relationships/hyperlink" Target="https://ru.wikipedia.org/w/index.php?title=&#1042;&#1077;&#1090;&#1088;&#1086;&#1101;&#1085;&#1077;&#1088;&#1075;&#1077;&#1090;&#1080;&#1082;&#1072;_&#1060;&#1080;&#1085;&#1083;&#1103;&#1085;&#1076;&#1080;&#1080;&amp;action=edit&amp;redlink=1" TargetMode="External"/><Relationship Id="rId40" Type="http://schemas.openxmlformats.org/officeDocument/2006/relationships/hyperlink" Target="https://ru.wikipedia.org/w/index.php?title=&#1042;&#1077;&#1090;&#1088;&#1086;&#1101;&#1085;&#1077;&#1088;&#1075;&#1077;&#1090;&#1080;&#1082;&#1072;_&#1059;&#1082;&#1088;&#1072;&#1080;&#1085;&#1099;&amp;action=edit&amp;redlink=1" TargetMode="External"/><Relationship Id="rId5" Type="http://schemas.openxmlformats.org/officeDocument/2006/relationships/hyperlink" Target="https://ru.wikipedia.org/w/index.php?title=&#1042;&#1077;&#1090;&#1088;&#1086;&#1101;&#1085;&#1077;&#1088;&#1075;&#1077;&#1090;&#1080;&#1082;&#1072;_&#1048;&#1089;&#1087;&#1072;&#1085;&#1080;&#1080;&amp;action=edit&amp;redlink=1" TargetMode="External"/><Relationship Id="rId15" Type="http://schemas.openxmlformats.org/officeDocument/2006/relationships/hyperlink" Target="https://ru.wikipedia.org/w/index.php?title=&#1042;&#1077;&#1090;&#1088;&#1086;&#1101;&#1085;&#1077;&#1088;&#1075;&#1077;&#1090;&#1080;&#1082;&#1072;_&#1055;&#1086;&#1083;&#1100;&#1096;&#1080;&amp;action=edit&amp;redlink=1" TargetMode="External"/><Relationship Id="rId23" Type="http://schemas.openxmlformats.org/officeDocument/2006/relationships/hyperlink" Target="https://ru.wikipedia.org/wiki/&#1042;&#1077;&#1090;&#1088;&#1086;&#1101;&#1085;&#1077;&#1088;&#1075;&#1077;&#1090;&#1080;&#1082;&#1072;_&#1043;&#1088;&#1077;&#1094;&#1080;&#1080;" TargetMode="External"/><Relationship Id="rId28" Type="http://schemas.openxmlformats.org/officeDocument/2006/relationships/hyperlink" Target="https://ru.wikipedia.org/w/index.php?title=&#1042;&#1077;&#1090;&#1088;&#1086;&#1101;&#1085;&#1077;&#1088;&#1075;&#1077;&#1090;&#1080;&#1082;&#1072;_&#1041;&#1086;&#1083;&#1075;&#1072;&#1088;&#1080;&#1080;&amp;action=edit&amp;redlink=1" TargetMode="External"/><Relationship Id="rId36" Type="http://schemas.openxmlformats.org/officeDocument/2006/relationships/hyperlink" Target="https://ru.wikipedia.org/w/index.php?title=&#1042;&#1077;&#1090;&#1088;&#1086;&#1101;&#1085;&#1077;&#1088;&#1075;&#1077;&#1090;&#1080;&#1082;&#1072;_&#1063;&#1077;&#1093;&#1080;&#1080;&amp;action=edit&amp;redlink=1" TargetMode="External"/><Relationship Id="rId10" Type="http://schemas.openxmlformats.org/officeDocument/2006/relationships/hyperlink" Target="https://ru.wikipedia.org/wiki/&#1042;&#1077;&#1090;&#1088;&#1086;&#1101;&#1085;&#1077;&#1088;&#1075;&#1077;&#1090;&#1080;&#1082;&#1072;_&#1050;&#1072;&#1085;&#1072;&#1076;&#1099;" TargetMode="External"/><Relationship Id="rId19" Type="http://schemas.openxmlformats.org/officeDocument/2006/relationships/hyperlink" Target="https://ru.wikipedia.org/w/index.php?title=&#1042;&#1077;&#1090;&#1088;&#1086;&#1101;&#1085;&#1077;&#1088;&#1075;&#1077;&#1090;&#1080;&#1082;&#1072;_&#1071;&#1087;&#1086;&#1085;&#1080;&#1080;&amp;action=edit&amp;redlink=1" TargetMode="External"/><Relationship Id="rId31" Type="http://schemas.openxmlformats.org/officeDocument/2006/relationships/hyperlink" Target="https://ru.wikipedia.org/w/index.php?title=&#1042;&#1077;&#1090;&#1088;&#1086;&#1101;&#1085;&#1077;&#1088;&#1075;&#1077;&#1090;&#1080;&#1082;&#1072;_&#1053;&#1086;&#1088;&#1074;&#1077;&#1075;&#1080;&#1080;&amp;action=edit&amp;redlink=1" TargetMode="External"/><Relationship Id="rId4" Type="http://schemas.openxmlformats.org/officeDocument/2006/relationships/hyperlink" Target="https://ru.wikipedia.org/wiki/&#1042;&#1077;&#1090;&#1088;&#1086;&#1101;&#1085;&#1077;&#1088;&#1075;&#1077;&#1090;&#1080;&#1082;&#1072;_&#1043;&#1077;&#1088;&#1084;&#1072;&#1085;&#1080;&#1080;" TargetMode="External"/><Relationship Id="rId9" Type="http://schemas.openxmlformats.org/officeDocument/2006/relationships/hyperlink" Target="https://ru.wikipedia.org/w/index.php?title=&#1042;&#1077;&#1090;&#1088;&#1086;&#1101;&#1085;&#1077;&#1088;&#1075;&#1077;&#1090;&#1080;&#1082;&#1072;_&#1060;&#1088;&#1072;&#1085;&#1094;&#1080;&#1080;&amp;action=edit&amp;redlink=1" TargetMode="External"/><Relationship Id="rId14" Type="http://schemas.openxmlformats.org/officeDocument/2006/relationships/hyperlink" Target="https://ru.wikipedia.org/w/index.php?title=&#1042;&#1077;&#1090;&#1088;&#1086;&#1101;&#1085;&#1077;&#1088;&#1075;&#1077;&#1090;&#1080;&#1082;&#1072;_&#1041;&#1088;&#1072;&#1079;&#1080;&#1083;&#1080;&#1080;&amp;action=edit&amp;redlink=1" TargetMode="External"/><Relationship Id="rId22" Type="http://schemas.openxmlformats.org/officeDocument/2006/relationships/hyperlink" Target="https://ru.wikipedia.org/w/index.php?title=&#1042;&#1077;&#1090;&#1088;&#1086;&#1101;&#1085;&#1077;&#1088;&#1075;&#1077;&#1090;&#1080;&#1082;&#1072;_&#1052;&#1077;&#1082;&#1089;&#1080;&#1082;&#1080;&amp;action=edit&amp;redlink=1" TargetMode="External"/><Relationship Id="rId27" Type="http://schemas.openxmlformats.org/officeDocument/2006/relationships/hyperlink" Target="https://ru.wikipedia.org/w/index.php?title=&#1042;&#1077;&#1090;&#1088;&#1086;&#1101;&#1085;&#1077;&#1088;&#1075;&#1077;&#1090;&#1080;&#1082;&#1072;_&#1058;&#1072;&#1081;&#1074;&#1072;&#1085;&#1103;&amp;action=edit&amp;redlink=1" TargetMode="External"/><Relationship Id="rId30" Type="http://schemas.openxmlformats.org/officeDocument/2006/relationships/hyperlink" Target="https://ru.wikipedia.org/w/index.php?title=&#1042;&#1077;&#1090;&#1088;&#1086;&#1101;&#1085;&#1077;&#1088;&#1075;&#1077;&#1090;&#1080;&#1082;&#1072;_&#1045;&#1075;&#1080;&#1087;&#1090;&#1072;&amp;action=edit&amp;redlink=1" TargetMode="External"/><Relationship Id="rId35" Type="http://schemas.openxmlformats.org/officeDocument/2006/relationships/hyperlink" Target="https://ru.wikipedia.org/w/index.php?title=&#1042;&#1077;&#1090;&#1088;&#1086;&#1101;&#1085;&#1077;&#1088;&#1075;&#1077;&#1090;&#1080;&#1082;&#1072;_&#1040;&#1088;&#1075;&#1077;&#1085;&#1090;&#1080;&#1085;&#1099;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64;&#1040;" TargetMode="External"/><Relationship Id="rId2" Type="http://schemas.openxmlformats.org/officeDocument/2006/relationships/hyperlink" Target="http://www.hyotytuuli.fi/index.php?page=617d54bf53ca71f7983067d430c49b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2004_&#1075;&#1086;&#1076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ВЭУ</a:t>
            </a:r>
          </a:p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Алматинская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область</a:t>
            </a:r>
          </a:p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Шелекский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коридор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60909" cy="447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328592" cy="54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1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ШЕЛЕКСКИЙ КОРИДОР. СТАНЦИЯ ШК.</a:t>
            </a:r>
            <a:endParaRPr lang="ru-RU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СТАТИСТИЧЕСКИЕ РЕЗУЛЬТАТЫ</a:t>
            </a:r>
            <a:endParaRPr lang="ru-RU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Ветровой Атлас</a:t>
            </a:r>
            <a:endParaRPr lang="ru-RU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4610" y="404664"/>
            <a:ext cx="366978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ВЕТРОВАЯ ТУРБИНА 1000Квт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Расчетный ветровой климат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91" y="1844824"/>
            <a:ext cx="7897823" cy="36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609887"/>
              </p:ext>
            </p:extLst>
          </p:nvPr>
        </p:nvGraphicFramePr>
        <p:xfrm>
          <a:off x="1979712" y="4149080"/>
          <a:ext cx="5040560" cy="1728333"/>
        </p:xfrm>
        <a:graphic>
          <a:graphicData uri="http://schemas.openxmlformats.org/drawingml/2006/table">
            <a:tbl>
              <a:tblPr/>
              <a:tblGrid>
                <a:gridCol w="1800199"/>
                <a:gridCol w="1584177"/>
                <a:gridCol w="1656184"/>
              </a:tblGrid>
              <a:tr h="6480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ГОДОВАЯ ВЫРАБОТКА ЭЛЕКТРОЭНЕРГИИ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ГВт x ч / год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При установке турбины типа и мощности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750 КВт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(NEG- Micon)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1000КВт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(Bonus)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1800КВт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(Vestas)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2.49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5.71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549822"/>
            <a:ext cx="864096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Данные по ветровой нагрузке на площадке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Карашокы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по различным источникам на высоте 100 м в течение года составляют от 6,7 до 8,1 м/с, что дает возможность экстраполировать результаты энергетических расчетов, полученных на площадке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Шелек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. Поэтому ожидаемая в пределах до 15% погрешности выработка электроэнергии может составлять приведенную в таблице ниже. 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Площадка 714 га позволяет разместить ветровой парк установленной мощностью до 41 МВт, т.е. до 23 турбин мощностью 1800 КВт исходя из 30 га на турбину. Для сравнения, в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Жамбылской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области на участке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Кордай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завершается строительство ВЭС «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Кордай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» на 21 МВт, состоящей из 21 мачты по 1000 кВт каждая. При этом средняя скорость ветра на «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Кордае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» 6,06 м/с, что ниже, чем на предлагаемой к проекту площадке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Карашокы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При условии размещения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ветропарка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на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Карашокы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в количестве 23 турбин по 1800 кВт, имеются все основания рассчитывать на выработку 131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ГВтч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/год.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4040" y="543163"/>
            <a:ext cx="36509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Выводы</a:t>
            </a:r>
            <a:r>
              <a:rPr kumimoji="0" lang="ru-RU" altLang="ja-JP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по площадке </a:t>
            </a:r>
            <a:r>
              <a:rPr kumimoji="0" lang="ru-RU" altLang="ja-JP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Карашокы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641306"/>
              </p:ext>
            </p:extLst>
          </p:nvPr>
        </p:nvGraphicFramePr>
        <p:xfrm>
          <a:off x="755576" y="404664"/>
          <a:ext cx="7632848" cy="44644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60101"/>
                <a:gridCol w="2340816"/>
                <a:gridCol w="2131931"/>
              </a:tblGrid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Стоимость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Единицы измерения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5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/>
                          <a:ea typeface="MS Mincho"/>
                        </a:rPr>
                        <a:t>Мощность и стоимость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Дата начала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Расчетный срок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Окончание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2036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Общая установленная мощность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МВт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Годовое производство 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131 330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МВтч/год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Капитальные затраты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78 000 000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Долларов США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Эксплуатационные расходы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Отпускная цена электроэнергии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22,68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Тенге/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MS Mincho"/>
                        </a:rPr>
                        <a:t>кВтч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Стоимость обслуживания и эксплуатации на 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MS Mincho"/>
                        </a:rPr>
                        <a:t>МВтч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USD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Накладные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Аренда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/>
                          <a:ea typeface="MS Mincho"/>
                        </a:rPr>
                        <a:t>Налоги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Корпоративный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Налог на имущество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Земельный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132566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185 USD/га, 714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Отсрочка по выплате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Индексация цен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Окупаемость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лет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1322" y="5280883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При расчетах удельная стоимость ВЭС принята 1900 долларов США/1МВт установленной мощности на турбины европейского производства “</a:t>
            </a:r>
            <a:r>
              <a:rPr kumimoji="0" lang="ru-RU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Vestas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” с высотой ротора 90 м;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средняя стоимость обслуживания ВЭС по данным для Европы 14,1 USD/ </a:t>
            </a:r>
            <a:r>
              <a:rPr kumimoji="0" lang="ru-RU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МВтч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. Инфляция и налоги приняты в соответствии с действующими в РК.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ISSARION\Desktop\доклад ВЭУ\С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9817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317574"/>
              </p:ext>
            </p:extLst>
          </p:nvPr>
        </p:nvGraphicFramePr>
        <p:xfrm>
          <a:off x="1115617" y="918000"/>
          <a:ext cx="7560838" cy="5319305"/>
        </p:xfrm>
        <a:graphic>
          <a:graphicData uri="http://schemas.openxmlformats.org/drawingml/2006/table">
            <a:tbl>
              <a:tblPr/>
              <a:tblGrid>
                <a:gridCol w="1310087"/>
                <a:gridCol w="642491"/>
                <a:gridCol w="642491"/>
                <a:gridCol w="642491"/>
                <a:gridCol w="595422"/>
                <a:gridCol w="595422"/>
                <a:gridCol w="595422"/>
                <a:gridCol w="586009"/>
                <a:gridCol w="595422"/>
                <a:gridCol w="594637"/>
                <a:gridCol w="615817"/>
                <a:gridCol w="145127"/>
              </a:tblGrid>
              <a:tr h="203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 dirty="0">
                          <a:effectLst/>
                          <a:latin typeface="Arial"/>
                          <a:ea typeface="SimSun"/>
                        </a:rPr>
                        <a:t>Страна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2005 г.,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2006 г.,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2007 г.,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2008 г.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2009 г.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2010 г.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2011 г.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2012 г. МВт.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2013 г. МВт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kern="50">
                          <a:effectLst/>
                          <a:latin typeface="Arial"/>
                          <a:ea typeface="SimSun"/>
                        </a:rPr>
                        <a:t>2014 г. МВт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"/>
                        </a:rPr>
                        <a:t>Китай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2405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6050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12210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25104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41800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62733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75564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91424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114763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"/>
                        </a:rPr>
                        <a:t>США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9149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11603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16818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25170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35159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40200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46919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60007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61091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65879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4"/>
                        </a:rPr>
                        <a:t>Германия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18428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20622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22247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23903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25777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27214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29060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31332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34250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39165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5"/>
                        </a:rPr>
                        <a:t>Испания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10028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11615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15145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16754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19149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20676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21674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22796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22959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22987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6"/>
                        </a:rPr>
                        <a:t>Индия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4430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7580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9645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10833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13064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16084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18421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20150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22465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7"/>
                        </a:rPr>
                        <a:t>Великобритания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1353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1962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2389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3241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4051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5203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6540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8445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10531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12440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8"/>
                        </a:rPr>
                        <a:t>Италия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1718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2726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3736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4850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5797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6737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8144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8552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8663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9"/>
                        </a:rPr>
                        <a:t>Франция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757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1567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2454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3404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4492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5660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6800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7196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8254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9285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0"/>
                        </a:rPr>
                        <a:t>Канада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683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 dirty="0">
                          <a:effectLst/>
                          <a:latin typeface="Arial"/>
                          <a:ea typeface="SimSun"/>
                        </a:rPr>
                        <a:t>1451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2369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3319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4008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5265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6200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7803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9694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1"/>
                        </a:rPr>
                        <a:t>Дания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3122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3136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3125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3180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3482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3752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3871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4162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4772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4845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2"/>
                        </a:rPr>
                        <a:t>Португалия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1022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1716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2862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3535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3702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4083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4525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4724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4914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3"/>
                        </a:rPr>
                        <a:t>Швеция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510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571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788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1021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2907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3745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4470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5425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4"/>
                        </a:rPr>
                        <a:t>Бразилия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247,1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341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606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932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1509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2508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3456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5939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5"/>
                        </a:rPr>
                        <a:t>Польша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472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725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1107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1616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2497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3390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3834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6"/>
                        </a:rPr>
                        <a:t>Австралия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579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817,3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1306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1668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2020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2224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3239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3806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7"/>
                        </a:rPr>
                        <a:t>Турция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20,1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801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1799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2312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2959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8"/>
                        </a:rPr>
                        <a:t>Нидерланды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1224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1558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2225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2237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2328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2391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2693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2805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19"/>
                        </a:rPr>
                        <a:t>Япония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1040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1394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1538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1880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2056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2304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2501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2661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2789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0"/>
                        </a:rPr>
                        <a:t>Румыния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982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1905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2600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1"/>
                        </a:rPr>
                        <a:t>Ирландия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496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805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1002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1748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1631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1738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2037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2272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2"/>
                        </a:rPr>
                        <a:t>Мексика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1992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2551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3"/>
                        </a:rPr>
                        <a:t>Греция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573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871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985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1087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1208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1749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1980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4"/>
                        </a:rPr>
                        <a:t>Австрия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982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995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995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1011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1378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2095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5"/>
                        </a:rPr>
                        <a:t>Бельгия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167,4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911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1078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1375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1959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1959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6"/>
                        </a:rPr>
                        <a:t>Новая Зеландия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7"/>
                        </a:rPr>
                        <a:t>Тайвань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564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8"/>
                        </a:rPr>
                        <a:t>Болгария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612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674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691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29"/>
                        </a:rPr>
                        <a:t>Южная Корея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483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561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609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0"/>
                        </a:rPr>
                        <a:t>Египет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610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1"/>
                        </a:rPr>
                        <a:t>Норвегия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428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431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441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512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704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704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819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2"/>
                        </a:rPr>
                        <a:t>Чили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335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836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3"/>
                        </a:rPr>
                        <a:t>Венгрия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17,5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127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201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4"/>
                        </a:rPr>
                        <a:t>Таиланд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223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5"/>
                        </a:rPr>
                        <a:t>Аргентина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6"/>
                        </a:rPr>
                        <a:t>Чехия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29,5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217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7"/>
                        </a:rPr>
                        <a:t>Финляндия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110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199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447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627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8"/>
                        </a:rPr>
                        <a:t>Эстония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184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280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302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39"/>
                        </a:rPr>
                        <a:t>Литва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179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263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279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40"/>
                        </a:rPr>
                        <a:t>Украина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77,3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86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89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90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94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87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302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371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498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600" u="sng" kern="50">
                          <a:solidFill>
                            <a:srgbClr val="000080"/>
                          </a:solidFill>
                          <a:effectLst/>
                          <a:latin typeface="Arial"/>
                          <a:ea typeface="SimSun"/>
                          <a:hlinkClick r:id="rId41"/>
                        </a:rPr>
                        <a:t>Россия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15,5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16,5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16,5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Arial"/>
                          <a:ea typeface="SimSun"/>
                        </a:rPr>
                        <a:t>15,4</a:t>
                      </a: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kern="5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6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0240" marR="10240" marT="10240" marB="10240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263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роста мощности ВЭУ в мире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SSARION\Desktop\доклад ВЭУ\С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80614" cy="54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3138"/>
            <a:ext cx="7416825" cy="30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6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638175"/>
            <a:ext cx="757078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28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5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Площадка №2.</a:t>
            </a:r>
          </a:p>
          <a:p>
            <a:pPr algn="just"/>
            <a:r>
              <a:rPr lang="ru-RU" dirty="0"/>
              <a:t>Площадка расположена на правом берегу </a:t>
            </a:r>
            <a:r>
              <a:rPr lang="ru-RU" dirty="0" err="1"/>
              <a:t>р.Или</a:t>
            </a:r>
            <a:r>
              <a:rPr lang="ru-RU" dirty="0"/>
              <a:t>, близ устья </a:t>
            </a:r>
            <a:r>
              <a:rPr lang="ru-RU" dirty="0" err="1"/>
              <a:t>Капшагайского</a:t>
            </a:r>
            <a:r>
              <a:rPr lang="ru-RU" dirty="0"/>
              <a:t> водохранилища, в 100 км от Алматы. Ветровая система является частью «</a:t>
            </a:r>
            <a:r>
              <a:rPr lang="ru-RU" dirty="0" err="1"/>
              <a:t>Чиликского</a:t>
            </a:r>
            <a:r>
              <a:rPr lang="ru-RU" dirty="0"/>
              <a:t> коридора». Площадь, на которую выдано разрешение на проведение ПИР, составляет </a:t>
            </a:r>
            <a:r>
              <a:rPr lang="ru-RU" dirty="0">
                <a:solidFill>
                  <a:srgbClr val="FF0000"/>
                </a:solidFill>
              </a:rPr>
              <a:t>714 га</a:t>
            </a:r>
            <a:r>
              <a:rPr lang="ru-RU" dirty="0"/>
              <a:t>, на плане обозначена точками ABCDF. На рисунке 2 общий вид совмещен с картой ветрового атласа РК, разработанного ПРООН. Видно, что среднегодовая скорость ветра близка к максимальной отметке (розово-сиреневый цвет) и составляет </a:t>
            </a:r>
            <a:r>
              <a:rPr lang="ru-RU" dirty="0">
                <a:solidFill>
                  <a:srgbClr val="FF0000"/>
                </a:solidFill>
              </a:rPr>
              <a:t>8,49 м/с </a:t>
            </a:r>
            <a:r>
              <a:rPr lang="ru-RU" dirty="0"/>
              <a:t>(рисунок 3). На данной площадке имеется ЛЭП- 35 </a:t>
            </a:r>
            <a:r>
              <a:rPr lang="ru-RU" dirty="0" err="1"/>
              <a:t>кВ</a:t>
            </a:r>
            <a:r>
              <a:rPr lang="ru-RU" dirty="0"/>
              <a:t>, раньше снабжавшая энергией насосные станции. Вблизи расположена метеостанция </a:t>
            </a:r>
            <a:r>
              <a:rPr lang="ru-RU" dirty="0" err="1"/>
              <a:t>Карашокы</a:t>
            </a:r>
            <a:r>
              <a:rPr lang="ru-RU" dirty="0"/>
              <a:t>. По наблюдениям скоростей ветра этой станцией и другими независимыми организациями, среднегодовые скорости ветра в различные года находятся в пределах </a:t>
            </a:r>
            <a:r>
              <a:rPr lang="ru-RU" dirty="0">
                <a:solidFill>
                  <a:srgbClr val="FF0000"/>
                </a:solidFill>
              </a:rPr>
              <a:t>от 6,1 до 8,5 м/с</a:t>
            </a:r>
            <a:r>
              <a:rPr lang="ru-RU" dirty="0"/>
              <a:t>. Предварительная оценка позволяет рассчитывать на строительство ВЭС до 100 МВт.</a:t>
            </a:r>
          </a:p>
        </p:txBody>
      </p:sp>
    </p:spTree>
    <p:extLst>
      <p:ext uri="{BB962C8B-B14F-4D97-AF65-F5344CB8AC3E}">
        <p14:creationId xmlns:p14="http://schemas.microsoft.com/office/powerpoint/2010/main" xmlns="" val="42327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700088"/>
            <a:ext cx="7570787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623888"/>
            <a:ext cx="7674619" cy="51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3. Ветровой атлас. </a:t>
            </a:r>
            <a:r>
              <a:rPr lang="ru-RU" dirty="0" err="1"/>
              <a:t>Чиликский</a:t>
            </a:r>
            <a:r>
              <a:rPr lang="ru-RU" dirty="0"/>
              <a:t> коридор</a:t>
            </a:r>
          </a:p>
        </p:txBody>
      </p:sp>
    </p:spTree>
    <p:extLst>
      <p:ext uri="{BB962C8B-B14F-4D97-AF65-F5344CB8AC3E}">
        <p14:creationId xmlns:p14="http://schemas.microsoft.com/office/powerpoint/2010/main" xmlns="" val="157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5597286"/>
              </p:ext>
            </p:extLst>
          </p:nvPr>
        </p:nvGraphicFramePr>
        <p:xfrm>
          <a:off x="899592" y="332656"/>
          <a:ext cx="7488832" cy="285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065"/>
                <a:gridCol w="1755207"/>
                <a:gridCol w="943275"/>
                <a:gridCol w="1182078"/>
                <a:gridCol w="198207"/>
              </a:tblGrid>
              <a:tr h="32403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Мощности </a:t>
                      </a:r>
                      <a:r>
                        <a:rPr lang="ru-RU" sz="1800" b="1" kern="5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ветрогенераторов</a:t>
                      </a:r>
                      <a:r>
                        <a:rPr lang="ru-RU" sz="1800" b="1" kern="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и их размеры</a:t>
                      </a:r>
                      <a:endParaRPr lang="ru-RU" sz="1800" b="1" kern="5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Параметр</a:t>
                      </a:r>
                      <a:endParaRPr lang="ru-RU" sz="1800" b="1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1 МВт</a:t>
                      </a:r>
                      <a:endParaRPr lang="ru-RU" sz="1800" b="1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2 МВт</a:t>
                      </a:r>
                      <a:endParaRPr lang="ru-RU" sz="1800" b="1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2,3 МВт</a:t>
                      </a:r>
                      <a:endParaRPr lang="ru-RU" sz="1800" b="1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b="1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Высота мачты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50 м — 60 м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80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80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Длина лопасти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26 м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37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40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Диаметр ротора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54 м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76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82,4 м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Вес ротора на оси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25 т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52 т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52 т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Полный вес машинного отделения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40 т</a:t>
                      </a:r>
                      <a:endParaRPr lang="ru-RU" sz="18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82 т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82,5 т</a:t>
                      </a:r>
                      <a:endParaRPr lang="ru-RU" sz="18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kern="50">
                          <a:effectLst/>
                        </a:rPr>
                        <a:t> </a:t>
                      </a:r>
                      <a:endParaRPr lang="ru-RU" sz="1000" kern="5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/>
                </a:tc>
              </a:tr>
              <a:tr h="32403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Источник: </a:t>
                      </a:r>
                      <a:r>
                        <a:rPr lang="ru-RU" sz="1200" u="sng" kern="50" dirty="0">
                          <a:effectLst/>
                          <a:hlinkClick r:id="rId2"/>
                        </a:rPr>
                        <a:t>Параметры действующих </a:t>
                      </a:r>
                      <a:r>
                        <a:rPr lang="ru-RU" sz="1200" u="sng" kern="50" dirty="0" err="1">
                          <a:effectLst/>
                          <a:hlinkClick r:id="rId2"/>
                        </a:rPr>
                        <a:t>ветрогенераторов</a:t>
                      </a:r>
                      <a:r>
                        <a:rPr lang="ru-RU" sz="1200" u="sng" kern="50" dirty="0">
                          <a:effectLst/>
                          <a:hlinkClick r:id="rId2"/>
                        </a:rPr>
                        <a:t>. Пори, Финляндия</a:t>
                      </a:r>
                      <a:endParaRPr lang="ru-RU" sz="1200" kern="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879697"/>
              </p:ext>
            </p:extLst>
          </p:nvPr>
        </p:nvGraphicFramePr>
        <p:xfrm>
          <a:off x="2485692" y="3429000"/>
          <a:ext cx="4676671" cy="1883701"/>
        </p:xfrm>
        <a:graphic>
          <a:graphicData uri="http://schemas.openxmlformats.org/drawingml/2006/table">
            <a:tbl>
              <a:tblPr/>
              <a:tblGrid>
                <a:gridCol w="1450103"/>
                <a:gridCol w="3226568"/>
              </a:tblGrid>
              <a:tr h="45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/>
                          <a:ea typeface="SimSun"/>
                        </a:rPr>
                        <a:t>Скорость ветра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/>
                          <a:ea typeface="SimSun"/>
                        </a:rPr>
                        <a:t>Себестоимость </a:t>
                      </a:r>
                      <a:r>
                        <a:rPr lang="ru-RU" sz="1600" b="1" kern="50" dirty="0" err="1" smtClean="0">
                          <a:effectLst/>
                          <a:latin typeface="Arial"/>
                          <a:ea typeface="SimSun"/>
                        </a:rPr>
                        <a:t>ветроэнергии</a:t>
                      </a:r>
                      <a:r>
                        <a:rPr lang="ru-RU" sz="1600" b="1" kern="50" dirty="0" smtClean="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(для </a:t>
                      </a:r>
                      <a:r>
                        <a:rPr lang="ru-RU" sz="1200" b="1" u="sng" kern="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hlinkClick r:id="rId3"/>
                        </a:rPr>
                        <a:t>США</a:t>
                      </a: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, </a:t>
                      </a:r>
                      <a:r>
                        <a:rPr lang="ru-RU" sz="1200" b="1" u="sng" kern="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hlinkClick r:id="rId4"/>
                        </a:rPr>
                        <a:t>2004 год</a:t>
                      </a: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</a:rPr>
                        <a:t>)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/>
                          <a:ea typeface="SimSun"/>
                        </a:rPr>
                        <a:t>7,16 м/c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/>
                          <a:ea typeface="SimSun"/>
                        </a:rPr>
                        <a:t>4,8 цента/кВт·ч;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/>
                          <a:ea typeface="SimSun"/>
                        </a:rPr>
                        <a:t>8,08 м/с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/>
                          <a:ea typeface="SimSun"/>
                        </a:rPr>
                        <a:t>3,6 цента/</a:t>
                      </a:r>
                      <a:r>
                        <a:rPr lang="ru-RU" sz="1600" kern="50" dirty="0" err="1">
                          <a:effectLst/>
                          <a:latin typeface="Arial"/>
                          <a:ea typeface="SimSun"/>
                        </a:rPr>
                        <a:t>кВт·ч</a:t>
                      </a:r>
                      <a:r>
                        <a:rPr lang="ru-RU" sz="1600" kern="50" dirty="0">
                          <a:effectLst/>
                          <a:latin typeface="Arial"/>
                          <a:ea typeface="SimSun"/>
                        </a:rPr>
                        <a:t>;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/>
                          <a:ea typeface="SimSun"/>
                        </a:rPr>
                        <a:t>9,32 м/с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/>
                          <a:ea typeface="SimSun"/>
                        </a:rPr>
                        <a:t>2,6 цента/</a:t>
                      </a:r>
                      <a:r>
                        <a:rPr lang="ru-RU" sz="1600" kern="50" dirty="0" err="1">
                          <a:effectLst/>
                          <a:latin typeface="Arial"/>
                          <a:ea typeface="SimSun"/>
                        </a:rPr>
                        <a:t>кВт·ч</a:t>
                      </a:r>
                      <a:r>
                        <a:rPr lang="ru-RU" sz="1600" kern="50" dirty="0">
                          <a:effectLst/>
                          <a:latin typeface="Arial"/>
                          <a:ea typeface="SimSun"/>
                        </a:rPr>
                        <a:t>.</a:t>
                      </a:r>
                    </a:p>
                  </a:txBody>
                  <a:tcPr marL="17780" marR="17780" marT="17780" marB="17780" anchor="ctr">
                    <a:lnL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57332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Стоимость </a:t>
            </a:r>
            <a:r>
              <a:rPr lang="ru-RU" b="1" dirty="0">
                <a:solidFill>
                  <a:srgbClr val="FF0000"/>
                </a:solidFill>
              </a:rPr>
              <a:t>1 кВт установленной мощности ВЭУ ~$</a:t>
            </a:r>
            <a:r>
              <a:rPr lang="ru-RU" b="1" dirty="0" smtClean="0">
                <a:solidFill>
                  <a:srgbClr val="FF0000"/>
                </a:solidFill>
              </a:rPr>
              <a:t>1500-1900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2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1033</Words>
  <Application>Microsoft Office PowerPoint</Application>
  <PresentationFormat>Экран (4:3)</PresentationFormat>
  <Paragraphs>616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Vissarion Pak</dc:creator>
  <cp:lastModifiedBy>User</cp:lastModifiedBy>
  <cp:revision>8</cp:revision>
  <dcterms:created xsi:type="dcterms:W3CDTF">2016-05-20T12:23:40Z</dcterms:created>
  <dcterms:modified xsi:type="dcterms:W3CDTF">2016-05-27T03:22:31Z</dcterms:modified>
</cp:coreProperties>
</file>