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1" r:id="rId5"/>
    <p:sldId id="262" r:id="rId6"/>
    <p:sldId id="267" r:id="rId7"/>
    <p:sldId id="270" r:id="rId8"/>
    <p:sldId id="272" r:id="rId9"/>
    <p:sldId id="273" r:id="rId10"/>
    <p:sldId id="274" r:id="rId11"/>
    <p:sldId id="275" r:id="rId12"/>
    <p:sldId id="278" r:id="rId13"/>
    <p:sldId id="280" r:id="rId14"/>
    <p:sldId id="281" r:id="rId15"/>
    <p:sldId id="282" r:id="rId16"/>
    <p:sldId id="287" r:id="rId17"/>
    <p:sldId id="263" r:id="rId18"/>
    <p:sldId id="286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0066"/>
    <a:srgbClr val="333399"/>
    <a:srgbClr val="003366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97B283-F9AF-49D3-90E3-AAB49E2BE2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C9656F-2FB8-477A-9476-BB2D2E0EC4B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08A9E-5F37-47CA-ABA1-2E02BBFEDAEC}" type="slidenum">
              <a:rPr lang="ru-RU"/>
              <a:pPr/>
              <a:t>1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E9712-2DDD-415D-B348-1514BB4C5A48}" type="slidenum">
              <a:rPr lang="ru-RU"/>
              <a:pPr/>
              <a:t>10</a:t>
            </a:fld>
            <a:endParaRPr lang="ru-RU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BABB62-9829-4963-8701-A2BDB648DDBF}" type="slidenum">
              <a:rPr lang="ru-RU"/>
              <a:pPr/>
              <a:t>11</a:t>
            </a:fld>
            <a:endParaRPr lang="ru-RU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3AB21-6D94-4C77-9539-666C4556107D}" type="slidenum">
              <a:rPr lang="ru-RU"/>
              <a:pPr/>
              <a:t>12</a:t>
            </a:fld>
            <a:endParaRPr lang="ru-RU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ACB98-1FBB-4E99-B2B1-9C7D6512A1EC}" type="slidenum">
              <a:rPr lang="ru-RU"/>
              <a:pPr/>
              <a:t>17</a:t>
            </a:fld>
            <a:endParaRPr lang="ru-RU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2FA00D-0846-495C-BAAA-C6EBFA6EA83C}" type="slidenum">
              <a:rPr lang="ru-RU"/>
              <a:pPr/>
              <a:t>2</a:t>
            </a:fld>
            <a:endParaRPr 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472AB6-19F6-4448-8212-EA2DDBD41785}" type="slidenum">
              <a:rPr lang="ru-RU"/>
              <a:pPr/>
              <a:t>3</a:t>
            </a:fld>
            <a:endParaRPr lang="ru-RU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5A2188-4FEC-46A6-94A1-C304BAD85D39}" type="slidenum">
              <a:rPr lang="ru-RU"/>
              <a:pPr/>
              <a:t>4</a:t>
            </a:fld>
            <a:endParaRPr lang="ru-RU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DD31E-4537-41BE-8F8A-6651C618B641}" type="slidenum">
              <a:rPr lang="ru-RU"/>
              <a:pPr/>
              <a:t>5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66EF73-3186-44FD-9521-F119615494DA}" type="slidenum">
              <a:rPr lang="ru-RU"/>
              <a:pPr/>
              <a:t>6</a:t>
            </a:fld>
            <a:endParaRPr lang="ru-RU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03B3A8-46F2-45CE-A343-215DF4C7C752}" type="slidenum">
              <a:rPr lang="ru-RU"/>
              <a:pPr/>
              <a:t>7</a:t>
            </a:fld>
            <a:endParaRPr lang="ru-RU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68564-5B9F-4E78-B986-199013CC9F9C}" type="slidenum">
              <a:rPr lang="ru-RU"/>
              <a:pPr/>
              <a:t>8</a:t>
            </a:fld>
            <a:endParaRPr lang="ru-RU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18C745-3C5E-43BB-A491-D7399816E089}" type="slidenum">
              <a:rPr lang="ru-RU"/>
              <a:pPr/>
              <a:t>9</a:t>
            </a:fld>
            <a:endParaRPr lang="ru-RU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oper Black" pitchFamily="18" charset="0"/>
              </a:defRPr>
            </a:lvl1pPr>
          </a:lstStyle>
          <a:p>
            <a:r>
              <a:rPr lang="ru-RU"/>
              <a:t>ISTC – SAMSUNG FORUM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7A92EC-7FE3-4A6F-BB29-B968AD6BED6D}" type="slidenum">
              <a:rPr lang="ru-RU"/>
              <a:pPr/>
              <a:t>‹#›</a:t>
            </a:fld>
            <a:endParaRPr lang="ru-RU"/>
          </a:p>
        </p:txBody>
      </p:sp>
      <p:pic>
        <p:nvPicPr>
          <p:cNvPr id="2055" name="Picture 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7200" y="152400"/>
            <a:ext cx="1054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6200"/>
            <a:ext cx="6731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835775" y="6248400"/>
            <a:ext cx="23082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r>
              <a:rPr lang="ru-RU" sz="1200">
                <a:solidFill>
                  <a:schemeClr val="accent2"/>
                </a:solidFill>
                <a:latin typeface="Cooper Black" pitchFamily="18" charset="0"/>
              </a:rPr>
              <a:t>9-10 October 2001, Moscow</a:t>
            </a:r>
            <a:r>
              <a:rPr lang="ru-RU" sz="1000">
                <a:solidFill>
                  <a:schemeClr val="tx2"/>
                </a:solidFill>
              </a:rPr>
              <a:t> </a:t>
            </a:r>
            <a:br>
              <a:rPr lang="ru-RU" sz="1000">
                <a:solidFill>
                  <a:schemeClr val="tx2"/>
                </a:solidFill>
              </a:rPr>
            </a:br>
            <a:endParaRPr lang="ru-RU" sz="10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0"/>
          </a:xfrm>
          <a:noFill/>
          <a:ln/>
        </p:spPr>
        <p:txBody>
          <a:bodyPr/>
          <a:lstStyle/>
          <a:p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333399"/>
                </a:solidFill>
              </a:rPr>
              <a:t/>
            </a:r>
            <a:br>
              <a:rPr lang="en-US" sz="3200" dirty="0" smtClean="0">
                <a:solidFill>
                  <a:srgbClr val="333399"/>
                </a:solidFill>
              </a:rPr>
            </a:br>
            <a:r>
              <a:rPr lang="en-US" sz="2800" b="1" dirty="0" smtClean="0">
                <a:solidFill>
                  <a:srgbClr val="000066"/>
                </a:solidFill>
              </a:rPr>
              <a:t>SMART GREEN APPROACHES  IN SYNTHETIC DESIGN OF  BIOACTIVE POLYFUNCTIONAL AZACYCLIC SYSTEMS</a:t>
            </a: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i="1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Institute of Chemical  </a:t>
            </a:r>
            <a:r>
              <a:rPr lang="en-US" sz="2400" b="1" i="1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Scienses</a:t>
            </a:r>
            <a:r>
              <a:rPr lang="en-US" sz="24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sz="24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b="1" i="1" dirty="0" err="1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Almaty</a:t>
            </a:r>
            <a:r>
              <a:rPr lang="en-US" sz="2400" b="1" i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dirty="0" smtClean="0">
                <a:solidFill>
                  <a:srgbClr val="003366"/>
                </a:solidFill>
              </a:rPr>
              <a:t>, </a:t>
            </a:r>
            <a:r>
              <a:rPr lang="en-US" sz="2400" dirty="0" smtClean="0">
                <a:solidFill>
                  <a:srgbClr val="003366"/>
                </a:solidFill>
              </a:rPr>
              <a:t>Kazakhstan</a:t>
            </a:r>
            <a:r>
              <a:rPr lang="ru-RU" sz="2400" dirty="0">
                <a:solidFill>
                  <a:srgbClr val="003366"/>
                </a:solidFill>
              </a:rPr>
              <a:t/>
            </a:r>
            <a:br>
              <a:rPr lang="ru-RU" sz="2400" dirty="0">
                <a:solidFill>
                  <a:srgbClr val="003366"/>
                </a:solidFill>
              </a:rPr>
            </a:br>
            <a:r>
              <a:rPr lang="ru-RU" sz="2400" dirty="0">
                <a:solidFill>
                  <a:srgbClr val="003366"/>
                </a:solidFill>
              </a:rPr>
              <a:t/>
            </a:r>
            <a:br>
              <a:rPr lang="ru-RU" sz="2400" dirty="0">
                <a:solidFill>
                  <a:srgbClr val="003366"/>
                </a:solidFill>
              </a:rPr>
            </a:br>
            <a:r>
              <a:rPr lang="en-US" sz="2400" b="1" dirty="0" smtClean="0">
                <a:solidFill>
                  <a:srgbClr val="003366"/>
                </a:solidFill>
              </a:rPr>
              <a:t>Yu</a:t>
            </a:r>
            <a:r>
              <a:rPr lang="ru-RU" sz="2400" b="1" dirty="0" smtClean="0">
                <a:solidFill>
                  <a:srgbClr val="003366"/>
                </a:solidFill>
              </a:rPr>
              <a:t> </a:t>
            </a:r>
            <a:r>
              <a:rPr lang="en-US" sz="2400" b="1" dirty="0" err="1" smtClean="0">
                <a:solidFill>
                  <a:srgbClr val="003366"/>
                </a:solidFill>
              </a:rPr>
              <a:t>Valentina</a:t>
            </a:r>
            <a:r>
              <a:rPr lang="en-US" sz="2400" b="1" dirty="0" smtClean="0">
                <a:solidFill>
                  <a:srgbClr val="003366"/>
                </a:solidFill>
              </a:rPr>
              <a:t> K.</a:t>
            </a:r>
            <a:r>
              <a:rPr lang="ru-RU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Elephant" pitchFamily="18" charset="0"/>
              </a:rPr>
              <a:t/>
            </a:r>
            <a:br>
              <a:rPr lang="ru-RU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Elephant" pitchFamily="18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000" dirty="0" smtClean="0">
                <a:solidFill>
                  <a:srgbClr val="000066"/>
                </a:solidFill>
              </a:rPr>
              <a:t>yu_vk@mail.ru, </a:t>
            </a:r>
            <a:br>
              <a:rPr lang="en-US" sz="2000" dirty="0" smtClean="0">
                <a:solidFill>
                  <a:srgbClr val="000066"/>
                </a:solidFill>
              </a:rPr>
            </a:br>
            <a:r>
              <a:rPr lang="en-US" sz="2000" dirty="0" smtClean="0">
                <a:solidFill>
                  <a:srgbClr val="000066"/>
                </a:solidFill>
              </a:rPr>
              <a:t>yu_vk@rambler.ru</a:t>
            </a:r>
            <a:r>
              <a:rPr lang="ru-RU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Elephant" pitchFamily="18" charset="0"/>
              </a:rPr>
              <a:t/>
            </a:r>
            <a:br>
              <a:rPr lang="ru-RU" sz="4800" dirty="0">
                <a:effectLst>
                  <a:outerShdw blurRad="38100" dist="38100" dir="2700000" algn="tl">
                    <a:srgbClr val="C0C0C0"/>
                  </a:outerShdw>
                </a:effectLst>
                <a:latin typeface="Elephant" pitchFamily="18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381000" y="3200400"/>
            <a:ext cx="8153400" cy="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00034" y="642918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28596" y="1142984"/>
            <a:ext cx="8229600" cy="487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just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000" b="1" u="sng" dirty="0" smtClean="0">
                <a:solidFill>
                  <a:srgbClr val="003366"/>
                </a:solidFill>
              </a:rPr>
              <a:t>Modification of natural compounds </a:t>
            </a:r>
            <a:r>
              <a:rPr lang="en-US" sz="2000" dirty="0" smtClean="0">
                <a:solidFill>
                  <a:srgbClr val="003366"/>
                </a:solidFill>
              </a:rPr>
              <a:t>- an introduction to the structure of alkaloids and synthetic analogs of groups that enhance the therapeutic effect or change the biological activity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  <a:r>
              <a:rPr kumimoji="0" lang="ru-MO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MO" sz="2000" b="0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lvl="0" indent="-342900" algn="just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000" b="1" u="sng" dirty="0" smtClean="0">
                <a:solidFill>
                  <a:srgbClr val="003366"/>
                </a:solidFill>
              </a:rPr>
              <a:t>Microwave radiation </a:t>
            </a:r>
            <a:r>
              <a:rPr lang="en-US" sz="2000" dirty="0" smtClean="0">
                <a:solidFill>
                  <a:srgbClr val="003366"/>
                </a:solidFill>
              </a:rPr>
              <a:t>- an alternative source of power for many organic reactions performed by heating and accelerating many times compared with traditional conditions of synthesis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lvl="0" indent="-342900" algn="just" eaLnBrk="1" hangingPunct="1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000" b="1" u="sng" dirty="0" smtClean="0">
                <a:solidFill>
                  <a:srgbClr val="003366"/>
                </a:solidFill>
              </a:rPr>
              <a:t>Reducing the duration </a:t>
            </a:r>
            <a:r>
              <a:rPr lang="en-US" sz="2000" dirty="0" smtClean="0">
                <a:solidFill>
                  <a:srgbClr val="003366"/>
                </a:solidFill>
              </a:rPr>
              <a:t>of organic synthesis and expansion of its range of reactions using microwaves - the key to </a:t>
            </a:r>
            <a:r>
              <a:rPr lang="en-US" sz="2000" b="1" u="sng" dirty="0" smtClean="0">
                <a:solidFill>
                  <a:srgbClr val="003366"/>
                </a:solidFill>
              </a:rPr>
              <a:t>reducing the production time </a:t>
            </a:r>
            <a:r>
              <a:rPr lang="en-US" sz="2000" dirty="0" smtClean="0">
                <a:solidFill>
                  <a:srgbClr val="003366"/>
                </a:solidFill>
              </a:rPr>
              <a:t>of new high-effective biologically active substances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57158" y="642918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857232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333399"/>
                </a:solidFill>
              </a:rPr>
              <a:t>N- </a:t>
            </a:r>
            <a:r>
              <a:rPr lang="en-US" dirty="0" err="1" smtClean="0">
                <a:solidFill>
                  <a:srgbClr val="333399"/>
                </a:solidFill>
              </a:rPr>
              <a:t>alkoxyalkylpiperidine</a:t>
            </a:r>
            <a:r>
              <a:rPr lang="en-US" dirty="0" smtClean="0">
                <a:solidFill>
                  <a:srgbClr val="333399"/>
                </a:solidFill>
              </a:rPr>
              <a:t>-containing objects of Research</a:t>
            </a:r>
            <a:endParaRPr lang="ru-RU" dirty="0">
              <a:solidFill>
                <a:srgbClr val="333399"/>
              </a:solidFill>
            </a:endParaRPr>
          </a:p>
        </p:txBody>
      </p:sp>
      <p:graphicFrame>
        <p:nvGraphicFramePr>
          <p:cNvPr id="12289" name="Object 2"/>
          <p:cNvGraphicFramePr>
            <a:graphicFrameLocks noChangeAspect="1"/>
          </p:cNvGraphicFramePr>
          <p:nvPr/>
        </p:nvGraphicFramePr>
        <p:xfrm>
          <a:off x="3000364" y="1714488"/>
          <a:ext cx="2061789" cy="1857388"/>
        </p:xfrm>
        <a:graphic>
          <a:graphicData uri="http://schemas.openxmlformats.org/presentationml/2006/ole">
            <p:oleObj spid="_x0000_s12289" r:id="rId4" imgW="1348740" imgH="1214628" progId="ChemDraw.Document.6.0">
              <p:embed/>
            </p:oleObj>
          </a:graphicData>
        </a:graphic>
      </p:graphicFrame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357290" y="3929066"/>
          <a:ext cx="5786478" cy="2100571"/>
        </p:xfrm>
        <a:graphic>
          <a:graphicData uri="http://schemas.openxmlformats.org/presentationml/2006/ole">
            <p:oleObj spid="_x0000_s12290" name="CS ChemDraw Drawing" r:id="rId5" imgW="3756660" imgH="1641348" progId="ChemDraw.Document.6.0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357158" y="642918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2643188" y="996950"/>
          <a:ext cx="2801937" cy="1563688"/>
        </p:xfrm>
        <a:graphic>
          <a:graphicData uri="http://schemas.openxmlformats.org/presentationml/2006/ole">
            <p:oleObj spid="_x0000_s10242" name="CS ChemDraw Drawing" r:id="rId4" imgW="3389760" imgH="1890360" progId="ChemDraw.Document.6.0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00034" y="3429000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The </a:t>
            </a:r>
            <a:r>
              <a:rPr lang="en-US" sz="2000" b="1" dirty="0" smtClean="0">
                <a:solidFill>
                  <a:srgbClr val="333399"/>
                </a:solidFill>
                <a:latin typeface="+mn-lt"/>
              </a:rPr>
              <a:t>replacement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 of the </a:t>
            </a:r>
            <a:r>
              <a:rPr lang="en-US" sz="2000" b="1" i="1" dirty="0" err="1" smtClean="0">
                <a:solidFill>
                  <a:srgbClr val="333399"/>
                </a:solidFill>
                <a:latin typeface="+mn-lt"/>
              </a:rPr>
              <a:t>benzoyl</a:t>
            </a:r>
            <a:r>
              <a:rPr lang="en-US" sz="2000" b="1" i="1" dirty="0" smtClean="0">
                <a:solidFill>
                  <a:srgbClr val="333399"/>
                </a:solidFill>
                <a:latin typeface="+mn-lt"/>
              </a:rPr>
              <a:t> 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to the </a:t>
            </a:r>
            <a:r>
              <a:rPr lang="en-US" sz="2000" b="1" i="1" dirty="0" smtClean="0">
                <a:solidFill>
                  <a:srgbClr val="333399"/>
                </a:solidFill>
                <a:latin typeface="+mn-lt"/>
              </a:rPr>
              <a:t>acetyl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 or </a:t>
            </a:r>
            <a:r>
              <a:rPr lang="en-US" sz="2000" b="1" i="1" dirty="0" err="1" smtClean="0">
                <a:solidFill>
                  <a:srgbClr val="333399"/>
                </a:solidFill>
                <a:latin typeface="+mn-lt"/>
              </a:rPr>
              <a:t>propionyl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 group in the </a:t>
            </a:r>
            <a:r>
              <a:rPr lang="en-US" sz="2000" b="1" i="1" dirty="0" err="1" smtClean="0">
                <a:solidFill>
                  <a:srgbClr val="333399"/>
                </a:solidFill>
                <a:latin typeface="+mn-lt"/>
              </a:rPr>
              <a:t>acyl</a:t>
            </a:r>
            <a:r>
              <a:rPr lang="en-US" sz="2000" b="1" i="1" dirty="0" smtClean="0">
                <a:solidFill>
                  <a:srgbClr val="333399"/>
                </a:solidFill>
                <a:latin typeface="+mn-lt"/>
              </a:rPr>
              <a:t> fragment 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of the molecule of </a:t>
            </a:r>
            <a:r>
              <a:rPr lang="en-US" sz="2000" dirty="0" err="1" smtClean="0">
                <a:solidFill>
                  <a:srgbClr val="333399"/>
                </a:solidFill>
                <a:latin typeface="+mn-lt"/>
              </a:rPr>
              <a:t>Kazcain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 does not lead to loss of the anesthetic properties.</a:t>
            </a:r>
          </a:p>
          <a:p>
            <a:pPr algn="just"/>
            <a:endParaRPr lang="en-US" sz="2000" dirty="0" smtClean="0">
              <a:solidFill>
                <a:srgbClr val="333399"/>
              </a:solidFill>
              <a:latin typeface="+mn-lt"/>
            </a:endParaRPr>
          </a:p>
          <a:p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The </a:t>
            </a:r>
            <a:r>
              <a:rPr lang="en-US" sz="2000" b="1" i="1" dirty="0" smtClean="0">
                <a:solidFill>
                  <a:srgbClr val="333399"/>
                </a:solidFill>
                <a:latin typeface="+mn-lt"/>
              </a:rPr>
              <a:t>level of effect 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and </a:t>
            </a:r>
            <a:r>
              <a:rPr lang="en-US" sz="2000" b="1" i="1" dirty="0" smtClean="0">
                <a:solidFill>
                  <a:srgbClr val="333399"/>
                </a:solidFill>
                <a:latin typeface="+mn-lt"/>
              </a:rPr>
              <a:t>duration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 of the actions </a:t>
            </a:r>
            <a:r>
              <a:rPr lang="en-US" sz="2000" b="1" dirty="0" smtClean="0">
                <a:solidFill>
                  <a:srgbClr val="333399"/>
                </a:solidFill>
                <a:latin typeface="+mn-lt"/>
              </a:rPr>
              <a:t>of  acetates 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and </a:t>
            </a:r>
            <a:r>
              <a:rPr lang="en-US" sz="2000" b="1" dirty="0" smtClean="0">
                <a:solidFill>
                  <a:srgbClr val="333399"/>
                </a:solidFill>
                <a:latin typeface="+mn-lt"/>
              </a:rPr>
              <a:t>propionates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 </a:t>
            </a:r>
            <a:r>
              <a:rPr lang="en-US" sz="2000" b="1" i="1" dirty="0" smtClean="0">
                <a:solidFill>
                  <a:srgbClr val="333399"/>
                </a:solidFill>
                <a:latin typeface="+mn-lt"/>
              </a:rPr>
              <a:t>&lt;&lt;&lt;</a:t>
            </a:r>
            <a:r>
              <a:rPr lang="en-US" sz="2000" dirty="0" smtClean="0">
                <a:solidFill>
                  <a:srgbClr val="333399"/>
                </a:solidFill>
                <a:latin typeface="+mn-lt"/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  <a:latin typeface="+mn-lt"/>
              </a:rPr>
              <a:t>benzoate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2214563" y="1003300"/>
          <a:ext cx="4097337" cy="2212975"/>
        </p:xfrm>
        <a:graphic>
          <a:graphicData uri="http://schemas.openxmlformats.org/presentationml/2006/ole">
            <p:oleObj spid="_x0000_s54275" name="CS ChemDraw Drawing" r:id="rId3" imgW="4351680" imgH="2346840" progId="ChemDraw.Document.6.0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71472" y="3929066"/>
            <a:ext cx="8358246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smtClean="0"/>
              <a:t>1-(2-ethoxyethyl)-4-ethynypiperidine-containing acid</a:t>
            </a:r>
            <a:r>
              <a:rPr lang="en-US" sz="2000" dirty="0" smtClean="0"/>
              <a:t>, its </a:t>
            </a:r>
            <a:r>
              <a:rPr lang="en-US" sz="2000" b="1" i="1" dirty="0" err="1" smtClean="0"/>
              <a:t>nitrile</a:t>
            </a:r>
            <a:r>
              <a:rPr lang="en-US" sz="2000" dirty="0" smtClean="0"/>
              <a:t> and </a:t>
            </a:r>
            <a:r>
              <a:rPr lang="en-US" sz="2000" b="1" i="1" dirty="0" err="1" smtClean="0"/>
              <a:t>amidoxime</a:t>
            </a:r>
            <a:r>
              <a:rPr lang="en-US" sz="2000" dirty="0" smtClean="0"/>
              <a:t> inhibit the growth of gram-positive (</a:t>
            </a:r>
            <a:r>
              <a:rPr lang="en-US" sz="2000" i="1" dirty="0" smtClean="0"/>
              <a:t>Staphylococcus</a:t>
            </a:r>
            <a:r>
              <a:rPr lang="en-US" sz="2000" dirty="0" smtClean="0"/>
              <a:t>) and gram-negative (</a:t>
            </a:r>
            <a:r>
              <a:rPr lang="en-US" sz="2000" i="1" dirty="0" smtClean="0"/>
              <a:t>E. coli </a:t>
            </a:r>
            <a:r>
              <a:rPr lang="en-US" sz="2000" dirty="0" smtClean="0"/>
              <a:t>and </a:t>
            </a:r>
            <a:r>
              <a:rPr lang="en-US" sz="2000" i="1" dirty="0" smtClean="0"/>
              <a:t>Salmonella</a:t>
            </a:r>
            <a:r>
              <a:rPr lang="en-US" sz="2000" dirty="0" smtClean="0"/>
              <a:t>) microorganism, i.e. exhibit a pronounced </a:t>
            </a:r>
            <a:r>
              <a:rPr lang="en-US" sz="2000" b="1" i="1" dirty="0" smtClean="0"/>
              <a:t>antibacterial activity</a:t>
            </a:r>
            <a:r>
              <a:rPr lang="en-US" sz="2000" dirty="0" smtClean="0"/>
              <a:t>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b="1" i="1" dirty="0" smtClean="0"/>
              <a:t>Acid</a:t>
            </a:r>
            <a:r>
              <a:rPr lang="en-US" sz="2000" dirty="0" smtClean="0"/>
              <a:t> causes expressed </a:t>
            </a:r>
            <a:r>
              <a:rPr lang="en-US" sz="2000" b="1" i="1" dirty="0" smtClean="0"/>
              <a:t>analgesia</a:t>
            </a:r>
            <a:r>
              <a:rPr lang="en-US" sz="2000" dirty="0" smtClean="0"/>
              <a:t> in experiments on rats.</a:t>
            </a:r>
            <a:endParaRPr lang="ru-RU" sz="2000" dirty="0" smtClean="0"/>
          </a:p>
          <a:p>
            <a:pPr algn="just" eaLnBrk="1" hangingPunct="1">
              <a:lnSpc>
                <a:spcPct val="80000"/>
              </a:lnSpc>
            </a:pPr>
            <a:endParaRPr lang="ru-RU" sz="2000" dirty="0" smtClean="0">
              <a:solidFill>
                <a:srgbClr val="003366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ru-RU" sz="2000" dirty="0" smtClean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00034" y="714356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3000375" y="1074738"/>
          <a:ext cx="3240088" cy="1820862"/>
        </p:xfrm>
        <a:graphic>
          <a:graphicData uri="http://schemas.openxmlformats.org/presentationml/2006/ole">
            <p:oleObj spid="_x0000_s55298" name="CS ChemDraw Drawing" r:id="rId3" imgW="3440880" imgH="1932480" progId="ChemDraw.Document.6.0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71472" y="3643314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 err="1" smtClean="0">
                <a:solidFill>
                  <a:srgbClr val="333399"/>
                </a:solidFill>
              </a:rPr>
              <a:t>Phenoxyalkyl</a:t>
            </a:r>
            <a:r>
              <a:rPr lang="en-US" sz="2000" b="1" i="1" dirty="0" smtClean="0">
                <a:solidFill>
                  <a:srgbClr val="333399"/>
                </a:solidFill>
              </a:rPr>
              <a:t> Ethers of 1-(2-Ethoxyethyl)-4-ethynyl-4-hydroxypiperidine </a:t>
            </a:r>
            <a:r>
              <a:rPr lang="en-US" sz="2000" dirty="0" smtClean="0">
                <a:solidFill>
                  <a:srgbClr val="333399"/>
                </a:solidFill>
              </a:rPr>
              <a:t>have a wide spectrum of pharmacological action. On the model of «</a:t>
            </a:r>
            <a:r>
              <a:rPr lang="en-US" sz="2000" i="1" dirty="0" smtClean="0">
                <a:solidFill>
                  <a:srgbClr val="333399"/>
                </a:solidFill>
              </a:rPr>
              <a:t>Tail-flick</a:t>
            </a:r>
            <a:r>
              <a:rPr lang="en-US" sz="2000" dirty="0" smtClean="0">
                <a:solidFill>
                  <a:srgbClr val="333399"/>
                </a:solidFill>
              </a:rPr>
              <a:t>» they have a high </a:t>
            </a:r>
            <a:r>
              <a:rPr lang="en-US" sz="2000" dirty="0" err="1" smtClean="0">
                <a:solidFill>
                  <a:srgbClr val="333399"/>
                </a:solidFill>
              </a:rPr>
              <a:t>analgisic</a:t>
            </a:r>
            <a:r>
              <a:rPr lang="en-US" sz="2000" dirty="0" smtClean="0">
                <a:solidFill>
                  <a:srgbClr val="333399"/>
                </a:solidFill>
              </a:rPr>
              <a:t> effect. Duration of analgesia drugs ranges from </a:t>
            </a:r>
            <a:r>
              <a:rPr lang="en-US" sz="2000" b="1" dirty="0" smtClean="0">
                <a:solidFill>
                  <a:srgbClr val="333399"/>
                </a:solidFill>
              </a:rPr>
              <a:t>183 to 221 minutes</a:t>
            </a:r>
            <a:r>
              <a:rPr lang="en-US" sz="2000" dirty="0" smtClean="0">
                <a:solidFill>
                  <a:srgbClr val="333399"/>
                </a:solidFill>
              </a:rPr>
              <a:t>, whereas </a:t>
            </a:r>
            <a:r>
              <a:rPr lang="en-US" sz="2000" b="1" i="1" dirty="0" err="1" smtClean="0">
                <a:solidFill>
                  <a:srgbClr val="333399"/>
                </a:solidFill>
              </a:rPr>
              <a:t>Tramal</a:t>
            </a:r>
            <a:r>
              <a:rPr lang="en-US" sz="2000" dirty="0" smtClean="0">
                <a:solidFill>
                  <a:srgbClr val="333399"/>
                </a:solidFill>
              </a:rPr>
              <a:t> causes analgesia during </a:t>
            </a:r>
            <a:r>
              <a:rPr lang="en-US" sz="2000" b="1" dirty="0" smtClean="0">
                <a:solidFill>
                  <a:srgbClr val="333399"/>
                </a:solidFill>
              </a:rPr>
              <a:t>75 min</a:t>
            </a:r>
            <a:r>
              <a:rPr lang="en-US" sz="2000" dirty="0" smtClean="0">
                <a:solidFill>
                  <a:srgbClr val="333399"/>
                </a:solidFill>
              </a:rPr>
              <a:t>. Furthermore,  </a:t>
            </a:r>
            <a:r>
              <a:rPr lang="en-US" sz="2000" b="1" i="1" dirty="0" err="1" smtClean="0">
                <a:solidFill>
                  <a:srgbClr val="333399"/>
                </a:solidFill>
              </a:rPr>
              <a:t>Tramal</a:t>
            </a:r>
            <a:r>
              <a:rPr lang="en-US" sz="2000" dirty="0" smtClean="0">
                <a:solidFill>
                  <a:srgbClr val="333399"/>
                </a:solidFill>
              </a:rPr>
              <a:t> does not cause a deep analgesia unlike the new derivatives.</a:t>
            </a:r>
          </a:p>
          <a:p>
            <a:pPr algn="just"/>
            <a:endParaRPr lang="en-US" sz="2000" dirty="0" smtClean="0">
              <a:solidFill>
                <a:srgbClr val="333399"/>
              </a:solidFill>
            </a:endParaRPr>
          </a:p>
          <a:p>
            <a:pPr algn="just"/>
            <a:r>
              <a:rPr lang="en-US" sz="2000" dirty="0" smtClean="0">
                <a:solidFill>
                  <a:srgbClr val="333399"/>
                </a:solidFill>
              </a:rPr>
              <a:t>Furthermore, </a:t>
            </a:r>
            <a:r>
              <a:rPr lang="en-US" sz="2000" b="1" i="1" dirty="0" err="1" smtClean="0">
                <a:solidFill>
                  <a:srgbClr val="333399"/>
                </a:solidFill>
              </a:rPr>
              <a:t>Phenoxyalkyl</a:t>
            </a:r>
            <a:r>
              <a:rPr lang="en-US" sz="2000" b="1" i="1" dirty="0" smtClean="0">
                <a:solidFill>
                  <a:srgbClr val="333399"/>
                </a:solidFill>
              </a:rPr>
              <a:t> ethers </a:t>
            </a:r>
            <a:r>
              <a:rPr lang="en-US" sz="2000" dirty="0" smtClean="0">
                <a:solidFill>
                  <a:srgbClr val="333399"/>
                </a:solidFill>
              </a:rPr>
              <a:t>inhibit the growth of disease-causing </a:t>
            </a:r>
            <a:r>
              <a:rPr lang="en-US" sz="2000" i="1" dirty="0" smtClean="0">
                <a:solidFill>
                  <a:srgbClr val="333399"/>
                </a:solidFill>
              </a:rPr>
              <a:t>bacteria</a:t>
            </a:r>
            <a:r>
              <a:rPr lang="en-US" sz="2000" dirty="0" smtClean="0">
                <a:solidFill>
                  <a:srgbClr val="333399"/>
                </a:solidFill>
              </a:rPr>
              <a:t> and remove the </a:t>
            </a:r>
            <a:r>
              <a:rPr lang="en-US" sz="2000" b="1" i="1" dirty="0" smtClean="0">
                <a:solidFill>
                  <a:srgbClr val="333399"/>
                </a:solidFill>
              </a:rPr>
              <a:t>spasm</a:t>
            </a:r>
            <a:r>
              <a:rPr lang="en-US" sz="2000" dirty="0" smtClean="0">
                <a:solidFill>
                  <a:srgbClr val="333399"/>
                </a:solidFill>
              </a:rPr>
              <a:t> caused by </a:t>
            </a:r>
            <a:r>
              <a:rPr lang="en-US" sz="2000" b="1" i="1" dirty="0" smtClean="0">
                <a:solidFill>
                  <a:srgbClr val="333399"/>
                </a:solidFill>
              </a:rPr>
              <a:t>histamine and calcium chloride</a:t>
            </a:r>
            <a:r>
              <a:rPr lang="en-US" sz="2000" dirty="0" smtClean="0">
                <a:solidFill>
                  <a:srgbClr val="333399"/>
                </a:solidFill>
              </a:rPr>
              <a:t>.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00034" y="714356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214290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214282" y="3643314"/>
            <a:ext cx="878687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en-US" sz="1800" b="1" i="1" dirty="0" err="1" smtClean="0"/>
              <a:t>Propargylamine</a:t>
            </a:r>
            <a:r>
              <a:rPr lang="en-US" sz="1800" dirty="0" smtClean="0"/>
              <a:t> based on </a:t>
            </a:r>
            <a:r>
              <a:rPr lang="en-US" sz="1800" b="1" dirty="0" smtClean="0"/>
              <a:t>1-ethoxyethyl-4ethynyl--4-hydroxypiperidine</a:t>
            </a:r>
            <a:r>
              <a:rPr lang="en-US" sz="1800" dirty="0" smtClean="0"/>
              <a:t> showed clearly expressed </a:t>
            </a:r>
            <a:r>
              <a:rPr lang="en-US" sz="1800" b="1" i="1" dirty="0" smtClean="0"/>
              <a:t>analgesic activity</a:t>
            </a:r>
            <a:r>
              <a:rPr lang="en-US" sz="1800" dirty="0" smtClean="0"/>
              <a:t>. In duration of </a:t>
            </a:r>
            <a:r>
              <a:rPr lang="en-US" sz="1800" b="1" i="1" dirty="0" smtClean="0"/>
              <a:t>analgesia</a:t>
            </a:r>
            <a:r>
              <a:rPr lang="en-US" sz="1800" dirty="0" smtClean="0"/>
              <a:t> the drugs </a:t>
            </a:r>
            <a:r>
              <a:rPr lang="en-US" sz="1800" b="1" i="1" dirty="0" smtClean="0"/>
              <a:t>2-3 times </a:t>
            </a:r>
            <a:r>
              <a:rPr lang="en-US" sz="1800" dirty="0" smtClean="0"/>
              <a:t>exceed the effect of the reference drug </a:t>
            </a:r>
            <a:r>
              <a:rPr lang="en-US" sz="1800" b="1" dirty="0" err="1" smtClean="0"/>
              <a:t>Tramal</a:t>
            </a:r>
            <a:r>
              <a:rPr lang="en-US" sz="1800" dirty="0" smtClean="0"/>
              <a:t>, the duration of deep </a:t>
            </a:r>
            <a:r>
              <a:rPr lang="en-US" sz="1800" b="1" i="1" dirty="0" smtClean="0"/>
              <a:t>analgesia</a:t>
            </a:r>
            <a:r>
              <a:rPr lang="en-US" sz="1800" dirty="0" smtClean="0"/>
              <a:t> of new derivatives is from </a:t>
            </a:r>
            <a:r>
              <a:rPr lang="en-US" sz="1800" b="1" dirty="0" smtClean="0"/>
              <a:t>130 to 240 minutes.</a:t>
            </a:r>
          </a:p>
          <a:p>
            <a:pPr algn="just">
              <a:spcAft>
                <a:spcPts val="1200"/>
              </a:spcAft>
              <a:buNone/>
            </a:pPr>
            <a:r>
              <a:rPr lang="en-US" sz="1800" dirty="0" smtClean="0"/>
              <a:t>Some preparations inhibit the growth of disease-causing </a:t>
            </a:r>
            <a:r>
              <a:rPr lang="en-US" sz="1800" i="1" dirty="0" smtClean="0"/>
              <a:t>bacteria</a:t>
            </a:r>
            <a:r>
              <a:rPr lang="en-US" sz="1800" dirty="0" smtClean="0"/>
              <a:t>.</a:t>
            </a:r>
          </a:p>
          <a:p>
            <a:pPr algn="just">
              <a:spcAft>
                <a:spcPts val="1200"/>
              </a:spcAft>
              <a:buNone/>
            </a:pPr>
            <a:r>
              <a:rPr lang="en-US" sz="1800" dirty="0" smtClean="0"/>
              <a:t>Synthesized </a:t>
            </a:r>
            <a:r>
              <a:rPr lang="en-US" sz="1800" b="1" dirty="0" err="1" smtClean="0"/>
              <a:t>propargyl</a:t>
            </a:r>
            <a:r>
              <a:rPr lang="en-US" sz="1800" b="1" dirty="0" smtClean="0"/>
              <a:t> derivatives </a:t>
            </a:r>
            <a:r>
              <a:rPr lang="en-US" sz="1800" dirty="0" smtClean="0"/>
              <a:t>as complexes with </a:t>
            </a:r>
            <a:r>
              <a:rPr lang="el-GR" sz="1800" dirty="0" smtClean="0"/>
              <a:t>β</a:t>
            </a:r>
            <a:r>
              <a:rPr lang="en-US" sz="1800" dirty="0" smtClean="0"/>
              <a:t>-</a:t>
            </a:r>
            <a:r>
              <a:rPr lang="en-US" sz="1800" dirty="0" err="1" smtClean="0"/>
              <a:t>cyclodextrin</a:t>
            </a:r>
            <a:r>
              <a:rPr lang="en-US" sz="1800" dirty="0" smtClean="0"/>
              <a:t> are low toxicity compounds, </a:t>
            </a:r>
            <a:r>
              <a:rPr lang="en-US" sz="1800" dirty="0" err="1" smtClean="0"/>
              <a:t>beacuse</a:t>
            </a:r>
            <a:r>
              <a:rPr lang="en-US" sz="1800" dirty="0" smtClean="0"/>
              <a:t> LD50 of the most preparations are in the range of </a:t>
            </a:r>
            <a:r>
              <a:rPr lang="en-US" sz="1800" b="1" dirty="0" smtClean="0"/>
              <a:t>1000-1500 mg / kg</a:t>
            </a:r>
            <a:r>
              <a:rPr lang="en-US" sz="1800" dirty="0" smtClean="0"/>
              <a:t>.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00034" y="571480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1993900" y="635000"/>
          <a:ext cx="4902200" cy="3079752"/>
        </p:xfrm>
        <a:graphic>
          <a:graphicData uri="http://schemas.openxmlformats.org/presentationml/2006/ole">
            <p:oleObj spid="_x0000_s56323" name="CS ChemDraw Drawing" r:id="rId3" imgW="5549400" imgH="3546000" progId="ChemDraw.Document.6.0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71472" y="714356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714348" y="1071546"/>
          <a:ext cx="7683165" cy="4896544"/>
        </p:xfrm>
        <a:graphic>
          <a:graphicData uri="http://schemas.openxmlformats.org/presentationml/2006/ole">
            <p:oleObj spid="_x0000_s62465" name="CS ChemDraw Drawing" r:id="rId3" imgW="3514198" imgH="2240449" progId="ChemDraw.Document.6.0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42852"/>
            <a:ext cx="7772400" cy="1143000"/>
          </a:xfrm>
          <a:noFill/>
          <a:ln/>
        </p:spPr>
        <p:txBody>
          <a:bodyPr/>
          <a:lstStyle/>
          <a:p>
            <a:r>
              <a:rPr lang="ru-RU" sz="3600" dirty="0" err="1">
                <a:solidFill>
                  <a:srgbClr val="003366"/>
                </a:solidFill>
              </a:rPr>
              <a:t>Conclusion</a:t>
            </a:r>
            <a:endParaRPr lang="ru-RU" sz="3600" dirty="0">
              <a:solidFill>
                <a:srgbClr val="003366"/>
              </a:solidFill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500034" y="1214422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714488"/>
            <a:ext cx="785818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  <a:buNone/>
            </a:pPr>
            <a:r>
              <a:rPr lang="en-US" b="1" u="sng" dirty="0" smtClean="0">
                <a:solidFill>
                  <a:srgbClr val="333399"/>
                </a:solidFill>
              </a:rPr>
              <a:t>As a result of the project implementation will:</a:t>
            </a:r>
          </a:p>
          <a:p>
            <a:pPr algn="just">
              <a:spcAft>
                <a:spcPts val="1200"/>
              </a:spcAft>
              <a:buNone/>
            </a:pPr>
            <a:r>
              <a:rPr lang="en-US" dirty="0" smtClean="0">
                <a:solidFill>
                  <a:srgbClr val="333399"/>
                </a:solidFill>
              </a:rPr>
              <a:t>1. synthesize new potentially active systems with obligatory fragments of </a:t>
            </a:r>
            <a:r>
              <a:rPr lang="en-US" dirty="0" smtClean="0">
                <a:solidFill>
                  <a:srgbClr val="333399"/>
                </a:solidFill>
              </a:rPr>
              <a:t>N-</a:t>
            </a:r>
            <a:r>
              <a:rPr lang="en-US" dirty="0" err="1" smtClean="0">
                <a:solidFill>
                  <a:srgbClr val="333399"/>
                </a:solidFill>
              </a:rPr>
              <a:t>alkoxyalkylpiperidine</a:t>
            </a:r>
            <a:endParaRPr lang="en-US" dirty="0" smtClean="0">
              <a:solidFill>
                <a:srgbClr val="333399"/>
              </a:solidFill>
            </a:endParaRPr>
          </a:p>
          <a:p>
            <a:pPr algn="just">
              <a:spcAft>
                <a:spcPts val="1200"/>
              </a:spcAft>
              <a:buNone/>
            </a:pPr>
            <a:r>
              <a:rPr lang="en-US" dirty="0" smtClean="0">
                <a:solidFill>
                  <a:srgbClr val="333399"/>
                </a:solidFill>
              </a:rPr>
              <a:t>2. evaluate their biological activity and toxicity;</a:t>
            </a:r>
          </a:p>
          <a:p>
            <a:pPr algn="just">
              <a:spcAft>
                <a:spcPts val="1200"/>
              </a:spcAft>
              <a:buNone/>
            </a:pPr>
            <a:r>
              <a:rPr lang="en-US" dirty="0" smtClean="0">
                <a:solidFill>
                  <a:srgbClr val="333399"/>
                </a:solidFill>
              </a:rPr>
              <a:t>3. issue recommendations to carry out the study of specific activity and chronic toxicity (pre-clinic)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1643042" y="2285992"/>
            <a:ext cx="571504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MANY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latin typeface="Berlin Sans FB Demi" pitchFamily="34" charset="0"/>
                <a:ea typeface="Times New Roman" pitchFamily="18" charset="0"/>
                <a:cs typeface="Arial" pitchFamily="34" charset="0"/>
              </a:rPr>
              <a:t> THANKS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00034" y="1000108"/>
            <a:ext cx="7848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357166"/>
            <a:ext cx="2149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b="1" i="1" dirty="0" smtClean="0">
                <a:solidFill>
                  <a:srgbClr val="C00000"/>
                </a:solidFill>
              </a:rPr>
              <a:t>Introduction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714348" y="928670"/>
            <a:ext cx="7024744" cy="11430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333399"/>
                </a:solidFill>
              </a:rPr>
              <a:t>There is…</a:t>
            </a:r>
            <a:endParaRPr lang="ru-RU" sz="3600" dirty="0">
              <a:solidFill>
                <a:srgbClr val="333399"/>
              </a:solidFill>
            </a:endParaRPr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642910" y="1928803"/>
            <a:ext cx="7000924" cy="3286148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180</a:t>
            </a:r>
            <a:r>
              <a:rPr lang="en-US" sz="2000" b="1" baseline="30000" dirty="0" smtClean="0">
                <a:solidFill>
                  <a:srgbClr val="333399"/>
                </a:solidFill>
              </a:rPr>
              <a:t> 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possible biologically active substances</a:t>
            </a:r>
            <a:endParaRPr lang="ru-RU" sz="2000" b="1" dirty="0" smtClean="0">
              <a:solidFill>
                <a:srgbClr val="333399"/>
              </a:solidFill>
            </a:endParaRPr>
          </a:p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18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possible drugs</a:t>
            </a:r>
            <a:endParaRPr lang="ru-RU" sz="2000" b="1" dirty="0" smtClean="0">
              <a:solidFill>
                <a:srgbClr val="333399"/>
              </a:solidFill>
            </a:endParaRPr>
          </a:p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7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  known compounds</a:t>
            </a:r>
            <a:endParaRPr lang="ru-RU" sz="2000" b="1" dirty="0" smtClean="0">
              <a:solidFill>
                <a:srgbClr val="333399"/>
              </a:solidFill>
            </a:endParaRPr>
          </a:p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6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commercially available compounds</a:t>
            </a:r>
            <a:endParaRPr lang="ru-RU" sz="2000" b="1" dirty="0" smtClean="0">
              <a:solidFill>
                <a:srgbClr val="333399"/>
              </a:solidFill>
            </a:endParaRPr>
          </a:p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6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compounds in the databases of Companies</a:t>
            </a:r>
            <a:endParaRPr lang="ru-RU" sz="2000" b="1" dirty="0" smtClean="0">
              <a:solidFill>
                <a:srgbClr val="333399"/>
              </a:solidFill>
            </a:endParaRPr>
          </a:p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4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compounds in drugs databases</a:t>
            </a:r>
            <a:endParaRPr lang="ru-RU" sz="2000" b="1" dirty="0" smtClean="0">
              <a:solidFill>
                <a:srgbClr val="333399"/>
              </a:solidFill>
            </a:endParaRPr>
          </a:p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3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commercial drugs</a:t>
            </a:r>
          </a:p>
          <a:p>
            <a:pPr marL="68580" indent="0">
              <a:buNone/>
            </a:pPr>
            <a:r>
              <a:rPr lang="ru-RU" sz="2000" b="1" dirty="0" smtClean="0">
                <a:solidFill>
                  <a:srgbClr val="333399"/>
                </a:solidFill>
              </a:rPr>
              <a:t>10</a:t>
            </a:r>
            <a:r>
              <a:rPr lang="ru-RU" sz="2000" b="1" baseline="30000" dirty="0" smtClean="0">
                <a:solidFill>
                  <a:srgbClr val="333399"/>
                </a:solidFill>
              </a:rPr>
              <a:t>2</a:t>
            </a:r>
            <a:r>
              <a:rPr lang="ru-RU" sz="2000" b="1" dirty="0" smtClean="0">
                <a:solidFill>
                  <a:srgbClr val="333399"/>
                </a:solidFill>
              </a:rPr>
              <a:t> </a:t>
            </a:r>
            <a:r>
              <a:rPr lang="en-US" sz="2000" b="1" dirty="0" smtClean="0">
                <a:solidFill>
                  <a:srgbClr val="333399"/>
                </a:solidFill>
              </a:rPr>
              <a:t> commercially beneficial drugs</a:t>
            </a:r>
            <a:endParaRPr lang="ru-RU" sz="2000" b="1" dirty="0" smtClean="0">
              <a:solidFill>
                <a:srgbClr val="333399"/>
              </a:solidFill>
            </a:endParaRPr>
          </a:p>
          <a:p>
            <a:pPr marL="68580" indent="0" algn="r">
              <a:buNone/>
            </a:pPr>
            <a:r>
              <a:rPr lang="en-US" sz="2000" b="1" i="1" dirty="0" err="1" smtClean="0">
                <a:solidFill>
                  <a:srgbClr val="003366"/>
                </a:solidFill>
              </a:rPr>
              <a:t>Weininger</a:t>
            </a:r>
            <a:endParaRPr lang="ru-RU" sz="2000" dirty="0" smtClean="0">
              <a:solidFill>
                <a:srgbClr val="003366"/>
              </a:solidFill>
            </a:endParaRPr>
          </a:p>
          <a:p>
            <a:pPr marL="68580" indent="0">
              <a:buNone/>
            </a:pPr>
            <a:endParaRPr lang="ru-RU" sz="2400" b="1" dirty="0">
              <a:solidFill>
                <a:srgbClr val="003366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Прямоугольник 54"/>
          <p:cNvSpPr/>
          <p:nvPr/>
        </p:nvSpPr>
        <p:spPr>
          <a:xfrm>
            <a:off x="500034" y="214290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56" name="Line 4"/>
          <p:cNvSpPr>
            <a:spLocks noChangeShapeType="1"/>
          </p:cNvSpPr>
          <p:nvPr/>
        </p:nvSpPr>
        <p:spPr bwMode="auto">
          <a:xfrm>
            <a:off x="500034" y="857232"/>
            <a:ext cx="7848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" name="Заголовок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024744" cy="11430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3366"/>
                </a:solidFill>
              </a:rPr>
              <a:t>Drug Design</a:t>
            </a:r>
            <a:endParaRPr lang="ru-RU" dirty="0">
              <a:solidFill>
                <a:srgbClr val="003366"/>
              </a:solidFill>
            </a:endParaRPr>
          </a:p>
        </p:txBody>
      </p:sp>
      <p:sp>
        <p:nvSpPr>
          <p:cNvPr id="58" name="Объект 2"/>
          <p:cNvSpPr>
            <a:spLocks noGrp="1"/>
          </p:cNvSpPr>
          <p:nvPr>
            <p:ph idx="1"/>
          </p:nvPr>
        </p:nvSpPr>
        <p:spPr>
          <a:xfrm>
            <a:off x="571472" y="2143116"/>
            <a:ext cx="8072494" cy="2545508"/>
          </a:xfrm>
        </p:spPr>
        <p:txBody>
          <a:bodyPr/>
          <a:lstStyle/>
          <a:p>
            <a:pPr marL="68580" indent="0">
              <a:buNone/>
            </a:pPr>
            <a:r>
              <a:rPr lang="ru-RU" b="1" dirty="0" smtClean="0">
                <a:solidFill>
                  <a:srgbClr val="333399"/>
                </a:solidFill>
              </a:rPr>
              <a:t>I. </a:t>
            </a:r>
            <a:r>
              <a:rPr lang="en-US" dirty="0" smtClean="0">
                <a:solidFill>
                  <a:srgbClr val="333399"/>
                </a:solidFill>
              </a:rPr>
              <a:t>Search and construction of </a:t>
            </a:r>
            <a:r>
              <a:rPr lang="en-US" b="1" i="1" dirty="0" smtClean="0">
                <a:solidFill>
                  <a:srgbClr val="333399"/>
                </a:solidFill>
              </a:rPr>
              <a:t>lead-compounds</a:t>
            </a:r>
            <a:r>
              <a:rPr lang="en-US" b="1" dirty="0" smtClean="0">
                <a:solidFill>
                  <a:srgbClr val="333399"/>
                </a:solidFill>
              </a:rPr>
              <a:t>;</a:t>
            </a:r>
          </a:p>
          <a:p>
            <a:pPr marL="68580" indent="0">
              <a:buNone/>
            </a:pPr>
            <a:r>
              <a:rPr lang="en-US" b="1" dirty="0" smtClean="0">
                <a:solidFill>
                  <a:srgbClr val="333399"/>
                </a:solidFill>
              </a:rPr>
              <a:t>II. </a:t>
            </a:r>
            <a:r>
              <a:rPr lang="en-US" dirty="0" smtClean="0">
                <a:solidFill>
                  <a:srgbClr val="333399"/>
                </a:solidFill>
              </a:rPr>
              <a:t>Optimization of  </a:t>
            </a:r>
            <a:r>
              <a:rPr lang="en-US" b="1" i="1" dirty="0" smtClean="0">
                <a:solidFill>
                  <a:srgbClr val="333399"/>
                </a:solidFill>
              </a:rPr>
              <a:t>lead-compound</a:t>
            </a:r>
            <a:r>
              <a:rPr lang="en-US" dirty="0" smtClean="0">
                <a:solidFill>
                  <a:srgbClr val="333399"/>
                </a:solidFill>
              </a:rPr>
              <a:t>; </a:t>
            </a:r>
            <a:endParaRPr lang="ru-RU" b="1" dirty="0" smtClean="0">
              <a:solidFill>
                <a:srgbClr val="333399"/>
              </a:solidFill>
            </a:endParaRPr>
          </a:p>
          <a:p>
            <a:pPr marL="68580" indent="0">
              <a:buNone/>
            </a:pPr>
            <a:r>
              <a:rPr lang="en-US" b="1" dirty="0" smtClean="0">
                <a:solidFill>
                  <a:srgbClr val="333399"/>
                </a:solidFill>
              </a:rPr>
              <a:t>III. </a:t>
            </a:r>
            <a:r>
              <a:rPr lang="en-US" dirty="0" smtClean="0">
                <a:solidFill>
                  <a:srgbClr val="333399"/>
                </a:solidFill>
              </a:rPr>
              <a:t>Development of the </a:t>
            </a:r>
            <a:r>
              <a:rPr lang="en-US" b="1" dirty="0" smtClean="0">
                <a:solidFill>
                  <a:srgbClr val="333399"/>
                </a:solidFill>
              </a:rPr>
              <a:t>drug</a:t>
            </a:r>
            <a:endParaRPr lang="ru-RU" b="1" dirty="0" smtClean="0">
              <a:solidFill>
                <a:srgbClr val="3333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214290"/>
            <a:ext cx="21755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b="1" i="1" dirty="0" smtClean="0">
                <a:solidFill>
                  <a:srgbClr val="C00000"/>
                </a:solidFill>
              </a:rPr>
              <a:t>Introduction</a:t>
            </a:r>
            <a:r>
              <a:rPr lang="en-US" sz="3600" b="1" i="1" dirty="0" smtClean="0">
                <a:solidFill>
                  <a:srgbClr val="C00000"/>
                </a:solidFill>
              </a:rPr>
              <a:t> 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28596" y="1071546"/>
            <a:ext cx="7848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285720" y="1785926"/>
            <a:ext cx="8429684" cy="35719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333399"/>
                </a:solidFill>
              </a:rPr>
              <a:t>    </a:t>
            </a:r>
            <a:r>
              <a:rPr lang="en-US" b="1" dirty="0" smtClean="0">
                <a:solidFill>
                  <a:srgbClr val="333399"/>
                </a:solidFill>
              </a:rPr>
              <a:t>Optimization</a:t>
            </a:r>
            <a:r>
              <a:rPr lang="en-US" dirty="0" smtClean="0">
                <a:solidFill>
                  <a:srgbClr val="333399"/>
                </a:solidFill>
              </a:rPr>
              <a:t> of the </a:t>
            </a:r>
            <a:r>
              <a:rPr lang="en-US" b="1" i="1" dirty="0" smtClean="0">
                <a:solidFill>
                  <a:srgbClr val="333399"/>
                </a:solidFill>
              </a:rPr>
              <a:t>lead-structure</a:t>
            </a:r>
            <a:r>
              <a:rPr lang="en-US" dirty="0" smtClean="0">
                <a:solidFill>
                  <a:srgbClr val="333399"/>
                </a:solidFill>
              </a:rPr>
              <a:t> is in elaboration of the </a:t>
            </a:r>
            <a:r>
              <a:rPr lang="en-US" b="1" i="1" dirty="0" smtClean="0">
                <a:solidFill>
                  <a:srgbClr val="333399"/>
                </a:solidFill>
              </a:rPr>
              <a:t>synthetic modifications </a:t>
            </a:r>
            <a:r>
              <a:rPr lang="en-US" dirty="0" smtClean="0">
                <a:solidFill>
                  <a:srgbClr val="333399"/>
                </a:solidFill>
              </a:rPr>
              <a:t>of its structure to:</a:t>
            </a:r>
          </a:p>
          <a:p>
            <a:pPr lvl="1"/>
            <a:r>
              <a:rPr lang="en-US" b="1" dirty="0" smtClean="0">
                <a:solidFill>
                  <a:srgbClr val="333399"/>
                </a:solidFill>
              </a:rPr>
              <a:t>increase its activity;</a:t>
            </a:r>
          </a:p>
          <a:p>
            <a:pPr lvl="1"/>
            <a:r>
              <a:rPr lang="en-US" b="1" dirty="0" smtClean="0">
                <a:solidFill>
                  <a:srgbClr val="333399"/>
                </a:solidFill>
              </a:rPr>
              <a:t>reduce its toxicity;</a:t>
            </a:r>
          </a:p>
          <a:p>
            <a:pPr lvl="1"/>
            <a:r>
              <a:rPr lang="en-US" b="1" dirty="0" smtClean="0">
                <a:solidFill>
                  <a:srgbClr val="333399"/>
                </a:solidFill>
              </a:rPr>
              <a:t>improve the selectivity of action;</a:t>
            </a:r>
          </a:p>
          <a:p>
            <a:pPr lvl="1"/>
            <a:r>
              <a:rPr lang="en-US" b="1" dirty="0" smtClean="0">
                <a:solidFill>
                  <a:srgbClr val="333399"/>
                </a:solidFill>
              </a:rPr>
              <a:t>prepare molecule with “novel” activity  </a:t>
            </a:r>
          </a:p>
          <a:p>
            <a:pPr lvl="1"/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57166"/>
            <a:ext cx="2060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800" b="1" i="1" dirty="0" smtClean="0">
                <a:solidFill>
                  <a:srgbClr val="C00000"/>
                </a:solidFill>
              </a:rPr>
              <a:t>Introduction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285720" y="857232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57166"/>
            <a:ext cx="87868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200" b="1" i="1" dirty="0" smtClean="0">
                <a:solidFill>
                  <a:srgbClr val="C00000"/>
                </a:solidFill>
              </a:rPr>
              <a:t>Overview, approach, objectives, milestones, and measurements of success</a:t>
            </a:r>
            <a:endParaRPr lang="ru-RU" sz="22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57224" y="1571613"/>
          <a:ext cx="6643734" cy="4286280"/>
        </p:xfrm>
        <a:graphic>
          <a:graphicData uri="http://schemas.openxmlformats.org/presentationml/2006/ole">
            <p:oleObj spid="_x0000_s1028" name="CS ChemDraw Drawing" r:id="rId4" imgW="5243400" imgH="4319280" progId="ChemDraw.Document.6.0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42844" y="928670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643438" y="4286256"/>
            <a:ext cx="335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800" b="1" u="sng" dirty="0" smtClean="0">
                <a:solidFill>
                  <a:srgbClr val="003366"/>
                </a:solidFill>
              </a:rPr>
              <a:t>Anesthetic and anti-Arrhythmic</a:t>
            </a:r>
            <a:endParaRPr lang="ru-RU" sz="1800" b="1" u="sng" dirty="0" smtClean="0">
              <a:solidFill>
                <a:srgbClr val="003366"/>
              </a:solidFill>
            </a:endParaRPr>
          </a:p>
          <a:p>
            <a:pPr algn="ctr"/>
            <a:endParaRPr lang="ru-RU" sz="1800" b="1" u="sng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147763" y="1571625"/>
          <a:ext cx="6575425" cy="2286000"/>
        </p:xfrm>
        <a:graphic>
          <a:graphicData uri="http://schemas.openxmlformats.org/presentationml/2006/ole">
            <p:oleObj spid="_x0000_s2051" name="CS ChemDraw Drawing" r:id="rId4" imgW="5225400" imgH="1811520" progId="ChemDraw.Document.6.0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14282" y="357166"/>
            <a:ext cx="87868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200" b="1" i="1" dirty="0" smtClean="0">
                <a:solidFill>
                  <a:srgbClr val="C00000"/>
                </a:solidFill>
              </a:rPr>
              <a:t>Overview, approach, objectives, milestones, and measurements of success</a:t>
            </a:r>
            <a:endParaRPr lang="ru-RU" sz="2200" b="1" i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2500313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ru-RU" sz="1200"/>
              <a:t> </a:t>
            </a:r>
          </a:p>
          <a:p>
            <a:endParaRPr lang="ru-RU" sz="120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214282" y="714356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573088" y="788988"/>
          <a:ext cx="5289289" cy="2282822"/>
        </p:xfrm>
        <a:graphic>
          <a:graphicData uri="http://schemas.openxmlformats.org/presentationml/2006/ole">
            <p:oleObj spid="_x0000_s22533" name="CS ChemDraw Drawing" r:id="rId4" imgW="5791680" imgH="2491560" progId="ChemDraw.Document.6.0">
              <p:embed/>
            </p:oleObj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428728" y="3286124"/>
            <a:ext cx="6072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003366"/>
                </a:solidFill>
              </a:rPr>
              <a:t>Spasmolytic</a:t>
            </a:r>
            <a:r>
              <a:rPr lang="en-US" sz="1600" b="1" dirty="0" smtClean="0">
                <a:solidFill>
                  <a:srgbClr val="003366"/>
                </a:solidFill>
              </a:rPr>
              <a:t> activity and acute toxicity</a:t>
            </a:r>
            <a:endParaRPr lang="ru-RU" sz="1600" b="1" dirty="0">
              <a:solidFill>
                <a:srgbClr val="003366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57158" y="3643315"/>
          <a:ext cx="8572562" cy="2812363"/>
        </p:xfrm>
        <a:graphic>
          <a:graphicData uri="http://schemas.openxmlformats.org/drawingml/2006/table">
            <a:tbl>
              <a:tblPr/>
              <a:tblGrid>
                <a:gridCol w="1891251"/>
                <a:gridCol w="1520607"/>
                <a:gridCol w="1682519"/>
                <a:gridCol w="1911733"/>
                <a:gridCol w="1566452"/>
              </a:tblGrid>
              <a:tr h="983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3366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3366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+mn-lt"/>
                          <a:ea typeface="Times New Roman"/>
                        </a:rPr>
                        <a:t>Compound 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Reduction of intestine after introduction of the compound, mm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(M ± m)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Reduction of intestines on the background of compound after introduction of acetylcholine mm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±</a:t>
                      </a:r>
                      <a:r>
                        <a:rPr lang="en-US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Reduction of intestines on the background of compound after introduction of  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10%</a:t>
                      </a: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 solution of calcium chloride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mm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en-US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±</a:t>
                      </a:r>
                      <a:r>
                        <a:rPr lang="en-US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m</a:t>
                      </a: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baseline="0" dirty="0" smtClean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LD</a:t>
                      </a:r>
                      <a:r>
                        <a:rPr lang="ru-RU" sz="1200" baseline="-250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50</a:t>
                      </a: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mg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kg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1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NA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-348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NA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-349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3366"/>
                          </a:solidFill>
                          <a:latin typeface="Times New Roman"/>
                        </a:rPr>
                        <a:t>NA</a:t>
                      </a:r>
                      <a:r>
                        <a:rPr lang="ru-RU" sz="1200" b="1" dirty="0" smtClean="0">
                          <a:solidFill>
                            <a:srgbClr val="003366"/>
                          </a:solidFill>
                          <a:latin typeface="Times New Roman"/>
                        </a:rPr>
                        <a:t>-350</a:t>
                      </a:r>
                      <a:endParaRPr lang="ru-RU" sz="1200" b="1" dirty="0">
                        <a:solidFill>
                          <a:srgbClr val="003366"/>
                        </a:solidFill>
                        <a:latin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NA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-351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NA</a:t>
                      </a: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-352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rgbClr val="003366"/>
                          </a:solidFill>
                          <a:latin typeface="+mn-lt"/>
                          <a:ea typeface="Times New Roman"/>
                        </a:rPr>
                        <a:t>Drotaverine</a:t>
                      </a:r>
                      <a:endParaRPr lang="en-US" sz="1200" b="1" dirty="0" smtClean="0">
                        <a:solidFill>
                          <a:srgbClr val="003366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solidFill>
                            <a:srgbClr val="003366"/>
                          </a:solidFill>
                          <a:latin typeface="+mn-lt"/>
                          <a:ea typeface="Times New Roman"/>
                        </a:rPr>
                        <a:t>Eufillin</a:t>
                      </a:r>
                      <a:endParaRPr lang="en-US" sz="1200" b="1" dirty="0" smtClean="0">
                        <a:solidFill>
                          <a:srgbClr val="003366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solidFill>
                            <a:srgbClr val="003366"/>
                          </a:solidFill>
                          <a:latin typeface="+mn-lt"/>
                          <a:ea typeface="Times New Roman"/>
                        </a:rPr>
                        <a:t>Acetylcholine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i="1" dirty="0" smtClean="0">
                          <a:solidFill>
                            <a:srgbClr val="003366"/>
                          </a:solidFill>
                          <a:latin typeface="+mn-lt"/>
                          <a:ea typeface="Times New Roman"/>
                        </a:rPr>
                        <a:t>Calcium Chloride</a:t>
                      </a:r>
                      <a:endParaRPr lang="ru-RU" sz="1200" i="1" dirty="0" smtClean="0">
                        <a:solidFill>
                          <a:srgbClr val="003366"/>
                        </a:solidFill>
                        <a:latin typeface="+mn-lt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2.0±0.1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3.9±0.4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3.0±0.3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1.0±0.1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5.2±0.3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0.0±0.0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0.0±0.0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5.0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2.1±0.3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2.1±0.1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1.0±0.1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0.0±0.0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0.0±0.0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0.0±0.0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0.0±0.0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2,5</a:t>
                      </a:r>
                      <a:endParaRPr lang="ru-RU" sz="1200" dirty="0">
                        <a:solidFill>
                          <a:srgbClr val="003366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175.0±14.40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390.0±44.10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460.0±56.40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175.0±14.40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более 700.0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66.0±12.10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3366"/>
                          </a:solidFill>
                          <a:latin typeface="Times New Roman"/>
                          <a:ea typeface="Times New Roman"/>
                        </a:rPr>
                        <a:t>240.0±17.21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6000728" y="2571744"/>
            <a:ext cx="3143272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A. 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Zh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Kabdraisova,M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F. 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Faskhutdinov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en-US" sz="7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V. K. Yu, K. D. 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Praliev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E. E. </a:t>
            </a:r>
            <a:r>
              <a:rPr kumimoji="0" lang="en-US" sz="1000" b="1" i="1" u="none" strike="noStrike" cap="none" normalizeH="0" baseline="0" dirty="0" err="1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Fomicheva,S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N. Shin,</a:t>
            </a:r>
            <a:r>
              <a:rPr kumimoji="0" lang="en-US" sz="7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0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and K. D. Berlin</a:t>
            </a:r>
            <a:r>
              <a:rPr kumimoji="0" lang="en-US" sz="900" b="0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Chemistry of Natural Compounds, Vol. 43, No. 4, 2007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357166"/>
            <a:ext cx="878687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200" b="1" i="1" dirty="0" smtClean="0">
                <a:solidFill>
                  <a:srgbClr val="C00000"/>
                </a:solidFill>
              </a:rPr>
              <a:t>Overview, approach, objectives, milestones, and measurements of success</a:t>
            </a:r>
            <a:endParaRPr lang="ru-RU" sz="2200" b="1" i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5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00034" y="714356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1500174"/>
            <a:ext cx="835824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The main </a:t>
            </a: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Research idea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is in </a:t>
            </a: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the synthetic studies "docking" to the structure of a fragment of the above natural compounds, and N-alkoxyalk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y</a:t>
            </a: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lpiperidine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800" dirty="0" smtClean="0">
              <a:solidFill>
                <a:srgbClr val="003366"/>
              </a:solidFill>
              <a:latin typeface="+mn-lt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+mn-lt"/>
              <a:ea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3366"/>
                </a:solidFill>
                <a:effectLst/>
                <a:latin typeface="+mn-lt"/>
                <a:ea typeface="Times New Roman" pitchFamily="18" charset="0"/>
              </a:rPr>
              <a:t>Application of the methods of both classical organic synthesis and green chemistry approach provides novel systems with the potential pharmacological activity.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rgbClr val="003366"/>
              </a:solidFill>
              <a:effectLst/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500034" y="714356"/>
            <a:ext cx="8229600" cy="0"/>
          </a:xfrm>
          <a:prstGeom prst="line">
            <a:avLst/>
          </a:prstGeom>
          <a:noFill/>
          <a:ln w="50800">
            <a:solidFill>
              <a:srgbClr val="3333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57158" y="1428736"/>
            <a:ext cx="828680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   </a:t>
            </a:r>
            <a:r>
              <a:rPr lang="en-US" sz="2000" b="1" dirty="0" smtClean="0">
                <a:solidFill>
                  <a:srgbClr val="003366"/>
                </a:solidFill>
              </a:rPr>
              <a:t>4- </a:t>
            </a:r>
            <a:r>
              <a:rPr lang="en-US" sz="2000" b="1" dirty="0" err="1" smtClean="0">
                <a:solidFill>
                  <a:srgbClr val="003366"/>
                </a:solidFill>
              </a:rPr>
              <a:t>Ethynylpiperidines</a:t>
            </a:r>
            <a:r>
              <a:rPr lang="en-US" sz="2000" b="1" dirty="0" smtClean="0">
                <a:solidFill>
                  <a:srgbClr val="003366"/>
                </a:solidFill>
              </a:rPr>
              <a:t>  </a:t>
            </a:r>
            <a:r>
              <a:rPr lang="en-US" sz="2000" dirty="0" smtClean="0">
                <a:solidFill>
                  <a:srgbClr val="003366"/>
                </a:solidFill>
              </a:rPr>
              <a:t>-   "</a:t>
            </a:r>
            <a:r>
              <a:rPr lang="en-US" sz="2000" b="1" i="1" dirty="0" smtClean="0">
                <a:solidFill>
                  <a:srgbClr val="003366"/>
                </a:solidFill>
              </a:rPr>
              <a:t>Privileged Structures</a:t>
            </a:r>
            <a:r>
              <a:rPr lang="en-US" sz="2000" dirty="0" smtClean="0">
                <a:solidFill>
                  <a:srgbClr val="003366"/>
                </a:solidFill>
              </a:rPr>
              <a:t>“;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   </a:t>
            </a:r>
            <a:r>
              <a:rPr lang="en-US" sz="2000" b="1" i="1" dirty="0" smtClean="0">
                <a:solidFill>
                  <a:srgbClr val="003366"/>
                </a:solidFill>
              </a:rPr>
              <a:t>Molecular design </a:t>
            </a:r>
            <a:r>
              <a:rPr lang="en-US" sz="2000" dirty="0" smtClean="0">
                <a:solidFill>
                  <a:srgbClr val="003366"/>
                </a:solidFill>
              </a:rPr>
              <a:t>of the </a:t>
            </a:r>
            <a:r>
              <a:rPr lang="en-US" sz="2000" b="1" dirty="0" smtClean="0">
                <a:solidFill>
                  <a:srgbClr val="003366"/>
                </a:solidFill>
              </a:rPr>
              <a:t>4-Ethynylpiperidine </a:t>
            </a:r>
            <a:r>
              <a:rPr lang="en-US" sz="2000" dirty="0" smtClean="0">
                <a:solidFill>
                  <a:srgbClr val="003366"/>
                </a:solidFill>
              </a:rPr>
              <a:t>is an effective "</a:t>
            </a:r>
            <a:r>
              <a:rPr lang="en-US" sz="2000" b="1" i="1" dirty="0" smtClean="0">
                <a:solidFill>
                  <a:srgbClr val="003366"/>
                </a:solidFill>
              </a:rPr>
              <a:t>tool</a:t>
            </a:r>
            <a:r>
              <a:rPr lang="en-US" sz="2000" dirty="0" smtClean="0">
                <a:solidFill>
                  <a:srgbClr val="003366"/>
                </a:solidFill>
              </a:rPr>
              <a:t> (</a:t>
            </a:r>
            <a:r>
              <a:rPr lang="en-US" sz="2000" b="1" i="1" dirty="0" smtClean="0">
                <a:solidFill>
                  <a:srgbClr val="003366"/>
                </a:solidFill>
              </a:rPr>
              <a:t>instrument</a:t>
            </a:r>
            <a:r>
              <a:rPr lang="en-US" sz="2000" dirty="0" smtClean="0">
                <a:solidFill>
                  <a:srgbClr val="003366"/>
                </a:solidFill>
              </a:rPr>
              <a:t>)" for the creation of valuable drugs that have a wide range of pharmacological effects;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   The </a:t>
            </a:r>
            <a:r>
              <a:rPr lang="en-US" sz="2000" b="1" i="1" dirty="0" smtClean="0">
                <a:solidFill>
                  <a:srgbClr val="003366"/>
                </a:solidFill>
              </a:rPr>
              <a:t>strategy of target search</a:t>
            </a:r>
            <a:r>
              <a:rPr lang="en-US" sz="2000" dirty="0" smtClean="0">
                <a:solidFill>
                  <a:srgbClr val="003366"/>
                </a:solidFill>
              </a:rPr>
              <a:t> of </a:t>
            </a:r>
            <a:r>
              <a:rPr lang="en-US" sz="2000" b="1" dirty="0" smtClean="0">
                <a:solidFill>
                  <a:srgbClr val="003366"/>
                </a:solidFill>
              </a:rPr>
              <a:t>lead-compounds</a:t>
            </a:r>
            <a:r>
              <a:rPr lang="en-US" sz="2000" dirty="0" smtClean="0">
                <a:solidFill>
                  <a:srgbClr val="003366"/>
                </a:solidFill>
              </a:rPr>
              <a:t> - «</a:t>
            </a:r>
            <a:r>
              <a:rPr lang="en-US" sz="2000" b="1" i="1" dirty="0" smtClean="0">
                <a:solidFill>
                  <a:srgbClr val="003366"/>
                </a:solidFill>
              </a:rPr>
              <a:t>through put</a:t>
            </a:r>
            <a:r>
              <a:rPr lang="en-US" sz="2000" dirty="0" smtClean="0">
                <a:solidFill>
                  <a:srgbClr val="003366"/>
                </a:solidFill>
              </a:rPr>
              <a:t>» screening, the use of already known drugs as the </a:t>
            </a:r>
            <a:r>
              <a:rPr lang="en-US" sz="2000" b="1" dirty="0" smtClean="0">
                <a:solidFill>
                  <a:srgbClr val="003366"/>
                </a:solidFill>
              </a:rPr>
              <a:t>lead-compound</a:t>
            </a:r>
            <a:r>
              <a:rPr lang="en-US" sz="2000" dirty="0" smtClean="0">
                <a:solidFill>
                  <a:srgbClr val="003366"/>
                </a:solidFill>
              </a:rPr>
              <a:t> and its rational design;</a:t>
            </a:r>
          </a:p>
          <a:p>
            <a:pPr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3366"/>
                </a:solidFill>
              </a:rPr>
              <a:t>   The most perspective </a:t>
            </a:r>
            <a:r>
              <a:rPr lang="en-US" sz="2000" b="1" dirty="0" smtClean="0">
                <a:solidFill>
                  <a:srgbClr val="003366"/>
                </a:solidFill>
              </a:rPr>
              <a:t>lead-compounds</a:t>
            </a:r>
            <a:r>
              <a:rPr lang="en-US" sz="2000" dirty="0" smtClean="0">
                <a:solidFill>
                  <a:srgbClr val="003366"/>
                </a:solidFill>
              </a:rPr>
              <a:t>  - </a:t>
            </a:r>
            <a:r>
              <a:rPr lang="en-US" sz="2000" b="1" i="1" dirty="0" smtClean="0">
                <a:solidFill>
                  <a:srgbClr val="003366"/>
                </a:solidFill>
              </a:rPr>
              <a:t>piperidine derivatives </a:t>
            </a:r>
            <a:r>
              <a:rPr lang="en-US" sz="2000" dirty="0" smtClean="0">
                <a:solidFill>
                  <a:srgbClr val="003366"/>
                </a:solidFill>
              </a:rPr>
              <a:t>with ether bond in the substituent at the nitrogen atom, and </a:t>
            </a:r>
            <a:r>
              <a:rPr lang="en-US" sz="2000" b="1" i="1" dirty="0" smtClean="0">
                <a:solidFill>
                  <a:srgbClr val="003366"/>
                </a:solidFill>
              </a:rPr>
              <a:t>available natural compounds</a:t>
            </a:r>
            <a:r>
              <a:rPr lang="en-US" sz="2000" dirty="0" smtClean="0">
                <a:solidFill>
                  <a:srgbClr val="003366"/>
                </a:solidFill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ru-RU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42852"/>
            <a:ext cx="2990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Research Description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6519446"/>
            <a:ext cx="76438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i="1" dirty="0" smtClean="0">
                <a:solidFill>
                  <a:schemeClr val="accent6">
                    <a:lumMod val="75000"/>
                  </a:schemeClr>
                </a:solidFill>
              </a:rPr>
              <a:t>Mae, 24, , 2016, </a:t>
            </a:r>
            <a:r>
              <a:rPr lang="en-US" sz="900" b="1" i="1" dirty="0" err="1" smtClean="0">
                <a:solidFill>
                  <a:schemeClr val="accent6">
                    <a:lumMod val="75000"/>
                  </a:schemeClr>
                </a:solidFill>
              </a:rPr>
              <a:t>Almaty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1655</TotalTime>
  <Words>928</Words>
  <Application>Microsoft Office PowerPoint</Application>
  <PresentationFormat>Экран (4:3)</PresentationFormat>
  <Paragraphs>151</Paragraphs>
  <Slides>18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Blank Presentation</vt:lpstr>
      <vt:lpstr>CS ChemDraw Drawing</vt:lpstr>
      <vt:lpstr>     SMART GREEN APPROACHES  IN SYNTHETIC DESIGN OF  BIOACTIVE POLYFUNCTIONAL AZACYCLIC SYSTEMS    Institute of Chemical  Scienses  Almaty , Kazakhstan  Yu Valentina K.  yu_vk@mail.ru,  yu_vk@rambler.ru  </vt:lpstr>
      <vt:lpstr>There is…</vt:lpstr>
      <vt:lpstr>Drug Design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Conclusion</vt:lpstr>
      <vt:lpstr>Слайд 18</vt:lpstr>
    </vt:vector>
  </TitlesOfParts>
  <Company>Samsung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Telemedicine System for Image      State Research Center of Virology and Biotechnology “VECTOR”   Vladimir Gorodetski  </dc:title>
  <dc:creator>Ludmila Vinogradova</dc:creator>
  <cp:lastModifiedBy>YUVK</cp:lastModifiedBy>
  <cp:revision>104</cp:revision>
  <dcterms:created xsi:type="dcterms:W3CDTF">2001-08-17T10:51:19Z</dcterms:created>
  <dcterms:modified xsi:type="dcterms:W3CDTF">2016-05-22T15:34:10Z</dcterms:modified>
</cp:coreProperties>
</file>