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0" r:id="rId4"/>
    <p:sldId id="261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70" r:id="rId14"/>
    <p:sldId id="269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7197" autoAdjust="0"/>
  </p:normalViewPr>
  <p:slideViewPr>
    <p:cSldViewPr snapToGrid="0">
      <p:cViewPr varScale="1">
        <p:scale>
          <a:sx n="40" d="100"/>
          <a:sy n="40" d="100"/>
        </p:scale>
        <p:origin x="18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4575-24DD-4E77-BED4-268BDBA5000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90E39-0D63-4852-9BD4-35BE9FEE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активных</a:t>
            </a:r>
            <a:r>
              <a:rPr lang="ru-RU" baseline="0" dirty="0" smtClean="0"/>
              <a:t> </a:t>
            </a:r>
            <a:r>
              <a:rPr lang="en-US" baseline="0" dirty="0" smtClean="0"/>
              <a:t>IT </a:t>
            </a:r>
            <a:r>
              <a:rPr lang="ru-RU" baseline="0" dirty="0" smtClean="0"/>
              <a:t>компаний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Bluemix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0E39-0D63-4852-9BD4-35BE9FEEBE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50000"/>
              </a:schemeClr>
            </a:gs>
            <a:gs pos="10000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тенденции развития </a:t>
            </a:r>
            <a:r>
              <a:rPr lang="en-US" dirty="0" smtClean="0"/>
              <a:t>IT STARTUP </a:t>
            </a:r>
            <a:r>
              <a:rPr lang="ru-RU" dirty="0" smtClean="0"/>
              <a:t>Сообщества в КАЗАХСТАНЕ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Директор по Развитию Продукта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TOO BIZMO CUBES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/>
              <a:t>В</a:t>
            </a:r>
            <a:r>
              <a:rPr lang="ru-RU" smtClean="0"/>
              <a:t>НС </a:t>
            </a:r>
            <a:r>
              <a:rPr lang="ru-RU" dirty="0" smtClean="0"/>
              <a:t>ИИВТ</a:t>
            </a:r>
          </a:p>
          <a:p>
            <a:r>
              <a:rPr lang="ru-RU" dirty="0" smtClean="0"/>
              <a:t>К.т.н. Пак Александр Александрович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9" y="1342839"/>
            <a:ext cx="11431595" cy="4763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754" y="309489"/>
            <a:ext cx="76387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Almaty </a:t>
            </a:r>
            <a:r>
              <a:rPr lang="en-US" sz="4300" dirty="0" err="1" smtClean="0"/>
              <a:t>TechGarden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89016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" y="112279"/>
            <a:ext cx="8534400" cy="1507067"/>
          </a:xfrm>
        </p:spPr>
        <p:txBody>
          <a:bodyPr/>
          <a:lstStyle/>
          <a:p>
            <a:r>
              <a:rPr lang="ru-RU" dirty="0" smtClean="0"/>
              <a:t>ПАРТНЕРЫ </a:t>
            </a:r>
            <a:r>
              <a:rPr lang="en-US" dirty="0" smtClean="0"/>
              <a:t>STARTUP </a:t>
            </a:r>
            <a:r>
              <a:rPr lang="ru-RU" dirty="0" smtClean="0"/>
              <a:t>СООБЩЕСТВА</a:t>
            </a:r>
            <a:endParaRPr lang="en-US" dirty="0"/>
          </a:p>
        </p:txBody>
      </p:sp>
      <p:pic>
        <p:nvPicPr>
          <p:cNvPr id="3074" name="Picture 2" descr="https://techgarden.kz/sites/default/files/styles/partners_page/public/almatyinvest_logo.jpg?itok=nw9ylkq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19" y="315956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echgarden.kz/sites/default/files/styles/partners_page/public/dellemc.png?itok=a9uSMYZ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22" y="2210860"/>
            <a:ext cx="1857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echgarden.kz/sites/default/files/styles/partners_page/public/ibm_logo.png?itok=q6VMyQ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99" y="2172761"/>
            <a:ext cx="18573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echgarden.kz/sites/default/files/styles/partners_page/public/logo_bank_astana.png?itok=NfsSNBZ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72" y="3274015"/>
            <a:ext cx="2009873" cy="11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echgarden.kz/sites/default/files/styles/partners_page/public/logo-9.png?itok=_FDxMrk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99" y="4924791"/>
            <a:ext cx="18573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techgarden.kz/sites/default/files/styles/partners_page/public/skolkovo.png?itok=9y-SdGG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98" y="3555967"/>
            <a:ext cx="18573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techgarden.kz/sites/default/files/styles/partners_page/public/siemens_logo.png?itok=CZRtS8P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55" y="2255740"/>
            <a:ext cx="18573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8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5433"/>
            <a:ext cx="8534400" cy="1507067"/>
          </a:xfrm>
        </p:spPr>
        <p:txBody>
          <a:bodyPr/>
          <a:lstStyle/>
          <a:p>
            <a:r>
              <a:rPr lang="en-US" dirty="0" smtClean="0"/>
              <a:t>IT STARTUPS</a:t>
            </a:r>
            <a:endParaRPr lang="en-US" dirty="0"/>
          </a:p>
        </p:txBody>
      </p:sp>
      <p:pic>
        <p:nvPicPr>
          <p:cNvPr id="4098" name="Picture 2" descr="https://techgarden.kz/sites/default/files/styles/startup_logo/public/logo_black.jpg?itok=HMliNV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56" y="403750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echgarden.kz/sites/default/files/styles/startup_logo/public/logotip_relog_2_15.png?itok=cLgpEC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24" y="4037500"/>
            <a:ext cx="1333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86134" y="2027790"/>
            <a:ext cx="2311375" cy="956603"/>
            <a:chOff x="6907236" y="1153550"/>
            <a:chExt cx="2311375" cy="956603"/>
          </a:xfrm>
        </p:grpSpPr>
        <p:sp>
          <p:nvSpPr>
            <p:cNvPr id="5" name="Rectangle 4"/>
            <p:cNvSpPr/>
            <p:nvPr/>
          </p:nvSpPr>
          <p:spPr>
            <a:xfrm>
              <a:off x="6907236" y="1153550"/>
              <a:ext cx="2311375" cy="95660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4" name="Picture 8" descr="http://www.idocs.kz/static/img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48" y="1334623"/>
              <a:ext cx="1581150" cy="58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https://techgarden.kz/sites/default/files/styles/startup_logo/public/logo_very_big_1.png?itok=zg8feKd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6" y="1853143"/>
            <a:ext cx="1333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ruRF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52" y="5334854"/>
            <a:ext cx="33432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8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fb-s-c-a.akamaihd.net/h-ak-xat1/v/t1.0-9/12032996_943879258983437_7822083907327392994_n.png?oh=4f73f991afaddf53fbdf169b42091630&amp;oe=58F54376&amp;__gda__=1488101674_264a31fbf8036f3dadef9ab2c66d0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3" y="566864"/>
            <a:ext cx="8059957" cy="4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fb-s-d-a.akamaihd.net/h-ak-xta1/v/t1.0-9/1546211_904592089590301_7154031100292400766_n.jpg?oh=2357f51c0e52324043a9f5dc5c04cd43&amp;oe=58B52294&amp;__gda__=1487982941_e2b7d40d2a1b2965e12bd69513fdcea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s://fb-s-d-a.akamaihd.net/h-ak-xta1/v/t1.0-9/1546211_904592089590301_7154031100292400766_n.jpg?oh=2357f51c0e52324043a9f5dc5c04cd43&amp;oe=58B52294&amp;__gda__=1487982941_e2b7d40d2a1b2965e12bd69513fdce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80" y="3426106"/>
            <a:ext cx="4275748" cy="32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1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nails-visually.netdna-ssl.com/big-data_50291c3b16257_w1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2" y="156178"/>
            <a:ext cx="10592974" cy="67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6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" y="832215"/>
            <a:ext cx="8508416" cy="50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61" y="323295"/>
            <a:ext cx="8534400" cy="1507067"/>
          </a:xfrm>
        </p:spPr>
        <p:txBody>
          <a:bodyPr/>
          <a:lstStyle/>
          <a:p>
            <a:r>
              <a:rPr lang="ru-RU" dirty="0" err="1" smtClean="0"/>
              <a:t>СпасИБО</a:t>
            </a:r>
            <a:r>
              <a:rPr lang="ru-RU" dirty="0" smtClean="0"/>
              <a:t>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1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1371600"/>
            <a:ext cx="6886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21" y="1162071"/>
            <a:ext cx="84867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5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879" y="1485240"/>
            <a:ext cx="83343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38125"/>
            <a:ext cx="83915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188" y="1460763"/>
            <a:ext cx="2370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Franklin Gothic Medium Cond" pitchFamily="34" charset="0"/>
              </a:rPr>
              <a:t>Сервисная поддержка</a:t>
            </a:r>
            <a:endParaRPr lang="ru-RU" sz="20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5300" y="2054647"/>
            <a:ext cx="428848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ru-RU" dirty="0">
                <a:latin typeface="Franklin Gothic Book" pitchFamily="34" charset="0"/>
              </a:rPr>
              <a:t>                 </a:t>
            </a:r>
            <a:endParaRPr lang="ru-RU" dirty="0" smtClean="0">
              <a:latin typeface="Franklin Gothic Book" pitchFamily="34" charset="0"/>
            </a:endParaRPr>
          </a:p>
          <a:p>
            <a:pPr>
              <a:tabLst>
                <a:tab pos="228600" algn="l"/>
              </a:tabLst>
            </a:pPr>
            <a:r>
              <a:rPr lang="en-US" sz="1600" b="1" dirty="0" smtClean="0">
                <a:solidFill>
                  <a:schemeClr val="bg1"/>
                </a:solidFill>
                <a:latin typeface="Franklin Gothic Book" pitchFamily="34" charset="0"/>
              </a:rPr>
              <a:t>1 .</a:t>
            </a:r>
            <a:r>
              <a:rPr lang="ru-RU" sz="1600" b="1" u="sng" dirty="0" smtClean="0">
                <a:solidFill>
                  <a:schemeClr val="bg1"/>
                </a:solidFill>
                <a:latin typeface="Franklin Gothic Book" pitchFamily="34" charset="0"/>
              </a:rPr>
              <a:t>Информирование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</a:rPr>
              <a:t>аналитические справки</a:t>
            </a:r>
            <a:endParaRPr lang="ru-RU" sz="1600" dirty="0">
              <a:solidFill>
                <a:schemeClr val="bg1"/>
              </a:solidFill>
              <a:latin typeface="Franklin Gothic Book" pitchFamily="34" charset="0"/>
            </a:endParaRP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 бесплатные тренинги и семинары 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</a:rPr>
              <a:t>инструктивные материалы </a:t>
            </a:r>
            <a:endParaRPr lang="ru-RU" sz="1600" dirty="0">
              <a:solidFill>
                <a:schemeClr val="bg1"/>
              </a:solidFill>
              <a:latin typeface="Franklin Gothic Book" pitchFamily="34" charset="0"/>
            </a:endParaRPr>
          </a:p>
          <a:p>
            <a:pPr algn="l"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</a:p>
          <a:p>
            <a:pPr algn="l"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                    </a:t>
            </a:r>
            <a:r>
              <a:rPr lang="en-US" sz="1600" b="1" dirty="0" smtClean="0">
                <a:solidFill>
                  <a:schemeClr val="bg1"/>
                </a:solidFill>
                <a:latin typeface="Franklin Gothic Book" pitchFamily="34" charset="0"/>
              </a:rPr>
              <a:t>2. </a:t>
            </a:r>
            <a:r>
              <a:rPr lang="ru-RU" sz="1600" b="1" u="sng" dirty="0" smtClean="0">
                <a:solidFill>
                  <a:schemeClr val="bg1"/>
                </a:solidFill>
                <a:latin typeface="Franklin Gothic Book" pitchFamily="34" charset="0"/>
              </a:rPr>
              <a:t>Поиск </a:t>
            </a:r>
            <a:r>
              <a:rPr lang="ru-RU" sz="1600" b="1" u="sng" dirty="0">
                <a:solidFill>
                  <a:schemeClr val="bg1"/>
                </a:solidFill>
                <a:latin typeface="Franklin Gothic Book" pitchFamily="34" charset="0"/>
              </a:rPr>
              <a:t>покупателей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</a:rPr>
              <a:t> торговые </a:t>
            </a: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миссии за рубежом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специализированные выставки за рубежом 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национальные стенды за рубежом 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тендера гуманитарных организаций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презентация торговых знаков за рубежом </a:t>
            </a:r>
          </a:p>
          <a:p>
            <a:pPr algn="l">
              <a:tabLst>
                <a:tab pos="228600" algn="l"/>
              </a:tabLst>
            </a:pPr>
            <a:endParaRPr lang="ru-RU" sz="1600" dirty="0">
              <a:latin typeface="Franklin Gothic Book" pitchFamily="34" charset="0"/>
            </a:endParaRPr>
          </a:p>
          <a:p>
            <a:pPr algn="l">
              <a:tabLst>
                <a:tab pos="228600" algn="l"/>
              </a:tabLst>
            </a:pPr>
            <a:r>
              <a:rPr lang="ru-RU" sz="1600" dirty="0">
                <a:latin typeface="Franklin Gothic Book" pitchFamily="34" charset="0"/>
              </a:rPr>
              <a:t>              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886325" y="1535113"/>
            <a:ext cx="381952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latin typeface="Franklin Gothic Book" pitchFamily="34" charset="0"/>
              </a:rPr>
              <a:t>                     </a:t>
            </a:r>
            <a:endParaRPr lang="ru-RU" sz="1400" dirty="0" smtClean="0">
              <a:latin typeface="Franklin Gothic Book" pitchFamily="34" charset="0"/>
            </a:endParaRPr>
          </a:p>
          <a:p>
            <a:r>
              <a:rPr lang="ru-RU" sz="1400" dirty="0" smtClean="0">
                <a:latin typeface="Franklin Gothic Book" pitchFamily="34" charset="0"/>
              </a:rPr>
              <a:t> </a:t>
            </a:r>
            <a:r>
              <a:rPr lang="en-US" sz="1400" dirty="0" smtClean="0">
                <a:latin typeface="Franklin Gothic Book" pitchFamily="34" charset="0"/>
              </a:rPr>
              <a:t>   </a:t>
            </a:r>
            <a:endParaRPr lang="en-US" sz="14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Book" pitchFamily="34" charset="0"/>
              </a:rPr>
              <a:t>     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     </a:t>
            </a:r>
            <a:r>
              <a:rPr lang="en-US" sz="1600" b="1" dirty="0" smtClean="0">
                <a:solidFill>
                  <a:schemeClr val="bg1"/>
                </a:solidFill>
                <a:latin typeface="Franklin Gothic Book" pitchFamily="34" charset="0"/>
              </a:rPr>
              <a:t>3. </a:t>
            </a:r>
            <a:r>
              <a:rPr lang="ru-RU" sz="1600" b="1" u="sng" dirty="0" smtClean="0">
                <a:solidFill>
                  <a:schemeClr val="bg1"/>
                </a:solidFill>
                <a:latin typeface="Franklin Gothic Book" pitchFamily="34" charset="0"/>
              </a:rPr>
              <a:t>Возмещение </a:t>
            </a:r>
            <a:r>
              <a:rPr lang="ru-RU" sz="1600" b="1" u="sng" dirty="0">
                <a:solidFill>
                  <a:schemeClr val="bg1"/>
                </a:solidFill>
                <a:latin typeface="Franklin Gothic Book" pitchFamily="34" charset="0"/>
              </a:rPr>
              <a:t>50 % затрат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экспортеров, понесенных при выводе продукции на внешние рынки.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</a:rPr>
              <a:t> 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Franklin Gothic Book" pitchFamily="34" charset="0"/>
              </a:rPr>
              <a:t>                       Виды затрат: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реклама отечественной продукции за   </a:t>
            </a:r>
          </a:p>
          <a:p>
            <a:pPr algn="l">
              <a:buClr>
                <a:srgbClr val="0072A5"/>
              </a:buClr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  рубежом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участие в зарубежных выставках и </a:t>
            </a:r>
          </a:p>
          <a:p>
            <a:pPr algn="l">
              <a:buClr>
                <a:srgbClr val="0072A5"/>
              </a:buClr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   ярмарках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выпуск каталога 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содержание представительства за </a:t>
            </a:r>
          </a:p>
          <a:p>
            <a:pPr algn="l">
              <a:buClr>
                <a:srgbClr val="0072A5"/>
              </a:buClr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  рубежом: </a:t>
            </a:r>
            <a:r>
              <a:rPr lang="ru-RU" sz="1600" i="1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аренда офиса, торговых </a:t>
            </a:r>
          </a:p>
          <a:p>
            <a:pPr algn="l">
              <a:buClr>
                <a:srgbClr val="0072A5"/>
              </a:buClr>
              <a:defRPr/>
            </a:pPr>
            <a:r>
              <a:rPr lang="ru-RU" sz="1600" i="1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  помещений и склада 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регистрация товарного знака</a:t>
            </a:r>
          </a:p>
          <a:p>
            <a:pPr algn="l">
              <a:buClr>
                <a:srgbClr val="0072A5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  сертификация продукции </a:t>
            </a:r>
            <a:endParaRPr lang="ru-RU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7" name="Picture 4" descr="Картинки по запросу service icon"/>
          <p:cNvPicPr>
            <a:picLocks noChangeAspect="1" noChangeArrowheads="1"/>
          </p:cNvPicPr>
          <p:nvPr/>
        </p:nvPicPr>
        <p:blipFill>
          <a:blip r:embed="rId2"/>
          <a:srcRect l="4091" t="7885" r="9248" b="9315"/>
          <a:stretch>
            <a:fillRect/>
          </a:stretch>
        </p:blipFill>
        <p:spPr bwMode="auto">
          <a:xfrm>
            <a:off x="495300" y="1428750"/>
            <a:ext cx="857251" cy="78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Картинки по запросу service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1457777"/>
            <a:ext cx="809626" cy="771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850" y="540640"/>
            <a:ext cx="8458200" cy="44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Государственная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поддержка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несырьевого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 экспорта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111" y="1465810"/>
            <a:ext cx="258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Franklin Gothic Medium Cond" pitchFamily="34" charset="0"/>
              </a:rPr>
              <a:t>Финансовая поддержка </a:t>
            </a:r>
            <a:endParaRPr lang="ru-RU" sz="20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6718" y="989305"/>
            <a:ext cx="1571625" cy="5238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Российская Федерация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0831" y="3784460"/>
            <a:ext cx="1214437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Китай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1238" y="4492588"/>
            <a:ext cx="2357438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Страны Центральной Азии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2315" y="4371052"/>
            <a:ext cx="714375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Иран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8362" y="4955913"/>
            <a:ext cx="1543050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ОАЭ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9" name="Прямая со стрелкой 51"/>
          <p:cNvCxnSpPr/>
          <p:nvPr/>
        </p:nvCxnSpPr>
        <p:spPr>
          <a:xfrm rot="16200000" flipH="1">
            <a:off x="7276169" y="3929504"/>
            <a:ext cx="503714" cy="462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52"/>
          <p:cNvCxnSpPr/>
          <p:nvPr/>
        </p:nvCxnSpPr>
        <p:spPr>
          <a:xfrm flipV="1">
            <a:off x="7660877" y="2651789"/>
            <a:ext cx="502475" cy="10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317"/>
          <p:cNvSpPr/>
          <p:nvPr/>
        </p:nvSpPr>
        <p:spPr>
          <a:xfrm>
            <a:off x="1838752" y="132612"/>
            <a:ext cx="8667749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72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Поиск покупателей</a:t>
            </a:r>
          </a:p>
          <a:p>
            <a:pPr algn="ctr"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Страны для проведения </a:t>
            </a:r>
            <a:r>
              <a:rPr lang="ru-RU" sz="1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мероприятий по продвижению казахстанской продукции на 2016 </a:t>
            </a:r>
            <a:r>
              <a:rPr lang="ru-RU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г.</a:t>
            </a:r>
            <a:endParaRPr lang="ru-RU" sz="1600" b="1" kern="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12" name="Picture 5" descr="http://dic.academic.ru/pictures/wiki/files/50/220px-Flag-map_of_the_People's_Republic_of_Chi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1477" y="3139899"/>
            <a:ext cx="1400175" cy="11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thumbs.dreamstime.com/thumb_202/1193933396E030I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753" y="5175914"/>
            <a:ext cx="1372685" cy="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http://fs154.www.ex.ua/show/41583813/41583813.png?8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0744" y="2183518"/>
            <a:ext cx="377670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3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6" name="AutoShape 15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7" name="AutoShape 17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8" name="AutoShape 19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9" name="AutoShape 21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" name="AutoShape 23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1" name="AutoShape 25" descr="data:image/jpeg;base64,/9j/4AAQSkZJRgABAQAAAQABAAD/2wCEAAkGBxQHEhUUEhIWFBUWFhUXGBUVFxYcHRYaHBoZHB0VGB0YKCogHBslIBofLTEkJjUtLi8uGCEzODMsODQyLisBCgoKDg0OGxAQGzQmICQsMDA0NzQzMjQtLCw3LywsLCwyNDc0LC8vLTAtNC8wLyw0LCwuLDQ0LDQ0LywtLywsLP/AABEIAK0BJAMBEQACEQEDEQH/xAAcAAEAAgMBAQEAAAAAAAAAAAAABQYDBAcCAQj/xABFEAACAQIEBAMECQMBAg8AAAABAgMAEQQFEiEGEzFRByJBFTJhoRQXI0JUcYGT0mKRklIkMwgWNENEY3N0gqKxsrPC4f/EABsBAQACAwEBAAAAAAAAAAAAAAADBAIFBgEH/8QAOxEAAgEDAAUKBAYBBAMBAAAAAAECAwQREhYhMWEFBhNBUVKRodHScYGx4RQiU6LB8DJCYrLxIzM1JP/aAAwDAQACEQMRAD8A7jQCgFAKAUAoBQCgFAKAUAoBQCgFAKAUAoBQCgFAKAUAoBQCgFAKAUBixGJTDW1uqamVF1EDUzGwUX6sT0FAZaAw4vFpglLyusai3mdgo32AudtzQFJwCrxTDJMCXxikFUkLxtg1ZtUaIpFo5eVa7D3j1JSwAFqwGbHEyGKSCSF9OsBzEQ6ggFlMbNsCQPNY/CgJKgFAKAUAoBQCgFAKAUAoBQCgFAKAUAoBQCgFAKAUAoBQCgFAKAUAoBQCgFAVnP8AIHx+JSVVR1P0cEud4OTPzi0Ysb8weVrEf7uPr6ASeY5tyH5MKc7EFdXLvZUU3Akmax0ISDbYs1jpBsbAeMFk1nEuIfnzehIskW1iIY9wg3N2N3INixFgANKTGqhXDYARxsZXWRliOiIKGaRrDSrOWAXrsz3N7aSBJ5TlKZYGI80jm8kzAa5WuTdiPQXNl6KNgAKAkKAUAoBQCgFAKAUAoBQCgFAKAUAoBQCgFAKAUAoBQCgFAKAUAoBQCgFAKAUBoZ1jWwUf2YBlciOJT0MjXtf+lQCzW30o1Aesoyxcrj0qSzE6pJG9+VyADI59WNvyAAAAAAAG7QFZ4njiykJOjGKRsTAPK7Ksmp1EgdbhGvGH3NztcXNgQN1+IlAJGHxLWFz9g6+X/XeTSOm+m+r+m+1ASmGxC4tFdDqR1VlPdSLg/wBjQGWgFAKAUAoBQCgFAKAUAoBQCgFAKArvHGOxGBgQ4ZSWaVFciwKIQ121FXC7gblW2PS5BAELHxZisBATNCsj85kR2vCDEqI7SETBDIw1MPKqh+WSAooCycPZ6mbRQkyRCWSIS8pJEY6drsACTp3He17XoCYoBQCgFAKAUAoBQCgFAKAUAoCB4gYTyxRpHK0yq8qvE8a8obJ5tZsQ+o2BDA6GOxAoCSydJUhQTnVJY6j5T6mwJUKCQLXIAFxQG5QCgIfipA0HmGqMSw81T0aMyKHD90CkkjoQpBuCRQExQCgFAKAUAoBQCgFAKAUAoBQCgFAKAUBF5/kEPECKk4YhSxGlmXqpU+78CaAxZdwzBlziRNZYM7+aRiDI4IeUjpqYH8h6AUBM0AoCrZDnMk8kTSSq0eMSSSJPKph0ldMYHvNqRgWvuro3obKBaaAUAoBQCgIXM+KcNl5ddZkkT3ooQXZTtYPp2juWXdyo8wuRQGjkud4jNZk8qrEVZmQRT+UW8t5pAqlySLoqnTZtzsaAtFAY8TOuFRnkYIiAszMQAqgXLEnoAKAiH4ohhGp0mjQmyO8LgSH0VVtr1G3lBALGwF7i4GXh3BtFGZZVInntJKCblDbywgjbTGPKLbE6m6sSQJagFAKA18xwa5hFJE4ukiPGw/pYFT8jQGvkGLbHYeJ3tzNIEgHQSL5ZFH5OGH6UBIUAoBQCgFAKAUAoBQCgFAKAUAoBQCgFAKAUAoCh55la5dHmP+waueJZUniSI3Zoh724dXEik6rW3DXvewErkWY4iCWKHFSxSNPEZU0LpaMqqFkZbklLs2lvTSASSRcCz0AoBQGlnWFbHYeaNGKO8UiK6kgqzKQGBG4INAVX2FHmGhRhZcN5ubiJZHbUBaMNCHDsJA4jQHcoFS+zaaAseW5/BmTmONm1BOZZ45U1JfTzELqA639VuOh6EUBpY7ikQgvFBLiIkaNXliUsLs4U8oKC02m920AgWIuWBAAySytnjxqIZEgDCSR5V0czTukQRiJB5rMSwAslt77ATtAKAUAoDDPi48OUV5FUudKBmALta+lQept6CgMWb432bBLLpL8tGcICAXIBIUE7Ak7frQGrkOBlwXNMhQCSQyCKO5WIsBrAY2Lanu17DdjQErQCgFAKAUAoBQCgFAQhxWJzJn+jtDEkcjR65Y3lMmmwayq8eizXHVvdOwoD7keZS4ubExSqpEDRpzVUoHdk1soVmY+VWQ3vvrt6UBNUAoBQHieZcOpd2CqoJZmIAUDckk7ADvQEOc7kmVpIoAIl352Il5Kso6uo0swT4sBe1xtYkCNl4kfEIGilgsbbwR4jF3HZeWEFz36DrY0BY8qaV4YjOFWYohkVegew1Abna9/U/maA2qAUBixUC4pGRxdXVlYXIuCLEXG42NAU6TBzq0wy60XIlijZbx3nbTHJJJO8iu7fZsqruGJLEm2kgCYw2fTTRiU4GdUIDENo5oBtc8oHVt/p9422W9gQJnCYlcYiyRsGR1VlYdGVhcMPgQaAy0AoD4y6hY9DtQFPwnD+Hwk/0Z9fK5cbIjsxGJYB1bnO285RVX7NiVVSvl2FgLgqhBYCwGwA9KA+0AoBQCgFAVTivK2fEYbELJYq6xrqAIidtQEgH3lYsFdDYkBGVkZfMBh4jnkzzCQokjQSzYgwMsWkk6TIktjIPdQK0gOxPKAFiRQFvjBAFzc2Fza1z3t6UB6oBQCgFAKAUAoBQFenmPEUipEzDDIS0sqM6c5h7sMTqQSgPmd1NvKEubuFA2uHsZBKJYsPGUWCRkN1sHJ8zSJfdgXLAserK3XqQPkq/RsdGy7CaGRX3O7RMhjIHQHS8lz1IC9hQExQCgNTMsxjy1Q0hPmOlVVWZnaxOlFUEsbKTYegJ6CgK7jDLiZF+kIsrnzwYFekdiLTYqQkqdOxuBZTfSJWCmgJeDJ+cQ+KfnuDqCkARxn05adx6M+phvYi9qAlqAUAoCPzPNRgCqBHlle+iKPTqIFtTksQqoLi7EgbgC5IBA0PoGNxZ1tilw51H7GNFkQR2tuzgM0t99XujpobqQJHJsqjyWJYoVsq9TYXdvV3IAux6k+tAZcyxq5dG0j3IW2y7lmJAVFHqzMQAPUkUBq5PH7KwsQmKIUjXWdXlU23AY28oO19ulAa2c8Qx4fBPiYZ4WWx0SXDoxvp8oUjmEG9kU3Yiw3oDBmAxeVI+JOIE3LDM+HWHSrxgXPLtrkEw9Dcq1tOlb6lAztxDz48LJh4+YuK3Qs2iwMZkF7g7lVO3woD7luTO7x4jFSNJMqtpj8higZ/e5VlUlgPKHa7aS3TURQE3QCgFAKAUBjxM30dGcgnSpayi5NhewHqaArUeU4jNI0kbEj7V4J3jKmSNNEiSIsBBUrYKAWNw1tWkXIIGSHCnEfScNqCSRSjEQP1KiUmRZCNtuaJVK+qqR0JoD3h+I5FP2+EkhQaUeTzMFkIubBVu0INxzOnTYA3AE3g8XHjV1ROrrcjUpBFxsRt6igM9AKAUAoBQCgIPO5WxsyYSOQIJIpnlYAlxGpjTQhBGhmMmzG9tBsL7gDdzDGJk0S6UJ92OKGMC7tayxoOg2HU2CqpJsASAK/l0R4aPOmkQpKZRiHVrph3aeWZLk2tGvOdC5t0jJCi+kDfzjEpiMTgVRlZue8lgQSIxhpwXsN9N2UX6ecUBsTZ+sWJ5GglRy1aYEaUkk1aIX7MQB/ml7aluBMUBDcQt9GbDz76IZSZSATaNo5ELWG9gzISfRQx6UB44VK4hZprhnkxEwLg3uiSMsQU9NIjCkAbXYnqSSBOUBGZhnS4OQRiOSVtIdxEoblISQHcXBsxUgBQWOlrCwNgNjBZnDjrcuVWLRpKFBGrlv7rlT5gD6XHpQGrPm7CVoosNJLoC6nDRKgLC4TzsGJtY7Ajcb0BjyPBypLiZp0RWlePl2bUyxLGoEbGwAAcyMAL/wC8NATNAKArWew4rHYlEij0RxrqE7FCokbUpbRfUzIl9KkaS0lyRpFwNrA8LYfByc2zySWHmmdpPNveUB7hZGFgSLeVVAsBagNzD5Lh8NIZUgjEhLHWFFxqN20n7uo7m1rnc70Bv0BEy8OYd5FlCFGV+ZaN5EVn/wBbohCO2/VgTvQEtQCgFAKAUAoBQEBw5jIsH/sZdFlhZ444iQGaJbNGUU7sojZASNrqw9KA2ccOTi8Oy9XEsTD+nTzA576WUAf9saAlqAr+GlfI5lhdQ0eIxExjkD+cM4lnZXRh7o0sAVJ207AC9AWCgOYZ9l03DE8YweCllV5ldZcM7LZQ4ZocUqjTKAC4RnI8sluq6jYo06UoSc56LS2LGdLhnqPG2dPquempmmZw5RGZZ5UiQfedgBfsL9Sew3NepNvCW0HJsX45Wk+ywV4gery2dh3sFIU/qa6SlzXup09KUkn2bfPs8yF1o5IPLPEnDYWFY5MuaYi+p5Z7mQkkl2GkgE9dI2F7DYVNQ5q1ZwUqk9F9mM+eTx11nYSmX+MOHywaYMqSJe0ciKP7LGKm1Rl+r+37nnT8D5jvGVMY0LHBMvKlEgImBO6OjAAqBfS561FW5qVYwbp1E32Yx55Z6q660Q+R+J3sfDmCOBoyzQEvEyfchSOS2tWALmIG5Df7x/UAmN81rhVIx0lotbX2Psx18H9Ot06wbWD8Vly8sYsK4VkkDIXhF3NtMmpI1YEb33Pvd6zrc1K0UujqJ7etYwu3r8Aq660YMB4hYfBwX+jStOssbLGZmEB0qp5rqDYycwF/duWIJY1A+bF10/RprR732znP9ye9NHGTePjjiR/0SH/J6sT5qThFydXd2Rbf1POn4HReGeOoMxiBxOJwcUx8xjjxKOApAtdjYat9wL279uXnTlHbh46m1j++JNk943jbL8hmiw7OsYmj5yyIo5NnY2Yuu3mIJ1dNrkis6dtVqQlUhFtR38A2k8G7xrnpyLAS4mPSxUJpuRY6mVbr6E2a47m1Y0KTrVY01/qaXiw3hZOX5Z4mjEg4eHDSJJOSXnaYPJI2nfoigOwUIpFlS4IWy6a3vKPN+Vnbut0mcY6sb3jtZFCrpPGCtf8AHFmAnGi32EU2H5jKzRp92HTp0wsGCafOwMKs19RNQT5G0LmNCc8KWMSxsbfUtv8AX8mZKpmOUTuT+Lpy13YwPLr94M6i+kKEkLhff0DSwtY8tGFjqBurmtX6bQc/y4zpY6+zGc/PcYdOsEr9ei/gD++P4VZ1Rl+r+37nnT8B9ei/gD++P4U1Rl+r+37jp+A+vRfwB/fH8Kaoy/V/b9x0/AfXov4A/vj+FNUZfq/t+46fgPr0X8Af3x/CmqMv1f2/cdPwH16L+AP74/hTVGX6v7fuOn4D69F/AH98fwpqjL9X9v3HT8B9ei/gD++P4U1Rl+r+37jp+A+vRfwB/fH8Kaoy/V/b9x0/AfXov4A/vj+FNUZfq/t+46fgPr0X8Af3x/CmqMv1f2/cdPwH16L+AP74/hTVGX6v7fuOn4D69F/AH98fwpqjL9X9v3HT8B9ei/gD++P4U1Rl+r+37jp+Bt5X4wyZvIIsPlkksh6KkwO3cnRZR8TYVSveQaVnDSrV8di0dr+CyZRquW5E/wAC5ueNJGxsmH5IhPJiRjch7EySE2G+lwo28t5BfzEVorinTpyShLSWE92MZ243vd17d5Km3vLJxHgWxkWqNQ00REsO+k61N9Ab7ocXU+hDkHaoD05rP43fR2ZHy9lZSVZWmsVINiCCmxFdVb82o3FNVKVdNP8A2/cgdbDw0RmYeM3NkjmTB6XiDizTXVkfSWXZRpbyCzb232N6yrc1Z06cpqqnhN7vuFXy9x3BG1gHuL1yZOfaAUBwPx5zGabGxwONMMcYeOxPnL7M59LgrpA9LE/ersOalCm5VKr/AMlhfBPr+e75cSvXb2I5lXbFYUAoBQCgFAKAUArxoGSad59Ot2fSqoupmbSi+6i36KPQDYXqra2NC1z0McZeXx8TKUnLeWo8SLmWUNg8Qx5uGeN8KdTeZCwVoyOjFAxtfovT3TflqnJ0rLlWnUpL8k5dm7O9cO1cM9hOp6UGmavA2Flklnmw9zNh8NNJGqjUxZgIrqvUlRKW26FVq3zmrRxRoz2RlLLfYlsf1z8jGit7K7JEYCVZSrLsVYEFfgQdxW/ta1CtTXQSTitmzqwRSTT2nmrRiKAUAoBQCgFAKAUAoBQCgFAKA+gX2G57D1+AqOrVhSg5zeEt56lnYjung1wNLkt8ZiCyPJHpSHzKVQm7c5WAOokLYelu52+b8tcqfjqq0ViMc448e3bs2FynDRR1StKSCgKjxh4d4Tikl3UxTkD7aPYmwsNYPlfoBvvYWBFXbPlC4tJZoyxw6n8v538TGUFLecX4r8M8bw9dtH0iEf8AOQgmw/rT3l/S4Heuws+clvXXR3K0W/nF+nz2cSvKi1tR0nwy4+XE4FVxb3kiYxh+pkQKpVmPfzWv66b+tclyrawtbhwpvMWsrr2Pj1k8JOS2nTa15mKA/O/jTxGud40RRqNOE5kZf1dyV1j8lK2Hx1V2vNexnGLuW9ktiXbt3v5rZ8ytXl/pOfV2JXFAKAUAoBQCgFAKAUBlwuGfGNpijeRrE6UVmNh1NlHQVSub+hbSSrSxndvx47jKMXLcWuLK14cwU0mKLJiMVFy8Ph7EMIy6F5pR91TpsAeu+x9OYubp8qX1OnRjmnCSbfU9qy/hjYl1k8Y6EW3vZVpMSZI0jIFo2kKm29n0eQn/AEgqSPjI1dBbcnKhd1K8HhTSWMda6/6u0hlPMUjBW0MBQCgFAKAUAoBQCgFAKAUAoBQHTPAjKIswxkssilmw6I0f+lWYsNR/qAHl/MnqBbi+dleonCin+VrPxfHh2cfgizQS2s77XGlgUAoBQCgITF8IYDGuXkwWHd2N2ZoYySe5NtzQE3QHP/FXjWfhP6OIIydcgaR2U6Cq78kNawd9/iApNu2w5NsPxtV0lNReMrjwMJy0Vk/P2YYo46WSUixkkeQi97FmLWv69etfSeT7d29vClLeljYU5vLya9XTEUAoBQCgFAKAUAoBQHuGVoGDIxVgbhlJBB7gjcGoK9vTrw0KsU1xPU2tqPuInbEsXkdnY9WdizH8ydzXlva0beOjSikuH92hyb3mOrB4KAUAoBQCgFAKAUAoBQCgFAKAUB1r/g9LIZ8WQ32QjiDL3cs2g/oA/wDkK4XnZodPTx/lovPwzs/ktUNzO31yZOKAUAoBQCgFAUjxjlSDLZGfDrP5gq6ukLOGQT/mpbYd2FW7GjKtcQpxlotvGewxk8LJ+ba+tJYWCgK9AoBQCgFAKAUAoBQCgFAKAUAoBQCgFAKAUAoBQCgFAKAUAoBQHX/+Dwp5mNNvLpw9z8by2H9r1wfOzR/EU+3R/nZ/JaobmdYzXiDC5OyriMTFCzbqJHVbjvv6fHpXLxhKWdFZwTnLpfEQcM5nKpxgx+DntIShVvopYsAkZQkMqhRddtiD1vq2VrydUu6Ep0l+aG9dcs5818k/ituEpqL2nX8NOuKRXRgyOoZWBuGUi4IPYitWZmSgFAKAUBWPEbh2TijAvBE4R9SOAdlfSb6GPoD/AOoFWrK4/DXEKzWdF5x/fLiYyWVg/MOJgbCuyOLMjMjDsykgjb4ivqlrcRuKMasd0lnbvKMlh4MdWDwUAoBQCgFAKAUAoBQCgFAKAUAoBQCgFAKAUAoBQCgFAKAUAoCz8M8c4nheFosMI1LyiRpGXUWAVQIrHYLsbnr5trVzXKHIMr25lVnPCxhJL68M/wBRNGrorCRHcR8QS8SSLLOF5oTQzqLawGYgkDYWDW29AL1a5I5KlYOacsp4x4bfPy+J5UnpYMGTYP2tPBA85iR5NIYgsqF7C+m46sFBO3esOVYfhE76gvzrGl2Sju2rh29XwEHpflZa481zHwuxBw+sFB5hG12ikUk+dL2K3N72tuN71q6dpZcsU3Upro6i34+rWzKfbsfaSOUqbw9qOzcB8aJxjEXWGSJksGDAlCf+rkAs35bEdvWuUu7WVtVdKTTa7Hlf3gTxllZLTVY9FAKAwnFIpYF1uguw1Dyjrduw/OgPzTxxgYcXjp5MHIHhkfXcgga28zhb9V1E2PTew6V0PJvOuhY0egrJyxuxjYux5a6za23Nq7vIdLHEV/uym+O7cQfshu6/OthrzY9yfhH3Fj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eyG7r86a82Pcn4R9w1NvO/Hz9B7IbuvzprzY9yfhH3DU2878fP0Hshu6/OmvNj3J+EfcNTbzvx8/Q+HKGPqvzrGfPbk+cXGVObT2PZH3Hq5nXq/1x8/Q6xk8a+JOCODxbAYzDLqhn6ll6am9TvZXHrdW62tzNryjClcuvZ5ST3PfjseG9n/exmv5R5LrWclCth5Wxrd/G1fyb/h1xCvCiPl2YusEkDtodieWyP57azsLE3Gq2zKOoIHl9c0a1zKdNaOduH2vfjtWc+hXjaVuhVVLMe1dWOp9mzb/AFnT4ZVnUMjBlO4ZSCCO4I61XIT3QHG858UcVjIjHHAMLLcBpBIHKEOCQoKWPlBU39SbdN6dW8jHMUtp0ljzcrV1CrKS0Hh8WntfwfV8ShNqdpHaR2eVnZ2uAW1m7qdFrox6r09LVRlczctJbDq6PItrTpqlJaSTys42eCWzg8nqq5txQHzV+fW17GwNiQpPQEgE2PY1l0ctHSxsKzu6Cqqi5LTfV1nvDRNiwTEjygdeUjP/AOwGs40Kkt0WV6vK1lSWZVY/J5fgsmNHDi4Nx8Kjaa3l6E4zWYvKPVeGYoBQCgFAKAUAoBQCgFAKAUAoBQCgFAKAUAoDyzhOptesowlL/FZIa1xSorSqyUVxeD0AbBrHS19LWNmt10nobfCvZUpxWWiKjfW1aehTqJvgxWBbFAKAUBavC+YRZlCD99ZVH+Bb/wCtXrD/ADfwOV52L/8ANB/7v4Z0HxD4GHFK64XEWIVCgY30uu5CsRuLE3DC9rnY32v1aUamM9RyNjyhVtHLQeySw9uPg0+prqZNcJZFHkEASOPll7PJGJZJFWQqNQQyG+m4+F+tSJJLCKc5ynJyk8tk1XpifnrjfDrhMxxaKLAShrfGREkb/wAzmtRexxVPo3Nqq52KT/0tr+f5IWqh0AoD7GAzKCwQMyKWJAChmALEnYAA3udhbepKMFOaiyjylcSt7WdWG9LYd9Tg3CHBrgmjLwA6t3YMzEli5dCDcknpYWNrW2reaKxo42Hyx16jqOrpPSeXnr27yfSMRgKAAALADoB2rIiOT+LfDcWXCPFQoUDMI5ERRoACMwkso8tgtienSql3R045S2o6Lm7yj+GrOnOWIS/5dXoc6rUH0PJ8ZtIJPpXsYuTwjCrUjSg5yeEll/BF34Z8PHzmOXmvNhZkk06ZYgUK6VIZR5SdyQSGI2rZws4uC0lhnD3POWvC4k6ElKGzCa3bNvY9/wATcPhLiAdsVCR30OCf0ubf3NefgI94zXOyrj/1LxfoY4/CfFNq1YiBbe7YSNr+De7o/MavyorBd49lztqbNGkuO3f5LHmUjHYN8ukeKUAPGxRtJuLj1BIBII36DrVCtT6OeidVydeq8t1WSxnOz4PBgqMvCgFAKAUAoBQCgFAKAUAoBQHxjYGwubdO/wAKLeYTbUW0sv6ncvDbJ8LgsKkuHKyvIo5k9vMzfeSx3RVIto9Lb3Nyd/TjGMUobj5Pe169atKVf/Ls7OHAsGdZTFncTQzoHQ/3U+jKeoYdxWTSawyvTqSpyU4PDXWcM4v4Vl4Wfz+eFj9nP6H+h/RXH9m6j1C6m4tXB5jtX0PoHJHL1O6j0dZqM14PiuPavDhDJhZJEEiwytGRcSLFIUI7hgNJ/Sovw9XGdEvy5ZsVJxdVbP7v3HnDQNjGRIl1vIwVFH3ien6dz6AE1jTpuc9FFi8vKdtbyrSexLZx7F8yT4qyA8NYjkGTm/ZRyaiLe9qBFh6aka3wIG5BJmu6Maclo9Zq+b/KVW8pS6XfF+T2+X0weeE5zhsdhGGx+kRL+jtyz8nNLN4qoy5yQUuT5vscX5pfyfoutwfNxQCgKX4j8Ie3oubAi/SY9xawMy+sTE+vqt+hFrgE1DXpKrDBseS+UJWVdVFuexrtXqur7nEwb/8A7sfyNaSUXF4Z9Qo1Y1YKpDc1lfAE2rwkbSWWbAy+eSPmLhcQ6FSVZYJSHH9JAsQfQ9DVhWtV42Gnqcu2CUvzp4zs7eC6nn44P0LwzhHy/CYeKW3MjhiRrG+6qAd/XpW5W4+aSacm1uJOvTE8TRLOpVgGVgVZSLggixBB6gigKrnfh5gsxSyQrA6o6o0ICC5GxcLs1m33+Pc3wnThNYki1b3txbycqU2m9/E5rlnCWPy/FYdnwOsCdR5gjxkD3maxOldNyrMBuBYE2Bp0badKedjR0nKXLVrfWjp/mjJYa7G+tbHu+PxO71fORFAKA514gcBfThJicKsj4lnRjHrQK4sqt79rEKL9etV69vGom8bTc8lcsVbOcYt/+PO1Y+n/AGUXHcEY/BYd8Q8KqqAFkLhn03GpgI7rZRcne+3SqasZJNt+B0UudNGVSMKcdjay5bMLt2Z+qK/VE6pPIoeigFAKAUAoBQCgFAKAUAoeHcvCpFTLISLbtMWI9TzXG/xFgP0rfUUlTjjsPk/KUpSvKrlv0n9cLyLbUhSPMkYkFmAI7EXoD1QEHlfCWEyqd8RFCFka+9yQl/e0Kdkv8Py6bVioRTbS2smncVZwjTlJuMdy7CneNeEUJhpvva3iv3DKXAP5cs2/M1VvY5p57Gb3mxVcL3QzslF+K2+pzjJP+V4T/vmD/wDnjqjaf+1f3qZ1POD/AOfU+X/JH6UrdHzMUAoBQHF/EzhFchYYiKQlJ53DRta6u4aTyHa6+VttyLj0FULyhHDqLeddzd5Wq9JG0ntjh47V1+G/yI7w2y0ZnmEWqISpEGkfUoKp5WCMb7atZGkdfKSOlRWEXpOXVguc668VQhSz+Zyzjgk19cf1Hea2hwooBQCgFAKAUAoBQCgFAfnbizKfYmMnhAsgfVGLWHLfzKB8FuV/8Fae8ho1M9u0+kc3brprJRe+H5fl1eWz5ETVU3woBQCgFAeWcL1NZRhKX+KyQVrmlQSdWSin2vARw4uCCO4N68aa3kkKkZrSi8o9V4ZigFASWQ5FPxBI0eHUMVXUxZtKqL2FzY7k9B8D2qehbyq5wajlPlelYaKmm2+pdnaWLB+F+OxKgsYYSSwKuxZlA2DfZgq1+trja1ze4FqNh2yNFV52bWqdPZ1Zf1WH9Tq/DmRRcOwLDCDYbsxJJdyBd2+Jt+Q6DathGKisI5GrVnVm5zeW95KV6RigFAKA4F4g4PEYXHSHE78x3kha5KmO9gEv7pVSAw7m+4IJ1l6qie/8p3HNiVpKnhRXSxzlvfh9j7Opr1Pnh7lPtrHxD7sDLPIR93lsGQfmXC7eoVu1Y2VJuek9yJec19CNv0EXmUnt4JbfrjzO/VtTghQCgFAQXHGVDOMDiI9Bd+WzxAdeagLJb46gB8QSOhrGcdKLTJreq6NWNSLw00yqeEWSYjKmxTzwtEsi4cJrsCxQzlvLe4trXrbrUFrSlThiXabXl6+o3dwp0XlKOOzblnSKsmkFAKAUAoBQCgFAKAUAoCn8ccCrxS6yiQxyJE6Cw2duses9dCsSSB11f3jnSjP/ACLlpf1rXPRPGWm+OHn/ALOeZz4d4zKYXmPJkVBqZY3ctp9WAZQDYbkXvYG1+hoSsGllPJ1lDnXCdSMZ09FPe85xx3IqfWqB1qedwO1A2ltZJ5Zw7i82TmQYWSSP0caVB+KmQjWPitxVmNpVks4NJX5w2NKehpZ+CyvH0yR88LYZmR1ZHQ6WVgQVPxB+R9QQRUM6coPEjZ2t3SuaaqUnlHRPBURNLibr9uqx2c+kTXug7eZbnv5e1bKxxoPHacRzpdT8VFSf5dHZw7f76Fx4z4Pi4hhYIkUeIupSYoLizAlSR5rMLj9b2NqtVIKcXFmjsrqdrWjVh1efApGVeFM8jkYmaOOMdDCS7N/moC/2Pb41ThYxT/Mzo7nnVUlFKjDRfXnb4bjZzfwmZFvhcRra48k4ABHqdcY2/wAT+nWsp2MGvyvBDb86bmEv/LFSXg/TyNPC+FGKkI5k0CD1KcxyB8AVUXrCNguuRZq87ZtNU6WPi8+WF9TpfDfD0PDcXLgU77u7G7yN/qc7f2FgPQCr0YqKwjlK9epXm6lV5bJasiIUAoBQCgFAUnxFyHEcRthYo4kaBZQ8shcBlHukWPVdLMdrkkL061hOOlhcS1a11Rcpbc6LSx2vZt4Yy/jguGEwqYNQkaLGo6KihQPyA2rMqmagFAKAUAoBQCgFAKAUAoBQCgFAKAUAoBQCgOc8U+G+Fhhllg1wuvnVQboN7lQm1lIuAL2Xaw2tUE7anPOzazbWnLV3b6KUsxj1Ps7O34dhj4D4Bw8kcGLmZpnPnEbBeWDc6brYliNtybXF7ClK2hT2reL/AJaubxOMniD6l/L3v6cDpVTmpIrHcNYPMXMk2Dw8shtd5IY2Y2FhdmF9hQG3l2Ww5WuiCGOFb30xIqC/eygC9AbVAKAUAoBQCgFAKAUAoBQCgFAKAUAoD//Z"/>
          <p:cNvSpPr>
            <a:spLocks noChangeAspect="1" noChangeArrowheads="1"/>
          </p:cNvSpPr>
          <p:nvPr/>
        </p:nvSpPr>
        <p:spPr bwMode="auto">
          <a:xfrm>
            <a:off x="1626027" y="-185074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pic>
        <p:nvPicPr>
          <p:cNvPr id="22" name="Picture 29" descr="http://dom-mol.ru/wp-content/uploads/2013/08/%D0%BA%D0%B0%D1%80%D1%82%D0%B0-%D0%A0%D0%BE%D1%81%D1%81%D0%B8%D0%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1417" y="790970"/>
            <a:ext cx="2127786" cy="11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50"/>
          <p:cNvCxnSpPr/>
          <p:nvPr/>
        </p:nvCxnSpPr>
        <p:spPr>
          <a:xfrm rot="10800000" flipV="1">
            <a:off x="3248453" y="3305550"/>
            <a:ext cx="506375" cy="1558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Picture 2" descr="http://thumbs.dreamstime.com/x/%D1%84%D0%BE%D1%80%D0%BC%D0%B0-%D0%BA%D0%B0%D1%80%D1%82%D1%8B-%D0%B8%D1%80%D0%B0%D0%BD%D0%B0-%D1%84%D0%BB%D0%B0%D0%B3%D0%B0-%D0%BA%D0%BD%D0%BE%D0%BF%D0%BA%D0%B8-63887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890" y="4604414"/>
            <a:ext cx="1263433" cy="11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872090" y="6276052"/>
            <a:ext cx="214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11323" y="4729414"/>
            <a:ext cx="2383339" cy="13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33"/>
          <p:cNvCxnSpPr/>
          <p:nvPr/>
        </p:nvCxnSpPr>
        <p:spPr>
          <a:xfrm rot="5400000">
            <a:off x="4447924" y="4122905"/>
            <a:ext cx="510762" cy="204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3371" y="1037735"/>
            <a:ext cx="918775" cy="7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45"/>
          <p:cNvCxnSpPr/>
          <p:nvPr/>
        </p:nvCxnSpPr>
        <p:spPr>
          <a:xfrm rot="5400000">
            <a:off x="6091355" y="4465623"/>
            <a:ext cx="428256" cy="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5527" y="1961660"/>
            <a:ext cx="928688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Беларусь</a:t>
            </a:r>
          </a:p>
        </p:txBody>
      </p:sp>
      <p:pic>
        <p:nvPicPr>
          <p:cNvPr id="31" name="Picture 2" descr="Flag of the United Arab Emirates.sv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24777" y="5382124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800410" y="4853611"/>
            <a:ext cx="1304493" cy="31750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kk-K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        </a:t>
            </a:r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Афганистан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33" name="Прямая со стрелкой 43"/>
          <p:cNvCxnSpPr/>
          <p:nvPr/>
        </p:nvCxnSpPr>
        <p:spPr>
          <a:xfrm rot="16200000" flipV="1">
            <a:off x="4334303" y="1965989"/>
            <a:ext cx="314325" cy="219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Picture 39" descr="http://www.flagi-mira.ru/picture/ukrainskiy-flag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61070" y="1045776"/>
            <a:ext cx="795647" cy="41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724331" y="1559940"/>
            <a:ext cx="928688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Украина</a:t>
            </a:r>
          </a:p>
        </p:txBody>
      </p:sp>
      <p:cxnSp>
        <p:nvCxnSpPr>
          <p:cNvPr id="36" name="Прямая со стрелкой 61"/>
          <p:cNvCxnSpPr/>
          <p:nvPr/>
        </p:nvCxnSpPr>
        <p:spPr>
          <a:xfrm flipV="1">
            <a:off x="6194151" y="1723163"/>
            <a:ext cx="371599" cy="326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7" name="Picture 2" descr="https://upload.wikimedia.org/wikipedia/commons/thumb/8/84/Flag_of_Latvia.svg/250px-Flag_of_Latvia.sv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13752" y="1003964"/>
            <a:ext cx="800100" cy="43815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943531" y="1531365"/>
            <a:ext cx="928688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Латвия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8703" y="2219886"/>
            <a:ext cx="1214437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Монголия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0" name="Picture 4" descr="http://images.vector-images.com/clp/193062/clp257278.jpg"/>
          <p:cNvPicPr>
            <a:picLocks noChangeAspect="1" noChangeArrowheads="1"/>
          </p:cNvPicPr>
          <p:nvPr/>
        </p:nvPicPr>
        <p:blipFill>
          <a:blip r:embed="rId13"/>
          <a:srcRect l="1222" t="15556" r="111" b="16000"/>
          <a:stretch>
            <a:fillRect/>
          </a:stretch>
        </p:blipFill>
        <p:spPr bwMode="auto">
          <a:xfrm>
            <a:off x="8754892" y="1937414"/>
            <a:ext cx="1904010" cy="990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943527" y="4276235"/>
            <a:ext cx="1204913" cy="30776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Азербайджан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81652" y="2847485"/>
            <a:ext cx="928688" cy="30797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Грузия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3" name="Picture 6" descr="http://kray-zemli.com/uploads/posts/2016-03/1457160391_flag_map_of_georgia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6825" y="2023139"/>
            <a:ext cx="1394952" cy="720725"/>
          </a:xfrm>
          <a:prstGeom prst="rect">
            <a:avLst/>
          </a:prstGeom>
          <a:noFill/>
        </p:spPr>
      </p:pic>
      <p:pic>
        <p:nvPicPr>
          <p:cNvPr id="44" name="Picture 10" descr="Государственный флаг Азербаджан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80027" y="3547139"/>
            <a:ext cx="1200150" cy="60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1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0" grpId="0"/>
      <p:bldP spid="32" grpId="0"/>
      <p:bldP spid="35" grpId="0"/>
      <p:bldP spid="38" grpId="0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94" y="204716"/>
            <a:ext cx="1143682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dirty="0"/>
              <a:t>В Казахстане функционирует 20 бизнес-инкубаторов - </a:t>
            </a:r>
            <a:r>
              <a:rPr lang="ru-RU" sz="4300" dirty="0" err="1"/>
              <a:t>К.Ускенбаев</a:t>
            </a:r>
            <a:r>
              <a:rPr lang="ru-RU" sz="4300" dirty="0"/>
              <a:t> </a:t>
            </a:r>
            <a:endParaRPr lang="en-US" sz="4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95" y="4431554"/>
            <a:ext cx="2286319" cy="193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99" y="3585026"/>
            <a:ext cx="2129630" cy="1693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25" y="2765362"/>
            <a:ext cx="1428949" cy="38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10" y="2088992"/>
            <a:ext cx="1829055" cy="211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92" y="5398476"/>
            <a:ext cx="1905266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4" y="159445"/>
            <a:ext cx="9242619" cy="64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734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3192</TotalTime>
  <Words>160</Words>
  <Application>Microsoft Office PowerPoint</Application>
  <PresentationFormat>Widescreen</PresentationFormat>
  <Paragraphs>70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Franklin Gothic Book</vt:lpstr>
      <vt:lpstr>Franklin Gothic Medium</vt:lpstr>
      <vt:lpstr>Franklin Gothic Medium Cond</vt:lpstr>
      <vt:lpstr>Wingdings</vt:lpstr>
      <vt:lpstr>Wingdings 3</vt:lpstr>
      <vt:lpstr>Slice</vt:lpstr>
      <vt:lpstr>Современные тенденции развития IT STARTUP Сообщества в КАЗАХСТАНЕ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ПАРТНЕРЫ STARTUP СООБЩЕСТВА</vt:lpstr>
      <vt:lpstr>IT STARTUPS</vt:lpstr>
      <vt:lpstr>PowerPoint Presentation</vt:lpstr>
      <vt:lpstr>PowerPoint Presentation</vt:lpstr>
      <vt:lpstr>PowerPoint Presentation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развития IT STARTUP Сообщества в КАЗАХСТАНЕ</dc:title>
  <dc:creator>Alex</dc:creator>
  <cp:lastModifiedBy>Alex</cp:lastModifiedBy>
  <cp:revision>30</cp:revision>
  <dcterms:created xsi:type="dcterms:W3CDTF">2016-12-08T03:02:14Z</dcterms:created>
  <dcterms:modified xsi:type="dcterms:W3CDTF">2016-12-10T08:38:04Z</dcterms:modified>
</cp:coreProperties>
</file>